
<file path=[Content_Types].xml><?xml version="1.0" encoding="utf-8"?>
<Types xmlns="http://schemas.openxmlformats.org/package/2006/content-types">
  <Override PartName="/ppt/slideLayouts/slideLayout8.xml" ContentType="application/vnd.openxmlformats-officedocument.presentationml.slideLayout+xml"/>
  <Override PartName="/ppt/charts/chart21.xml" ContentType="application/vnd.openxmlformats-officedocument.drawingml.chart+xml"/>
  <Override PartName="/ppt/notesSlides/notesSlide22.xml" ContentType="application/vnd.openxmlformats-officedocument.presentationml.notesSlide+xml"/>
  <Override PartName="/ppt/charts/chart13.xml" ContentType="application/vnd.openxmlformats-officedocument.drawingml.chart+xml"/>
  <Override PartName="/ppt/slides/slide22.xml" ContentType="application/vnd.openxmlformats-officedocument.presentationml.slide+xml"/>
  <Override PartName="/ppt/notesSlides/notesSlide11.xml" ContentType="application/vnd.openxmlformats-officedocument.presentationml.notesSlide+xml"/>
  <Override PartName="/ppt/charts/chart18.xml" ContentType="application/vnd.openxmlformats-officedocument.drawingml.chart+xml"/>
  <Override PartName="/docProps/app.xml" ContentType="application/vnd.openxmlformats-officedocument.extended-properties+xml"/>
  <Override PartName="/ppt/notesSlides/notesSlide9.xml" ContentType="application/vnd.openxmlformats-officedocument.presentationml.notesSlide+xml"/>
  <Override PartName="/ppt/charts/chart7.xml" ContentType="application/vnd.openxmlformats-officedocument.drawingml.chart+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charts/chart27.xml" ContentType="application/vnd.openxmlformats-officedocument.drawingml.chart+xml"/>
  <Override PartName="/ppt/notesSlides/notesSlide16.xml" ContentType="application/vnd.openxmlformats-officedocument.presentationml.notesSlide+xml"/>
  <Override PartName="/ppt/charts/chart1.xml" ContentType="application/vnd.openxmlformats-officedocument.drawingml.chart+xml"/>
  <Override PartName="/ppt/slideLayouts/slideLayout3.xml" ContentType="application/vnd.openxmlformats-officedocument.presentationml.slideLayout+xml"/>
  <Override PartName="/ppt/slides/slide21.xml" ContentType="application/vnd.openxmlformats-officedocument.presentationml.slide+xml"/>
  <Override PartName="/ppt/charts/chart26.xml" ContentType="application/vnd.openxmlformats-officedocument.drawingml.chart+xml"/>
  <Override PartName="/ppt/slides/slide23.xml" ContentType="application/vnd.openxmlformats-officedocument.presentationml.slide+xml"/>
  <Override PartName="/ppt/slideLayouts/slideLayout9.xml" ContentType="application/vnd.openxmlformats-officedocument.presentationml.slideLayout+xml"/>
  <Override PartName="/ppt/charts/chart3.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charts/chart11.xml" ContentType="application/vnd.openxmlformats-officedocument.drawingml.chart+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10.xml" ContentType="application/vnd.openxmlformats-officedocument.presentationml.slide+xml"/>
  <Override PartName="/ppt/charts/chart4.xml" ContentType="application/vnd.openxmlformats-officedocument.drawingml.chart+xml"/>
  <Override PartName="/ppt/presProps.xml" ContentType="application/vnd.openxmlformats-officedocument.presentationml.presProps+xml"/>
  <Override PartName="/ppt/notesSlides/notesSlide18.xml" ContentType="application/vnd.openxmlformats-officedocument.presentationml.notesSlide+xml"/>
  <Override PartName="/ppt/commentAuthors.xml" ContentType="application/vnd.openxmlformats-officedocument.presentationml.commentAuthors+xml"/>
  <Default Extension="png" ContentType="image/png"/>
  <Override PartName="/ppt/charts/chart5.xml" ContentType="application/vnd.openxmlformats-officedocument.drawingml.chart+xml"/>
  <Override PartName="/ppt/charts/chart20.xml" ContentType="application/vnd.openxmlformats-officedocument.drawingml.chart+xml"/>
  <Override PartName="/docProps/core.xml" ContentType="application/vnd.openxmlformats-package.core-properties+xml"/>
  <Override PartName="/ppt/charts/chart17.xml" ContentType="application/vnd.openxmlformats-officedocument.drawingml.chart+xml"/>
  <Override PartName="/ppt/charts/chart8.xml" ContentType="application/vnd.openxmlformats-officedocument.drawingml.chart+xml"/>
  <Override PartName="/ppt/charts/chart23.xml" ContentType="application/vnd.openxmlformats-officedocument.drawingml.chart+xml"/>
  <Default Extension="bin" ContentType="application/vnd.openxmlformats-officedocument.presentationml.printerSettings"/>
  <Override PartName="/ppt/notesSlides/notesSlide10.xml" ContentType="application/vnd.openxmlformats-officedocument.presentationml.notesSlide+xml"/>
  <Override PartName="/ppt/notesSlides/notesSlide24.xml" ContentType="application/vnd.openxmlformats-officedocument.presentationml.notesSlide+xml"/>
  <Override PartName="/ppt/charts/chart25.xml" ContentType="application/vnd.openxmlformats-officedocument.drawingml.chart+xml"/>
  <Override PartName="/ppt/slides/slide19.xml" ContentType="application/vnd.openxmlformats-officedocument.presentationml.slide+xml"/>
  <Override PartName="/ppt/slides/slide12.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charts/chart6.xml" ContentType="application/vnd.openxmlformats-officedocument.drawingml.chart+xml"/>
  <Override PartName="/ppt/theme/theme2.xml" ContentType="application/vnd.openxmlformats-officedocument.theme+xml"/>
  <Override PartName="/ppt/slides/slide2.xml" ContentType="application/vnd.openxmlformats-officedocument.presentationml.slide+xml"/>
  <Override PartName="/ppt/charts/chart16.xml" ContentType="application/vnd.openxmlformats-officedocument.drawingml.chart+xml"/>
  <Override PartName="/ppt/charts/chart12.xml" ContentType="application/vnd.openxmlformats-officedocument.drawingml.chart+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Default Extension="xml" ContentType="application/xml"/>
  <Default Extension="xlsx" ContentType="application/vnd.openxmlformats-officedocument.spreadsheetml.sheet"/>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9.xml" ContentType="application/vnd.openxmlformats-officedocument.presentationml.notesSlide+xml"/>
  <Override PartName="/ppt/slides/slide14.xml" ContentType="application/vnd.openxmlformats-officedocument.presentationml.slide+xml"/>
  <Override PartName="/ppt/charts/chart24.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charts/chart15.xml" ContentType="application/vnd.openxmlformats-officedocument.drawingml.chart+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notesSlides/notesSlide8.xml" ContentType="application/vnd.openxmlformats-officedocument.presentationml.notesSlide+xml"/>
  <Override PartName="/ppt/charts/chart19.xml" ContentType="application/vnd.openxmlformats-officedocument.drawingml.chart+xml"/>
  <Override PartName="/ppt/slides/slide8.xml" ContentType="application/vnd.openxmlformats-officedocument.presentationml.slide+xml"/>
  <Override PartName="/ppt/slides/slide15.xml" ContentType="application/vnd.openxmlformats-officedocument.presentationml.slide+xml"/>
  <Override PartName="/ppt/charts/chart14.xml" ContentType="application/vnd.openxmlformats-officedocument.drawingml.chart+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slides/slide6.xml" ContentType="application/vnd.openxmlformats-officedocument.presentationml.slide+xml"/>
  <Override PartName="/ppt/slides/slide16.xml" ContentType="application/vnd.openxmlformats-officedocument.presentationml.slide+xml"/>
  <Override PartName="/ppt/charts/chart22.xml" ContentType="application/vnd.openxmlformats-officedocument.drawingml.chart+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88" r:id="rId4"/>
    <p:sldId id="299" r:id="rId5"/>
    <p:sldId id="298" r:id="rId6"/>
    <p:sldId id="292" r:id="rId7"/>
    <p:sldId id="293" r:id="rId8"/>
    <p:sldId id="294" r:id="rId9"/>
    <p:sldId id="295" r:id="rId10"/>
    <p:sldId id="265" r:id="rId11"/>
    <p:sldId id="266" r:id="rId12"/>
    <p:sldId id="267" r:id="rId13"/>
    <p:sldId id="296" r:id="rId14"/>
    <p:sldId id="268" r:id="rId15"/>
    <p:sldId id="269" r:id="rId16"/>
    <p:sldId id="270" r:id="rId17"/>
    <p:sldId id="271" r:id="rId18"/>
    <p:sldId id="272" r:id="rId19"/>
    <p:sldId id="273" r:id="rId20"/>
    <p:sldId id="274" r:id="rId21"/>
    <p:sldId id="275" r:id="rId22"/>
    <p:sldId id="284" r:id="rId23"/>
    <p:sldId id="285" r:id="rId24"/>
    <p:sldId id="297" r:id="rId25"/>
  </p:sldIdLst>
  <p:sldSz cx="13004800" cy="9753600"/>
  <p:notesSz cx="6858000" cy="9296400"/>
  <p:defaultTextStyle>
    <a:defPPr>
      <a:defRPr lang="en-US"/>
    </a:defPPr>
    <a:lvl1pPr algn="l" rtl="0" fontAlgn="base">
      <a:spcBef>
        <a:spcPct val="0"/>
      </a:spcBef>
      <a:spcAft>
        <a:spcPct val="0"/>
      </a:spcAft>
      <a:defRPr sz="3400" kern="1200">
        <a:solidFill>
          <a:srgbClr val="FFFFFF"/>
        </a:solidFill>
        <a:latin typeface="Gotham-Medium"/>
        <a:ea typeface="+mn-ea"/>
        <a:cs typeface="Arial" charset="0"/>
        <a:sym typeface="Minion Pro Med"/>
      </a:defRPr>
    </a:lvl1pPr>
    <a:lvl2pPr marL="457200" algn="l" rtl="0" fontAlgn="base">
      <a:spcBef>
        <a:spcPct val="0"/>
      </a:spcBef>
      <a:spcAft>
        <a:spcPct val="0"/>
      </a:spcAft>
      <a:defRPr sz="3400" kern="1200">
        <a:solidFill>
          <a:srgbClr val="FFFFFF"/>
        </a:solidFill>
        <a:latin typeface="Gotham-Medium"/>
        <a:ea typeface="+mn-ea"/>
        <a:cs typeface="Arial" charset="0"/>
        <a:sym typeface="Minion Pro Med"/>
      </a:defRPr>
    </a:lvl2pPr>
    <a:lvl3pPr marL="914400" algn="l" rtl="0" fontAlgn="base">
      <a:spcBef>
        <a:spcPct val="0"/>
      </a:spcBef>
      <a:spcAft>
        <a:spcPct val="0"/>
      </a:spcAft>
      <a:defRPr sz="3400" kern="1200">
        <a:solidFill>
          <a:srgbClr val="FFFFFF"/>
        </a:solidFill>
        <a:latin typeface="Gotham-Medium"/>
        <a:ea typeface="+mn-ea"/>
        <a:cs typeface="Arial" charset="0"/>
        <a:sym typeface="Minion Pro Med"/>
      </a:defRPr>
    </a:lvl3pPr>
    <a:lvl4pPr marL="1371600" algn="l" rtl="0" fontAlgn="base">
      <a:spcBef>
        <a:spcPct val="0"/>
      </a:spcBef>
      <a:spcAft>
        <a:spcPct val="0"/>
      </a:spcAft>
      <a:defRPr sz="3400" kern="1200">
        <a:solidFill>
          <a:srgbClr val="FFFFFF"/>
        </a:solidFill>
        <a:latin typeface="Gotham-Medium"/>
        <a:ea typeface="+mn-ea"/>
        <a:cs typeface="Arial" charset="0"/>
        <a:sym typeface="Minion Pro Med"/>
      </a:defRPr>
    </a:lvl4pPr>
    <a:lvl5pPr marL="1828800" algn="l" rtl="0" fontAlgn="base">
      <a:spcBef>
        <a:spcPct val="0"/>
      </a:spcBef>
      <a:spcAft>
        <a:spcPct val="0"/>
      </a:spcAft>
      <a:defRPr sz="3400" kern="1200">
        <a:solidFill>
          <a:srgbClr val="FFFFFF"/>
        </a:solidFill>
        <a:latin typeface="Gotham-Medium"/>
        <a:ea typeface="+mn-ea"/>
        <a:cs typeface="Arial" charset="0"/>
        <a:sym typeface="Minion Pro Med"/>
      </a:defRPr>
    </a:lvl5pPr>
    <a:lvl6pPr marL="2286000" algn="l" defTabSz="914400" rtl="0" eaLnBrk="1" latinLnBrk="0" hangingPunct="1">
      <a:defRPr sz="3400" kern="1200">
        <a:solidFill>
          <a:srgbClr val="FFFFFF"/>
        </a:solidFill>
        <a:latin typeface="Gotham-Medium"/>
        <a:ea typeface="+mn-ea"/>
        <a:cs typeface="Arial" charset="0"/>
        <a:sym typeface="Minion Pro Med"/>
      </a:defRPr>
    </a:lvl6pPr>
    <a:lvl7pPr marL="2743200" algn="l" defTabSz="914400" rtl="0" eaLnBrk="1" latinLnBrk="0" hangingPunct="1">
      <a:defRPr sz="3400" kern="1200">
        <a:solidFill>
          <a:srgbClr val="FFFFFF"/>
        </a:solidFill>
        <a:latin typeface="Gotham-Medium"/>
        <a:ea typeface="+mn-ea"/>
        <a:cs typeface="Arial" charset="0"/>
        <a:sym typeface="Minion Pro Med"/>
      </a:defRPr>
    </a:lvl7pPr>
    <a:lvl8pPr marL="3200400" algn="l" defTabSz="914400" rtl="0" eaLnBrk="1" latinLnBrk="0" hangingPunct="1">
      <a:defRPr sz="3400" kern="1200">
        <a:solidFill>
          <a:srgbClr val="FFFFFF"/>
        </a:solidFill>
        <a:latin typeface="Gotham-Medium"/>
        <a:ea typeface="+mn-ea"/>
        <a:cs typeface="Arial" charset="0"/>
        <a:sym typeface="Minion Pro Med"/>
      </a:defRPr>
    </a:lvl8pPr>
    <a:lvl9pPr marL="3657600" algn="l" defTabSz="914400" rtl="0" eaLnBrk="1" latinLnBrk="0" hangingPunct="1">
      <a:defRPr sz="3400" kern="1200">
        <a:solidFill>
          <a:srgbClr val="FFFFFF"/>
        </a:solidFill>
        <a:latin typeface="Gotham-Medium"/>
        <a:ea typeface="+mn-ea"/>
        <a:cs typeface="Arial" charset="0"/>
        <a:sym typeface="Minion Pro Med"/>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Craig Charney" initials="" lastIdx="2" clrIdx="0"/>
  <p:cmAuthor id="1" name="Whitney Fisher" initials="" lastIdx="13" clrIdx="1"/>
  <p:cmAuthor id="2" name="Sean Michael Flowers" initials="" lastIdx="0" clrIdx="2"/>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FFFF"/>
    <a:srgbClr val="008000"/>
    <a:srgbClr val="C0C4C8"/>
    <a:srgbClr val="FEFFFF"/>
    <a:srgbClr val="B70017"/>
    <a:srgbClr val="AEC5E7"/>
    <a:srgbClr val="B3E5FF"/>
    <a:srgbClr val="005480"/>
    <a:srgbClr val="7F7F7F"/>
    <a:srgbClr val="D0004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4962" autoAdjust="0"/>
    <p:restoredTop sz="77899" autoAdjust="0"/>
  </p:normalViewPr>
  <p:slideViewPr>
    <p:cSldViewPr snapToGrid="0">
      <p:cViewPr varScale="1">
        <p:scale>
          <a:sx n="50" d="100"/>
          <a:sy n="50" d="100"/>
        </p:scale>
        <p:origin x="-1560" y="-102"/>
      </p:cViewPr>
      <p:guideLst>
        <p:guide orient="horz" pos="771"/>
        <p:guide orient="horz" pos="5824"/>
        <p:guide orient="horz" pos="1630"/>
        <p:guide orient="horz" pos="2629"/>
        <p:guide orient="horz" pos="1347"/>
        <p:guide pos="487"/>
        <p:guide pos="4483"/>
        <p:guide pos="843"/>
        <p:guide pos="900"/>
      </p:guideLst>
    </p:cSldViewPr>
  </p:slid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23" d="100"/>
          <a:sy n="123" d="100"/>
        </p:scale>
        <p:origin x="-4000" y="-11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viewProps" Target="viewProp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handoutMaster" Target="handoutMasters/handoutMaster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notesMaster" Target="notesMasters/notesMaster1.xml"/><Relationship Id="rId30"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commentAuthors" Target="commentAuthors.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Sheet27.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910290901137358"/>
          <c:y val="0.0338555049039923"/>
          <c:w val="0.907651715039581"/>
          <c:h val="0.804347826086956"/>
        </c:manualLayout>
      </c:layout>
      <c:barChart>
        <c:barDir val="col"/>
        <c:grouping val="stacked"/>
        <c:ser>
          <c:idx val="0"/>
          <c:order val="0"/>
          <c:tx>
            <c:strRef>
              <c:f>Sheet1!$A$2</c:f>
              <c:strCache>
                <c:ptCount val="1"/>
                <c:pt idx="0">
                  <c:v>Excellent/Poor</c:v>
                </c:pt>
              </c:strCache>
            </c:strRef>
          </c:tx>
          <c:spPr>
            <a:solidFill>
              <a:srgbClr val="B70017"/>
            </a:solidFill>
            <a:ln w="19048">
              <a:solidFill>
                <a:srgbClr val="B70017"/>
              </a:solidFill>
            </a:ln>
          </c:spPr>
          <c:dPt>
            <c:idx val="1"/>
            <c:spPr>
              <a:solidFill>
                <a:srgbClr val="008000"/>
              </a:solidFill>
              <a:ln w="19048">
                <a:solidFill>
                  <a:srgbClr val="008000"/>
                </a:solidFill>
              </a:ln>
            </c:spPr>
          </c:dPt>
          <c:dLbls>
            <c:dLbl>
              <c:idx val="0"/>
              <c:layout/>
              <c:tx>
                <c:rich>
                  <a:bodyPr/>
                  <a:lstStyle/>
                  <a:p>
                    <a:r>
                      <a:rPr lang="en-US" dirty="0">
                        <a:solidFill>
                          <a:srgbClr val="FEFFFF"/>
                        </a:solidFill>
                      </a:rPr>
                      <a:t>15%</a:t>
                    </a:r>
                  </a:p>
                </c:rich>
              </c:tx>
            </c:dLbl>
            <c:dLbl>
              <c:idx val="1"/>
              <c:spPr>
                <a:noFill/>
                <a:ln w="19048">
                  <a:noFill/>
                </a:ln>
              </c:spPr>
              <c:txPr>
                <a:bodyPr/>
                <a:lstStyle/>
                <a:p>
                  <a:pPr>
                    <a:defRPr sz="1600" b="0" i="0" u="none" strike="noStrike" baseline="0">
                      <a:solidFill>
                        <a:srgbClr val="FEFFFF"/>
                      </a:solidFill>
                      <a:latin typeface="+mj-lt"/>
                      <a:ea typeface="Arial"/>
                      <a:cs typeface="Arial"/>
                    </a:defRPr>
                  </a:pPr>
                  <a:endParaRPr lang="en-US"/>
                </a:p>
              </c:txPr>
            </c:dLbl>
            <c:spPr>
              <a:solidFill>
                <a:srgbClr val="B70017"/>
              </a:solidFill>
              <a:ln w="19048">
                <a:noFill/>
              </a:ln>
            </c:spPr>
            <c:txPr>
              <a:bodyPr/>
              <a:lstStyle/>
              <a:p>
                <a:pPr>
                  <a:defRPr sz="1600" b="0" i="0" u="none" strike="noStrike" baseline="0">
                    <a:solidFill>
                      <a:srgbClr val="FEFFFF"/>
                    </a:solidFill>
                    <a:latin typeface="+mj-lt"/>
                    <a:ea typeface="Arial"/>
                    <a:cs typeface="Arial"/>
                  </a:defRPr>
                </a:pPr>
                <a:endParaRPr lang="en-US"/>
              </a:p>
            </c:txPr>
            <c:showVal val="1"/>
          </c:dLbls>
          <c:cat>
            <c:strRef>
              <c:f>Sheet1!$B$1:$C$1</c:f>
              <c:strCache>
                <c:ptCount val="2"/>
                <c:pt idx="0">
                  <c:v>Excellent/Good</c:v>
                </c:pt>
                <c:pt idx="1">
                  <c:v>Fair/Poor</c:v>
                </c:pt>
              </c:strCache>
            </c:strRef>
          </c:cat>
          <c:val>
            <c:numRef>
              <c:f>Sheet1!$B$2:$C$2</c:f>
              <c:numCache>
                <c:formatCode>0%</c:formatCode>
                <c:ptCount val="2"/>
                <c:pt idx="0">
                  <c:v>0.15</c:v>
                </c:pt>
                <c:pt idx="1">
                  <c:v>0.16</c:v>
                </c:pt>
              </c:numCache>
            </c:numRef>
          </c:val>
        </c:ser>
        <c:ser>
          <c:idx val="1"/>
          <c:order val="1"/>
          <c:tx>
            <c:strRef>
              <c:f>Sheet1!$A$3</c:f>
              <c:strCache>
                <c:ptCount val="1"/>
                <c:pt idx="0">
                  <c:v>Good/Fair</c:v>
                </c:pt>
              </c:strCache>
            </c:strRef>
          </c:tx>
          <c:spPr>
            <a:solidFill>
              <a:srgbClr val="008000"/>
            </a:solidFill>
            <a:ln w="19048">
              <a:solidFill>
                <a:srgbClr val="008000"/>
              </a:solidFill>
            </a:ln>
          </c:spPr>
          <c:dPt>
            <c:idx val="0"/>
            <c:spPr>
              <a:solidFill>
                <a:srgbClr val="FEFFFF"/>
              </a:solidFill>
              <a:ln w="12699">
                <a:solidFill>
                  <a:srgbClr val="C0C4C8"/>
                </a:solidFill>
              </a:ln>
            </c:spPr>
          </c:dPt>
          <c:dPt>
            <c:idx val="1"/>
            <c:spPr>
              <a:solidFill>
                <a:schemeClr val="accent3">
                  <a:lumMod val="75000"/>
                </a:schemeClr>
              </a:solidFill>
              <a:ln w="19048">
                <a:solidFill>
                  <a:schemeClr val="accent3">
                    <a:lumMod val="75000"/>
                  </a:schemeClr>
                </a:solidFill>
              </a:ln>
            </c:spPr>
          </c:dPt>
          <c:dLbls>
            <c:dLbl>
              <c:idx val="1"/>
              <c:layout/>
              <c:tx>
                <c:rich>
                  <a:bodyPr/>
                  <a:lstStyle/>
                  <a:p>
                    <a:r>
                      <a:rPr lang="en-US" dirty="0">
                        <a:solidFill>
                          <a:srgbClr val="FEFFFF"/>
                        </a:solidFill>
                      </a:rPr>
                      <a:t>32%</a:t>
                    </a:r>
                  </a:p>
                </c:rich>
              </c:tx>
            </c:dLbl>
            <c:spPr>
              <a:noFill/>
              <a:ln w="18125">
                <a:noFill/>
              </a:ln>
            </c:spPr>
            <c:txPr>
              <a:bodyPr/>
              <a:lstStyle/>
              <a:p>
                <a:pPr>
                  <a:defRPr sz="1600" b="0" i="0" u="none" strike="noStrike" baseline="0">
                    <a:solidFill>
                      <a:schemeClr val="bg1"/>
                    </a:solidFill>
                    <a:latin typeface="Arial" pitchFamily="34" charset="0"/>
                    <a:ea typeface="Arial"/>
                    <a:cs typeface="Arial"/>
                  </a:defRPr>
                </a:pPr>
                <a:endParaRPr lang="en-US"/>
              </a:p>
            </c:txPr>
            <c:showVal val="1"/>
          </c:dLbls>
          <c:cat>
            <c:strRef>
              <c:f>Sheet1!$B$1:$C$1</c:f>
              <c:strCache>
                <c:ptCount val="2"/>
                <c:pt idx="0">
                  <c:v>Excellent/Good</c:v>
                </c:pt>
                <c:pt idx="1">
                  <c:v>Fair/Poor</c:v>
                </c:pt>
              </c:strCache>
            </c:strRef>
          </c:cat>
          <c:val>
            <c:numRef>
              <c:f>Sheet1!$B$3:$C$3</c:f>
              <c:numCache>
                <c:formatCode>0%</c:formatCode>
                <c:ptCount val="2"/>
                <c:pt idx="0">
                  <c:v>0.35</c:v>
                </c:pt>
                <c:pt idx="1">
                  <c:v>0.320000000000001</c:v>
                </c:pt>
              </c:numCache>
            </c:numRef>
          </c:val>
        </c:ser>
        <c:gapWidth val="190"/>
        <c:overlap val="100"/>
        <c:axId val="530514648"/>
        <c:axId val="530518328"/>
      </c:barChart>
      <c:catAx>
        <c:axId val="530514648"/>
        <c:scaling>
          <c:orientation val="minMax"/>
        </c:scaling>
        <c:axPos val="b"/>
        <c:numFmt formatCode="General" sourceLinked="1"/>
        <c:tickLblPos val="low"/>
        <c:spPr>
          <a:ln w="2266">
            <a:solidFill>
              <a:schemeClr val="tx1"/>
            </a:solidFill>
            <a:prstDash val="solid"/>
          </a:ln>
        </c:spPr>
        <c:txPr>
          <a:bodyPr rot="0" vert="horz"/>
          <a:lstStyle/>
          <a:p>
            <a:pPr>
              <a:defRPr sz="1600" b="0" i="0" u="none" strike="noStrike" baseline="0">
                <a:solidFill>
                  <a:srgbClr val="FFFFFF"/>
                </a:solidFill>
                <a:latin typeface="Arial" pitchFamily="34" charset="0"/>
                <a:ea typeface="Arial"/>
                <a:cs typeface="Arial"/>
              </a:defRPr>
            </a:pPr>
            <a:endParaRPr lang="en-US"/>
          </a:p>
        </c:txPr>
        <c:crossAx val="530518328"/>
        <c:crosses val="autoZero"/>
        <c:auto val="1"/>
        <c:lblAlgn val="ctr"/>
        <c:lblOffset val="100"/>
        <c:tickLblSkip val="1"/>
        <c:tickMarkSkip val="1"/>
      </c:catAx>
      <c:valAx>
        <c:axId val="530518328"/>
        <c:scaling>
          <c:orientation val="minMax"/>
          <c:max val="0.600000000000001"/>
          <c:min val="0.0"/>
        </c:scaling>
        <c:axPos val="l"/>
        <c:majorGridlines>
          <c:spPr>
            <a:ln w="6350">
              <a:solidFill>
                <a:srgbClr val="FEFFFF">
                  <a:alpha val="49804"/>
                </a:srgbClr>
              </a:solidFill>
              <a:prstDash val="sysDash"/>
            </a:ln>
          </c:spPr>
        </c:majorGridlines>
        <c:numFmt formatCode="0%" sourceLinked="1"/>
        <c:tickLblPos val="nextTo"/>
        <c:spPr>
          <a:ln w="2266">
            <a:solidFill>
              <a:schemeClr val="tx1"/>
            </a:solidFill>
            <a:prstDash val="solid"/>
          </a:ln>
        </c:spPr>
        <c:txPr>
          <a:bodyPr rot="0" vert="horz"/>
          <a:lstStyle/>
          <a:p>
            <a:pPr>
              <a:defRPr sz="1600" b="0" i="0" u="none" strike="noStrike" baseline="0">
                <a:solidFill>
                  <a:srgbClr val="FFFFFF"/>
                </a:solidFill>
                <a:latin typeface="Arial" pitchFamily="34" charset="0"/>
                <a:ea typeface="Arial"/>
                <a:cs typeface="Arial"/>
              </a:defRPr>
            </a:pPr>
            <a:endParaRPr lang="en-US"/>
          </a:p>
        </c:txPr>
        <c:crossAx val="530514648"/>
        <c:crosses val="autoZero"/>
        <c:crossBetween val="between"/>
        <c:majorUnit val="0.1"/>
        <c:minorUnit val="0.0500000000000001"/>
      </c:valAx>
      <c:spPr>
        <a:noFill/>
        <a:ln w="25398">
          <a:noFill/>
        </a:ln>
      </c:spPr>
    </c:plotArea>
    <c:plotVisOnly val="1"/>
    <c:dispBlanksAs val="gap"/>
  </c:chart>
  <c:spPr>
    <a:noFill/>
    <a:ln>
      <a:noFill/>
    </a:ln>
  </c:spPr>
  <c:txPr>
    <a:bodyPr/>
    <a:lstStyle/>
    <a:p>
      <a:pPr>
        <a:defRPr sz="1285" b="1" i="0" u="none" strike="noStrike" baseline="0">
          <a:solidFill>
            <a:schemeClr val="tx1"/>
          </a:solidFill>
          <a:latin typeface="Gotham-Medium"/>
          <a:ea typeface="Gotham-Medium"/>
          <a:cs typeface="Gotham-Medium"/>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12377850162866"/>
          <c:y val="0.0209003215434084"/>
          <c:w val="0.88599348534202"/>
          <c:h val="0.713826366559488"/>
        </c:manualLayout>
      </c:layout>
      <c:barChart>
        <c:barDir val="col"/>
        <c:grouping val="clustered"/>
        <c:ser>
          <c:idx val="0"/>
          <c:order val="0"/>
          <c:tx>
            <c:strRef>
              <c:f>Sheet1!$A$2</c:f>
              <c:strCache>
                <c:ptCount val="1"/>
                <c:pt idx="0">
                  <c:v>East</c:v>
                </c:pt>
              </c:strCache>
            </c:strRef>
          </c:tx>
          <c:spPr>
            <a:solidFill>
              <a:schemeClr val="accent1"/>
            </a:solidFill>
            <a:ln w="19063">
              <a:noFill/>
            </a:ln>
          </c:spPr>
          <c:dPt>
            <c:idx val="0"/>
            <c:spPr>
              <a:solidFill>
                <a:srgbClr val="B70017"/>
              </a:solidFill>
              <a:ln w="19063">
                <a:noFill/>
              </a:ln>
            </c:spPr>
          </c:dPt>
          <c:dPt>
            <c:idx val="1"/>
            <c:spPr>
              <a:solidFill>
                <a:srgbClr val="FFFFFF"/>
              </a:solidFill>
              <a:ln w="19063">
                <a:solidFill>
                  <a:srgbClr val="C0C4C8"/>
                </a:solidFill>
              </a:ln>
            </c:spPr>
          </c:dPt>
          <c:dLbls>
            <c:dLbl>
              <c:idx val="0"/>
              <c:layout>
                <c:manualLayout>
                  <c:x val="0.00112272023689351"/>
                  <c:y val="-0.00880594039669094"/>
                </c:manualLayout>
              </c:layout>
              <c:tx>
                <c:rich>
                  <a:bodyPr/>
                  <a:lstStyle/>
                  <a:p>
                    <a:pPr algn="ctr" rtl="0">
                      <a:defRPr sz="1599" b="0" i="0" u="none" strike="noStrike" kern="1200" baseline="0">
                        <a:solidFill>
                          <a:srgbClr val="FFFFFF"/>
                        </a:solidFill>
                        <a:latin typeface="Arial"/>
                        <a:ea typeface="Arial"/>
                        <a:cs typeface="Arial"/>
                      </a:defRPr>
                    </a:pPr>
                    <a:r>
                      <a:rPr lang="en-US" sz="1599" b="0" i="0" u="none" strike="noStrike" kern="1200" baseline="0" dirty="0">
                        <a:solidFill>
                          <a:srgbClr val="FFFFFF"/>
                        </a:solidFill>
                        <a:latin typeface="Arial"/>
                        <a:ea typeface="Arial"/>
                        <a:cs typeface="Arial"/>
                      </a:rPr>
                      <a:t>55%</a:t>
                    </a:r>
                  </a:p>
                </c:rich>
              </c:tx>
              <c:spPr>
                <a:noFill/>
                <a:ln w="19063">
                  <a:noFill/>
                </a:ln>
              </c:spPr>
              <c:dLblPos val="outEnd"/>
            </c:dLbl>
            <c:dLbl>
              <c:idx val="1"/>
              <c:layout>
                <c:manualLayout>
                  <c:x val="0.00146427649412679"/>
                  <c:y val="-0.00411489776841661"/>
                </c:manualLayout>
              </c:layout>
              <c:tx>
                <c:rich>
                  <a:bodyPr/>
                  <a:lstStyle/>
                  <a:p>
                    <a:pPr algn="ctr" rtl="0">
                      <a:defRPr sz="1599" b="0" i="0" u="none" strike="noStrike" kern="1200" baseline="0">
                        <a:solidFill>
                          <a:srgbClr val="FFFFFF"/>
                        </a:solidFill>
                        <a:latin typeface="Arial"/>
                        <a:ea typeface="Arial"/>
                        <a:cs typeface="Arial"/>
                      </a:defRPr>
                    </a:pPr>
                    <a:r>
                      <a:rPr lang="en-US" sz="1599" b="0" i="0" u="none" strike="noStrike" kern="1200" baseline="0" dirty="0">
                        <a:solidFill>
                          <a:srgbClr val="FFFFFF"/>
                        </a:solidFill>
                        <a:latin typeface="Arial"/>
                        <a:ea typeface="Arial"/>
                        <a:cs typeface="Arial"/>
                      </a:rPr>
                      <a:t>49%</a:t>
                    </a:r>
                  </a:p>
                </c:rich>
              </c:tx>
              <c:spPr>
                <a:noFill/>
                <a:ln w="19063">
                  <a:noFill/>
                </a:ln>
              </c:spPr>
              <c:dLblPos val="outEnd"/>
            </c:dLbl>
            <c:dLbl>
              <c:idx val="2"/>
              <c:layout>
                <c:manualLayout>
                  <c:x val="-0.000452755905511811"/>
                  <c:y val="-0.00450888428993032"/>
                </c:manualLayout>
              </c:layout>
              <c:tx>
                <c:rich>
                  <a:bodyPr/>
                  <a:lstStyle/>
                  <a:p>
                    <a:pPr algn="ctr" rtl="0">
                      <a:defRPr sz="1599" b="0" i="0" u="none" strike="noStrike" kern="1200" baseline="0">
                        <a:solidFill>
                          <a:srgbClr val="FFFFFF"/>
                        </a:solidFill>
                        <a:latin typeface="Arial"/>
                        <a:ea typeface="Arial"/>
                        <a:cs typeface="Arial"/>
                      </a:defRPr>
                    </a:pPr>
                    <a:r>
                      <a:rPr lang="en-US" sz="1599" b="0" i="0" u="none" strike="noStrike" kern="1200" baseline="0" dirty="0">
                        <a:solidFill>
                          <a:srgbClr val="FFFFFF"/>
                        </a:solidFill>
                        <a:latin typeface="Arial"/>
                        <a:ea typeface="Arial"/>
                        <a:cs typeface="Arial"/>
                      </a:rPr>
                      <a:t>33%</a:t>
                    </a:r>
                  </a:p>
                </c:rich>
              </c:tx>
              <c:spPr>
                <a:noFill/>
                <a:ln w="19063">
                  <a:noFill/>
                </a:ln>
              </c:spPr>
              <c:dLblPos val="outEnd"/>
            </c:dLbl>
            <c:spPr>
              <a:noFill/>
              <a:ln w="19063">
                <a:noFill/>
              </a:ln>
            </c:spPr>
            <c:txPr>
              <a:bodyPr/>
              <a:lstStyle/>
              <a:p>
                <a:pPr>
                  <a:defRPr sz="1599" b="0" i="0" u="none" strike="noStrike" baseline="0">
                    <a:solidFill>
                      <a:schemeClr val="tx1"/>
                    </a:solidFill>
                    <a:latin typeface="Gotham-Medium"/>
                    <a:ea typeface="Gotham-Medium"/>
                    <a:cs typeface="Gotham-Medium"/>
                  </a:defRPr>
                </a:pPr>
                <a:endParaRPr lang="en-US"/>
              </a:p>
            </c:txPr>
            <c:showVal val="1"/>
          </c:dLbls>
          <c:cat>
            <c:strRef>
              <c:f>Sheet1!$B$1:$C$1</c:f>
              <c:strCache>
                <c:ptCount val="2"/>
                <c:pt idx="0">
                  <c:v>Speak out about human rights violations in Iran</c:v>
                </c:pt>
                <c:pt idx="1">
                  <c:v>Help non-government civic groups in Iran</c:v>
                </c:pt>
              </c:strCache>
            </c:strRef>
          </c:cat>
          <c:val>
            <c:numRef>
              <c:f>Sheet1!$B$2:$C$2</c:f>
              <c:numCache>
                <c:formatCode>0%</c:formatCode>
                <c:ptCount val="2"/>
                <c:pt idx="0">
                  <c:v>0.55</c:v>
                </c:pt>
                <c:pt idx="1">
                  <c:v>0.49</c:v>
                </c:pt>
              </c:numCache>
            </c:numRef>
          </c:val>
        </c:ser>
        <c:gapWidth val="109"/>
        <c:axId val="535057352"/>
        <c:axId val="535091544"/>
      </c:barChart>
      <c:catAx>
        <c:axId val="535057352"/>
        <c:scaling>
          <c:orientation val="minMax"/>
        </c:scaling>
        <c:axPos val="b"/>
        <c:numFmt formatCode="General" sourceLinked="1"/>
        <c:tickLblPos val="low"/>
        <c:spPr>
          <a:ln w="2383">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5091544"/>
        <c:crosses val="autoZero"/>
        <c:auto val="1"/>
        <c:lblAlgn val="ctr"/>
        <c:lblOffset val="100"/>
        <c:tickLblSkip val="1"/>
        <c:tickMarkSkip val="1"/>
      </c:catAx>
      <c:valAx>
        <c:axId val="535091544"/>
        <c:scaling>
          <c:orientation val="minMax"/>
          <c:max val="0.8"/>
        </c:scaling>
        <c:axPos val="l"/>
        <c:majorGridlines>
          <c:spPr>
            <a:ln w="2383">
              <a:solidFill>
                <a:srgbClr val="AEC5E7"/>
              </a:solidFill>
              <a:prstDash val="sysDash"/>
            </a:ln>
          </c:spPr>
        </c:majorGridlines>
        <c:numFmt formatCode="0%" sourceLinked="1"/>
        <c:tickLblPos val="nextTo"/>
        <c:spPr>
          <a:ln w="2383">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5057352"/>
        <c:crosses val="autoZero"/>
        <c:crossBetween val="between"/>
      </c:valAx>
      <c:spPr>
        <a:noFill/>
        <a:ln w="25385">
          <a:noFill/>
        </a:ln>
      </c:spPr>
    </c:plotArea>
    <c:plotVisOnly val="1"/>
    <c:dispBlanksAs val="gap"/>
  </c:chart>
  <c:spPr>
    <a:noFill/>
    <a:ln>
      <a:noFill/>
    </a:ln>
  </c:spPr>
  <c:txPr>
    <a:bodyPr/>
    <a:lstStyle/>
    <a:p>
      <a:pPr>
        <a:defRPr sz="1351" b="1" i="0" u="none" strike="noStrike" baseline="0">
          <a:solidFill>
            <a:schemeClr val="tx1"/>
          </a:solidFill>
          <a:latin typeface="Gotham-Medium"/>
          <a:ea typeface="Gotham-Medium"/>
          <a:cs typeface="Gotham-Medium"/>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33204633204633"/>
          <c:y val="0.0231023102310232"/>
          <c:w val="0.864864864864865"/>
          <c:h val="0.726072607260727"/>
        </c:manualLayout>
      </c:layout>
      <c:barChart>
        <c:barDir val="col"/>
        <c:grouping val="clustered"/>
        <c:ser>
          <c:idx val="0"/>
          <c:order val="0"/>
          <c:tx>
            <c:strRef>
              <c:f>Sheet1!$A$2</c:f>
              <c:strCache>
                <c:ptCount val="1"/>
                <c:pt idx="0">
                  <c:v>East</c:v>
                </c:pt>
              </c:strCache>
            </c:strRef>
          </c:tx>
          <c:spPr>
            <a:solidFill>
              <a:schemeClr val="accent1"/>
            </a:solidFill>
            <a:ln w="17636">
              <a:noFill/>
            </a:ln>
          </c:spPr>
          <c:dPt>
            <c:idx val="0"/>
            <c:spPr>
              <a:solidFill>
                <a:srgbClr val="B70017"/>
              </a:solidFill>
              <a:ln w="19038">
                <a:noFill/>
              </a:ln>
            </c:spPr>
          </c:dPt>
          <c:dPt>
            <c:idx val="1"/>
            <c:spPr>
              <a:solidFill>
                <a:srgbClr val="FFFFFF"/>
              </a:solidFill>
              <a:ln w="19038">
                <a:solidFill>
                  <a:srgbClr val="C0C4C8"/>
                </a:solidFill>
              </a:ln>
            </c:spPr>
          </c:dPt>
          <c:dLbls>
            <c:dLbl>
              <c:idx val="0"/>
              <c:layout>
                <c:manualLayout>
                  <c:x val="-0.00427443728624831"/>
                  <c:y val="-0.0103994955176058"/>
                </c:manualLayout>
              </c:layout>
              <c:tx>
                <c:rich>
                  <a:bodyPr/>
                  <a:lstStyle/>
                  <a:p>
                    <a:pPr algn="ctr" rtl="0">
                      <a:defRPr sz="1599" b="0" i="0" u="none" strike="noStrike" kern="1200" baseline="0">
                        <a:solidFill>
                          <a:srgbClr val="FFFFFF"/>
                        </a:solidFill>
                        <a:latin typeface="Arial" pitchFamily="34" charset="0"/>
                        <a:ea typeface="Arial"/>
                        <a:cs typeface="Arial"/>
                      </a:defRPr>
                    </a:pPr>
                    <a:r>
                      <a:rPr lang="en-US" sz="1599" b="0" i="0" u="none" strike="noStrike" kern="1200" baseline="0" dirty="0">
                        <a:solidFill>
                          <a:srgbClr val="FFFFFF"/>
                        </a:solidFill>
                        <a:latin typeface="Arial" pitchFamily="34" charset="0"/>
                        <a:ea typeface="Arial"/>
                        <a:cs typeface="Arial"/>
                      </a:rPr>
                      <a:t>67%</a:t>
                    </a:r>
                  </a:p>
                </c:rich>
              </c:tx>
              <c:spPr>
                <a:noFill/>
                <a:ln w="17636">
                  <a:noFill/>
                </a:ln>
              </c:spPr>
              <c:dLblPos val="outEnd"/>
            </c:dLbl>
            <c:dLbl>
              <c:idx val="1"/>
              <c:layout>
                <c:manualLayout>
                  <c:x val="-0.000823283165553673"/>
                  <c:y val="-0.00723893119917401"/>
                </c:manualLayout>
              </c:layout>
              <c:tx>
                <c:rich>
                  <a:bodyPr/>
                  <a:lstStyle/>
                  <a:p>
                    <a:pPr algn="ctr" rtl="0">
                      <a:defRPr sz="1599" b="0" i="0" u="none" strike="noStrike" kern="1200" baseline="0">
                        <a:solidFill>
                          <a:srgbClr val="FFFFFF"/>
                        </a:solidFill>
                        <a:latin typeface="Arial" pitchFamily="34" charset="0"/>
                        <a:ea typeface="Arial"/>
                        <a:cs typeface="Arial"/>
                      </a:defRPr>
                    </a:pPr>
                    <a:r>
                      <a:rPr lang="en-US" sz="1599" b="0" i="0" u="none" strike="noStrike" kern="1200" baseline="0" dirty="0">
                        <a:solidFill>
                          <a:srgbClr val="FFFFFF"/>
                        </a:solidFill>
                        <a:latin typeface="Arial" pitchFamily="34" charset="0"/>
                        <a:ea typeface="Arial"/>
                        <a:cs typeface="Arial"/>
                      </a:rPr>
                      <a:t>22%</a:t>
                    </a:r>
                  </a:p>
                </c:rich>
              </c:tx>
              <c:spPr>
                <a:noFill/>
                <a:ln w="17636">
                  <a:noFill/>
                </a:ln>
              </c:spPr>
              <c:dLblPos val="outEnd"/>
            </c:dLbl>
            <c:dLbl>
              <c:idx val="2"/>
              <c:layout>
                <c:manualLayout>
                  <c:xMode val="edge"/>
                  <c:yMode val="edge"/>
                  <c:x val="0.354051054384018"/>
                  <c:y val="0.140293637846656"/>
                </c:manualLayout>
              </c:layout>
              <c:dLblPos val="outEnd"/>
              <c:showVal val="1"/>
            </c:dLbl>
            <c:spPr>
              <a:noFill/>
              <a:ln w="17636">
                <a:noFill/>
              </a:ln>
            </c:spPr>
            <c:txPr>
              <a:bodyPr/>
              <a:lstStyle/>
              <a:p>
                <a:pPr>
                  <a:defRPr sz="1599" b="0" i="0" u="none" strike="noStrike" baseline="0">
                    <a:solidFill>
                      <a:schemeClr val="tx1"/>
                    </a:solidFill>
                    <a:latin typeface="Arial" pitchFamily="34" charset="0"/>
                    <a:ea typeface="Gotham-Medium"/>
                    <a:cs typeface="Gotham-Medium"/>
                  </a:defRPr>
                </a:pPr>
                <a:endParaRPr lang="en-US"/>
              </a:p>
            </c:txPr>
            <c:showVal val="1"/>
          </c:dLbls>
          <c:cat>
            <c:strRef>
              <c:f>Sheet1!$B$1:$C$1</c:f>
              <c:strCache>
                <c:ptCount val="2"/>
                <c:pt idx="0">
                  <c:v>Form closer connections with developed Western countries</c:v>
                </c:pt>
                <c:pt idx="1">
                  <c:v>Reduce our connections with developed Western countries</c:v>
                </c:pt>
              </c:strCache>
            </c:strRef>
          </c:cat>
          <c:val>
            <c:numRef>
              <c:f>Sheet1!$B$2:$C$2</c:f>
              <c:numCache>
                <c:formatCode>0%</c:formatCode>
                <c:ptCount val="2"/>
                <c:pt idx="0">
                  <c:v>0.670000000000002</c:v>
                </c:pt>
                <c:pt idx="1">
                  <c:v>0.22</c:v>
                </c:pt>
              </c:numCache>
            </c:numRef>
          </c:val>
        </c:ser>
        <c:gapWidth val="109"/>
        <c:overlap val="74"/>
        <c:axId val="534901016"/>
        <c:axId val="534904872"/>
      </c:barChart>
      <c:catAx>
        <c:axId val="534901016"/>
        <c:scaling>
          <c:orientation val="minMax"/>
        </c:scaling>
        <c:axPos val="b"/>
        <c:numFmt formatCode="General" sourceLinked="1"/>
        <c:tickLblPos val="low"/>
        <c:spPr>
          <a:ln w="2205">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4904872"/>
        <c:crosses val="autoZero"/>
        <c:auto val="1"/>
        <c:lblAlgn val="ctr"/>
        <c:lblOffset val="100"/>
        <c:tickLblSkip val="1"/>
        <c:tickMarkSkip val="1"/>
      </c:catAx>
      <c:valAx>
        <c:axId val="534904872"/>
        <c:scaling>
          <c:orientation val="minMax"/>
          <c:max val="0.8"/>
        </c:scaling>
        <c:axPos val="l"/>
        <c:majorGridlines>
          <c:spPr>
            <a:ln w="2205">
              <a:solidFill>
                <a:srgbClr val="AEC5E7"/>
              </a:solidFill>
              <a:prstDash val="sysDash"/>
            </a:ln>
          </c:spPr>
        </c:majorGridlines>
        <c:numFmt formatCode="0%" sourceLinked="1"/>
        <c:tickLblPos val="nextTo"/>
        <c:spPr>
          <a:ln w="2205">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4901016"/>
        <c:crosses val="autoZero"/>
        <c:crossBetween val="between"/>
      </c:valAx>
      <c:spPr>
        <a:noFill/>
        <a:ln w="25385">
          <a:noFill/>
        </a:ln>
      </c:spPr>
    </c:plotArea>
    <c:plotVisOnly val="1"/>
    <c:dispBlanksAs val="gap"/>
  </c:chart>
  <c:spPr>
    <a:noFill/>
    <a:ln>
      <a:noFill/>
    </a:ln>
  </c:spPr>
  <c:txPr>
    <a:bodyPr/>
    <a:lstStyle/>
    <a:p>
      <a:pPr>
        <a:defRPr sz="1250" b="1" i="0" u="none" strike="noStrike" baseline="0">
          <a:solidFill>
            <a:schemeClr val="tx1"/>
          </a:solidFill>
          <a:latin typeface="Gotham-Medium"/>
          <a:ea typeface="Gotham-Medium"/>
          <a:cs typeface="Gotham-Medium"/>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45719489981786"/>
          <c:y val="0.0181543116490167"/>
          <c:w val="0.852459016393446"/>
          <c:h val="0.829046898638429"/>
        </c:manualLayout>
      </c:layout>
      <c:barChart>
        <c:barDir val="col"/>
        <c:grouping val="clustered"/>
        <c:ser>
          <c:idx val="0"/>
          <c:order val="0"/>
          <c:tx>
            <c:strRef>
              <c:f>Sheet1!$A$2</c:f>
              <c:strCache>
                <c:ptCount val="1"/>
                <c:pt idx="0">
                  <c:v>Favorable</c:v>
                </c:pt>
              </c:strCache>
            </c:strRef>
          </c:tx>
          <c:spPr>
            <a:solidFill>
              <a:srgbClr val="B70017"/>
            </a:solidFill>
            <a:ln w="19045">
              <a:solidFill>
                <a:srgbClr val="B70017"/>
              </a:solidFill>
            </a:ln>
          </c:spPr>
          <c:dLbls>
            <c:dLbl>
              <c:idx val="0"/>
              <c:layout>
                <c:manualLayout>
                  <c:x val="-0.00467523204414705"/>
                  <c:y val="0.000717546493458748"/>
                </c:manualLayout>
              </c:layout>
              <c:dLblPos val="outEnd"/>
              <c:showVal val="1"/>
            </c:dLbl>
            <c:dLbl>
              <c:idx val="1"/>
              <c:layout>
                <c:manualLayout>
                  <c:x val="-0.00138165983125768"/>
                  <c:y val="-0.00574726554122368"/>
                </c:manualLayout>
              </c:layout>
              <c:dLblPos val="outEnd"/>
              <c:showVal val="1"/>
            </c:dLbl>
            <c:dLbl>
              <c:idx val="2"/>
              <c:layout>
                <c:manualLayout>
                  <c:x val="0.00311940459497358"/>
                  <c:y val="-0.00543116586233182"/>
                </c:manualLayout>
              </c:layout>
              <c:dLblPos val="outEnd"/>
              <c:showVal val="1"/>
            </c:dLbl>
            <c:dLbl>
              <c:idx val="3"/>
              <c:layout>
                <c:manualLayout>
                  <c:xMode val="edge"/>
                  <c:yMode val="edge"/>
                  <c:x val="0.277469478357386"/>
                  <c:y val="0.231155778894472"/>
                </c:manualLayout>
              </c:layout>
              <c:dLblPos val="outEnd"/>
              <c:showVal val="1"/>
            </c:dLbl>
            <c:spPr>
              <a:noFill/>
              <a:ln w="20293">
                <a:noFill/>
              </a:ln>
            </c:spPr>
            <c:txPr>
              <a:bodyPr/>
              <a:lstStyle/>
              <a:p>
                <a:pPr>
                  <a:defRPr sz="1600" b="0" i="0" u="none" strike="noStrike" baseline="0">
                    <a:solidFill>
                      <a:srgbClr val="FFFFFF"/>
                    </a:solidFill>
                    <a:latin typeface="Arial"/>
                    <a:ea typeface="Arial"/>
                    <a:cs typeface="Arial"/>
                  </a:defRPr>
                </a:pPr>
                <a:endParaRPr lang="en-US"/>
              </a:p>
            </c:txPr>
            <c:showVal val="1"/>
          </c:dLbls>
          <c:cat>
            <c:strRef>
              <c:f>Sheet1!$B$1:$D$1</c:f>
              <c:strCache>
                <c:ptCount val="3"/>
                <c:pt idx="0">
                  <c:v>February 2008</c:v>
                </c:pt>
                <c:pt idx="1">
                  <c:v>May 2009</c:v>
                </c:pt>
                <c:pt idx="2">
                  <c:v>September 2010</c:v>
                </c:pt>
              </c:strCache>
            </c:strRef>
          </c:cat>
          <c:val>
            <c:numRef>
              <c:f>Sheet1!$B$2:$D$2</c:f>
              <c:numCache>
                <c:formatCode>0%</c:formatCode>
                <c:ptCount val="3"/>
                <c:pt idx="0">
                  <c:v>0.34</c:v>
                </c:pt>
                <c:pt idx="1">
                  <c:v>0.29</c:v>
                </c:pt>
                <c:pt idx="2">
                  <c:v>0.08</c:v>
                </c:pt>
              </c:numCache>
            </c:numRef>
          </c:val>
        </c:ser>
        <c:ser>
          <c:idx val="1"/>
          <c:order val="1"/>
          <c:tx>
            <c:strRef>
              <c:f>Sheet1!$A$3</c:f>
              <c:strCache>
                <c:ptCount val="1"/>
                <c:pt idx="0">
                  <c:v>Unfavorable</c:v>
                </c:pt>
              </c:strCache>
            </c:strRef>
          </c:tx>
          <c:spPr>
            <a:solidFill>
              <a:srgbClr val="FFFFFF"/>
            </a:solidFill>
            <a:ln w="19045">
              <a:solidFill>
                <a:srgbClr val="C0C4C8"/>
              </a:solidFill>
            </a:ln>
          </c:spPr>
          <c:dLbls>
            <c:dLbl>
              <c:idx val="0"/>
              <c:layout>
                <c:manualLayout>
                  <c:x val="6.86982065263302E-5"/>
                  <c:y val="-0.000748184687030859"/>
                </c:manualLayout>
              </c:layout>
              <c:dLblPos val="outEnd"/>
              <c:showVal val="1"/>
            </c:dLbl>
            <c:dLbl>
              <c:idx val="1"/>
              <c:layout>
                <c:manualLayout>
                  <c:x val="0.00278152656424506"/>
                  <c:y val="0.00390407181592576"/>
                </c:manualLayout>
              </c:layout>
              <c:dLblPos val="outEnd"/>
              <c:showVal val="1"/>
            </c:dLbl>
            <c:dLbl>
              <c:idx val="2"/>
              <c:layout>
                <c:manualLayout>
                  <c:x val="-0.0014180733685446"/>
                  <c:y val="-0.0145394893820091"/>
                </c:manualLayout>
              </c:layout>
              <c:dLblPos val="outEnd"/>
              <c:showVal val="1"/>
            </c:dLbl>
            <c:dLbl>
              <c:idx val="3"/>
              <c:layout>
                <c:manualLayout>
                  <c:xMode val="edge"/>
                  <c:yMode val="edge"/>
                  <c:x val="0.297447280799112"/>
                  <c:y val="0.00167504187604694"/>
                </c:manualLayout>
              </c:layout>
              <c:dLblPos val="outEnd"/>
              <c:showVal val="1"/>
            </c:dLbl>
            <c:spPr>
              <a:noFill/>
              <a:ln w="20293">
                <a:noFill/>
              </a:ln>
            </c:spPr>
            <c:txPr>
              <a:bodyPr/>
              <a:lstStyle/>
              <a:p>
                <a:pPr>
                  <a:defRPr sz="1600" b="0" i="0" u="none" strike="noStrike" baseline="0">
                    <a:solidFill>
                      <a:srgbClr val="FFFFFF"/>
                    </a:solidFill>
                    <a:latin typeface="Arial"/>
                    <a:ea typeface="Arial"/>
                    <a:cs typeface="Arial"/>
                  </a:defRPr>
                </a:pPr>
                <a:endParaRPr lang="en-US"/>
              </a:p>
            </c:txPr>
            <c:showVal val="1"/>
          </c:dLbls>
          <c:cat>
            <c:strRef>
              <c:f>Sheet1!$B$1:$D$1</c:f>
              <c:strCache>
                <c:ptCount val="3"/>
                <c:pt idx="0">
                  <c:v>February 2008</c:v>
                </c:pt>
                <c:pt idx="1">
                  <c:v>May 2009</c:v>
                </c:pt>
                <c:pt idx="2">
                  <c:v>September 2010</c:v>
                </c:pt>
              </c:strCache>
            </c:strRef>
          </c:cat>
          <c:val>
            <c:numRef>
              <c:f>Sheet1!$B$3:$D$3</c:f>
              <c:numCache>
                <c:formatCode>0%</c:formatCode>
                <c:ptCount val="3"/>
                <c:pt idx="0">
                  <c:v>0.49</c:v>
                </c:pt>
                <c:pt idx="1">
                  <c:v>0.56</c:v>
                </c:pt>
                <c:pt idx="2">
                  <c:v>0.870000000000001</c:v>
                </c:pt>
              </c:numCache>
            </c:numRef>
          </c:val>
        </c:ser>
        <c:gapWidth val="53"/>
        <c:axId val="535348344"/>
        <c:axId val="535472520"/>
      </c:barChart>
      <c:catAx>
        <c:axId val="535348344"/>
        <c:scaling>
          <c:orientation val="minMax"/>
        </c:scaling>
        <c:axPos val="b"/>
        <c:numFmt formatCode="@" sourceLinked="1"/>
        <c:tickLblPos val="low"/>
        <c:spPr>
          <a:ln w="2536">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5472520"/>
        <c:crosses val="autoZero"/>
        <c:auto val="1"/>
        <c:lblAlgn val="ctr"/>
        <c:lblOffset val="100"/>
        <c:tickLblSkip val="1"/>
        <c:tickMarkSkip val="1"/>
      </c:catAx>
      <c:valAx>
        <c:axId val="535472520"/>
        <c:scaling>
          <c:orientation val="minMax"/>
        </c:scaling>
        <c:axPos val="l"/>
        <c:majorGridlines>
          <c:spPr>
            <a:ln w="2536">
              <a:solidFill>
                <a:schemeClr val="tx1"/>
              </a:solidFill>
              <a:prstDash val="sysDash"/>
            </a:ln>
          </c:spPr>
        </c:majorGridlines>
        <c:numFmt formatCode="0%" sourceLinked="1"/>
        <c:tickLblPos val="nextTo"/>
        <c:spPr>
          <a:ln w="2536">
            <a:solidFill>
              <a:srgbClr val="AEC5E7"/>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5348344"/>
        <c:crosses val="autoZero"/>
        <c:crossBetween val="between"/>
      </c:valAx>
      <c:spPr>
        <a:noFill/>
        <a:ln w="25394">
          <a:noFill/>
        </a:ln>
      </c:spPr>
    </c:plotArea>
    <c:legend>
      <c:legendPos val="b"/>
      <c:layout>
        <c:manualLayout>
          <c:xMode val="edge"/>
          <c:yMode val="edge"/>
          <c:x val="0.286508038954148"/>
          <c:y val="0.952225371828522"/>
          <c:w val="0.519506619049667"/>
          <c:h val="0.0477746281714785"/>
        </c:manualLayout>
      </c:layout>
      <c:spPr>
        <a:noFill/>
        <a:ln w="2536">
          <a:noFill/>
          <a:prstDash val="solid"/>
        </a:ln>
      </c:spPr>
      <c:txPr>
        <a:bodyPr/>
        <a:lstStyle/>
        <a:p>
          <a:pPr>
            <a:defRPr sz="1600" b="0" i="0" u="none" strike="noStrike" baseline="0">
              <a:solidFill>
                <a:srgbClr val="FFFFFF"/>
              </a:solidFill>
              <a:latin typeface="Arial"/>
              <a:ea typeface="Arial"/>
              <a:cs typeface="Arial"/>
            </a:defRPr>
          </a:pPr>
          <a:endParaRPr lang="en-US"/>
        </a:p>
      </c:txPr>
    </c:legend>
    <c:plotVisOnly val="1"/>
    <c:dispBlanksAs val="gap"/>
  </c:chart>
  <c:spPr>
    <a:noFill/>
    <a:ln>
      <a:noFill/>
    </a:ln>
  </c:spPr>
  <c:txPr>
    <a:bodyPr/>
    <a:lstStyle/>
    <a:p>
      <a:pPr>
        <a:defRPr sz="1438" b="1" i="0" u="none" strike="noStrike" baseline="0">
          <a:solidFill>
            <a:schemeClr val="tx1"/>
          </a:solidFill>
          <a:latin typeface="Gotham-Medium"/>
          <a:ea typeface="Gotham-Medium"/>
          <a:cs typeface="Gotham-Medium"/>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16357504215852"/>
          <c:y val="0.0196671709531014"/>
          <c:w val="0.881956155143339"/>
          <c:h val="0.829046898638429"/>
        </c:manualLayout>
      </c:layout>
      <c:barChart>
        <c:barDir val="col"/>
        <c:grouping val="clustered"/>
        <c:ser>
          <c:idx val="0"/>
          <c:order val="0"/>
          <c:tx>
            <c:strRef>
              <c:f>Sheet1!$A$2</c:f>
              <c:strCache>
                <c:ptCount val="1"/>
                <c:pt idx="0">
                  <c:v>Favorable</c:v>
                </c:pt>
              </c:strCache>
            </c:strRef>
          </c:tx>
          <c:spPr>
            <a:solidFill>
              <a:srgbClr val="B70017"/>
            </a:solidFill>
            <a:ln w="19042">
              <a:solidFill>
                <a:srgbClr val="B70017"/>
              </a:solidFill>
            </a:ln>
          </c:spPr>
          <c:dLbls>
            <c:dLbl>
              <c:idx val="0"/>
              <c:layout>
                <c:manualLayout>
                  <c:x val="-0.0040865764985119"/>
                  <c:y val="0.000458545622973599"/>
                </c:manualLayout>
              </c:layout>
              <c:dLblPos val="outEnd"/>
              <c:showVal val="1"/>
            </c:dLbl>
            <c:dLbl>
              <c:idx val="1"/>
              <c:layout>
                <c:manualLayout>
                  <c:x val="-0.000288588328372746"/>
                  <c:y val="-0.0039420256291493"/>
                </c:manualLayout>
              </c:layout>
              <c:dLblPos val="outEnd"/>
              <c:showVal val="1"/>
            </c:dLbl>
            <c:spPr>
              <a:noFill/>
              <a:ln w="18877">
                <a:noFill/>
              </a:ln>
            </c:spPr>
            <c:txPr>
              <a:bodyPr/>
              <a:lstStyle/>
              <a:p>
                <a:pPr>
                  <a:defRPr sz="1599" b="0" i="0" u="none" strike="noStrike" baseline="0">
                    <a:solidFill>
                      <a:srgbClr val="FFFFFF"/>
                    </a:solidFill>
                    <a:latin typeface="Arial"/>
                    <a:ea typeface="Arial"/>
                    <a:cs typeface="Arial"/>
                  </a:defRPr>
                </a:pPr>
                <a:endParaRPr lang="en-US"/>
              </a:p>
            </c:txPr>
            <c:showVal val="1"/>
          </c:dLbls>
          <c:cat>
            <c:strRef>
              <c:f>Sheet1!$B$1:$C$1</c:f>
              <c:strCache>
                <c:ptCount val="2"/>
                <c:pt idx="0">
                  <c:v>Europeans</c:v>
                </c:pt>
                <c:pt idx="1">
                  <c:v>United Nations</c:v>
                </c:pt>
              </c:strCache>
            </c:strRef>
          </c:cat>
          <c:val>
            <c:numRef>
              <c:f>Sheet1!$B$2:$C$2</c:f>
              <c:numCache>
                <c:formatCode>0%</c:formatCode>
                <c:ptCount val="2"/>
                <c:pt idx="0">
                  <c:v>0.3</c:v>
                </c:pt>
                <c:pt idx="1">
                  <c:v>0.380000000000001</c:v>
                </c:pt>
              </c:numCache>
            </c:numRef>
          </c:val>
        </c:ser>
        <c:ser>
          <c:idx val="1"/>
          <c:order val="1"/>
          <c:tx>
            <c:strRef>
              <c:f>Sheet1!$A$3</c:f>
              <c:strCache>
                <c:ptCount val="1"/>
                <c:pt idx="0">
                  <c:v>Unfavorable</c:v>
                </c:pt>
              </c:strCache>
            </c:strRef>
          </c:tx>
          <c:spPr>
            <a:solidFill>
              <a:srgbClr val="FFFFFF"/>
            </a:solidFill>
            <a:ln w="19042">
              <a:solidFill>
                <a:srgbClr val="C0C4C8"/>
              </a:solidFill>
            </a:ln>
          </c:spPr>
          <c:dLbls>
            <c:dLbl>
              <c:idx val="0"/>
              <c:layout>
                <c:manualLayout>
                  <c:x val="-0.00567211694232001"/>
                  <c:y val="0.00174463486181878"/>
                </c:manualLayout>
              </c:layout>
              <c:dLblPos val="outEnd"/>
              <c:showVal val="1"/>
            </c:dLbl>
            <c:dLbl>
              <c:idx val="1"/>
              <c:layout>
                <c:manualLayout>
                  <c:x val="-0.00116176573061111"/>
                  <c:y val="-0.00536750513189742"/>
                </c:manualLayout>
              </c:layout>
              <c:dLblPos val="outEnd"/>
              <c:showVal val="1"/>
            </c:dLbl>
            <c:spPr>
              <a:noFill/>
              <a:ln w="18877">
                <a:noFill/>
              </a:ln>
            </c:spPr>
            <c:txPr>
              <a:bodyPr/>
              <a:lstStyle/>
              <a:p>
                <a:pPr>
                  <a:defRPr sz="1599" b="0" i="0" u="none" strike="noStrike" baseline="0">
                    <a:solidFill>
                      <a:srgbClr val="FFFFFF"/>
                    </a:solidFill>
                    <a:latin typeface="Arial"/>
                    <a:ea typeface="Arial"/>
                    <a:cs typeface="Arial"/>
                  </a:defRPr>
                </a:pPr>
                <a:endParaRPr lang="en-US"/>
              </a:p>
            </c:txPr>
            <c:showVal val="1"/>
          </c:dLbls>
          <c:cat>
            <c:strRef>
              <c:f>Sheet1!$B$1:$C$1</c:f>
              <c:strCache>
                <c:ptCount val="2"/>
                <c:pt idx="0">
                  <c:v>Europeans</c:v>
                </c:pt>
                <c:pt idx="1">
                  <c:v>United Nations</c:v>
                </c:pt>
              </c:strCache>
            </c:strRef>
          </c:cat>
          <c:val>
            <c:numRef>
              <c:f>Sheet1!$B$3:$C$3</c:f>
              <c:numCache>
                <c:formatCode>0%</c:formatCode>
                <c:ptCount val="2"/>
                <c:pt idx="0">
                  <c:v>0.55</c:v>
                </c:pt>
                <c:pt idx="1">
                  <c:v>0.46</c:v>
                </c:pt>
              </c:numCache>
            </c:numRef>
          </c:val>
        </c:ser>
        <c:axId val="535418952"/>
        <c:axId val="535422648"/>
      </c:barChart>
      <c:catAx>
        <c:axId val="535418952"/>
        <c:scaling>
          <c:orientation val="minMax"/>
        </c:scaling>
        <c:axPos val="b"/>
        <c:numFmt formatCode="General" sourceLinked="1"/>
        <c:tickLblPos val="low"/>
        <c:spPr>
          <a:ln w="2360">
            <a:no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5422648"/>
        <c:crosses val="autoZero"/>
        <c:auto val="1"/>
        <c:lblAlgn val="ctr"/>
        <c:lblOffset val="100"/>
        <c:tickLblSkip val="1"/>
        <c:tickMarkSkip val="1"/>
      </c:catAx>
      <c:valAx>
        <c:axId val="535422648"/>
        <c:scaling>
          <c:orientation val="minMax"/>
          <c:max val="0.9"/>
        </c:scaling>
        <c:axPos val="l"/>
        <c:majorGridlines>
          <c:spPr>
            <a:ln w="2360">
              <a:solidFill>
                <a:srgbClr val="AEC5E7"/>
              </a:solidFill>
              <a:prstDash val="sysDash"/>
            </a:ln>
          </c:spPr>
        </c:majorGridlines>
        <c:numFmt formatCode="0%" sourceLinked="1"/>
        <c:tickLblPos val="nextTo"/>
        <c:spPr>
          <a:noFill/>
          <a:ln w="2360" cmpd="sng">
            <a:solidFill>
              <a:srgbClr val="AEC5E7"/>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5418952"/>
        <c:crosses val="autoZero"/>
        <c:crossBetween val="between"/>
      </c:valAx>
      <c:spPr>
        <a:noFill/>
        <a:ln w="25389">
          <a:noFill/>
        </a:ln>
      </c:spPr>
    </c:plotArea>
    <c:legend>
      <c:legendPos val="b"/>
      <c:layout>
        <c:manualLayout>
          <c:xMode val="edge"/>
          <c:yMode val="edge"/>
          <c:x val="0.258035966414822"/>
          <c:y val="0.951926431418297"/>
          <c:w val="0.544363505995138"/>
          <c:h val="0.0464631476620975"/>
        </c:manualLayout>
      </c:layout>
      <c:spPr>
        <a:noFill/>
        <a:ln w="2360">
          <a:noFill/>
          <a:prstDash val="solid"/>
        </a:ln>
      </c:spPr>
      <c:txPr>
        <a:bodyPr/>
        <a:lstStyle/>
        <a:p>
          <a:pPr>
            <a:defRPr sz="1599" b="0" i="0" u="none" strike="noStrike" baseline="0">
              <a:solidFill>
                <a:srgbClr val="FFFFFF"/>
              </a:solidFill>
              <a:latin typeface="Arial"/>
              <a:ea typeface="Arial"/>
              <a:cs typeface="Arial"/>
            </a:defRPr>
          </a:pPr>
          <a:endParaRPr lang="en-US"/>
        </a:p>
      </c:txPr>
    </c:legend>
    <c:plotVisOnly val="1"/>
    <c:dispBlanksAs val="gap"/>
  </c:chart>
  <c:spPr>
    <a:noFill/>
    <a:ln>
      <a:noFill/>
    </a:ln>
  </c:spPr>
  <c:txPr>
    <a:bodyPr/>
    <a:lstStyle/>
    <a:p>
      <a:pPr>
        <a:defRPr sz="1337" b="1" i="0" u="none" strike="noStrike" baseline="0">
          <a:solidFill>
            <a:schemeClr val="tx1"/>
          </a:solidFill>
          <a:latin typeface="Gotham-Medium"/>
          <a:ea typeface="Gotham-Medium"/>
          <a:cs typeface="Gotham-Medium"/>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2020905923345"/>
          <c:y val="0.0280811232449298"/>
          <c:w val="0.878048780487806"/>
          <c:h val="0.803432137285491"/>
        </c:manualLayout>
      </c:layout>
      <c:barChart>
        <c:barDir val="col"/>
        <c:grouping val="clustered"/>
        <c:ser>
          <c:idx val="0"/>
          <c:order val="0"/>
          <c:tx>
            <c:strRef>
              <c:f>Sheet1!$A$2</c:f>
              <c:strCache>
                <c:ptCount val="1"/>
                <c:pt idx="0">
                  <c:v>US</c:v>
                </c:pt>
              </c:strCache>
            </c:strRef>
          </c:tx>
          <c:spPr>
            <a:solidFill>
              <a:srgbClr val="B70017"/>
            </a:solidFill>
            <a:ln w="19059">
              <a:solidFill>
                <a:srgbClr val="B70017"/>
              </a:solidFill>
            </a:ln>
          </c:spPr>
          <c:dLbls>
            <c:dLbl>
              <c:idx val="0"/>
              <c:layout>
                <c:manualLayout>
                  <c:x val="0.00423542947542522"/>
                  <c:y val="-0.00369046141901081"/>
                </c:manualLayout>
              </c:layout>
              <c:dLblPos val="outEnd"/>
              <c:showVal val="1"/>
            </c:dLbl>
            <c:dLbl>
              <c:idx val="1"/>
              <c:layout>
                <c:manualLayout>
                  <c:x val="-0.00307625930320354"/>
                  <c:y val="-0.00249903228653548"/>
                </c:manualLayout>
              </c:layout>
              <c:dLblPos val="outEnd"/>
              <c:showVal val="1"/>
            </c:dLbl>
            <c:spPr>
              <a:noFill/>
              <a:ln w="18948">
                <a:noFill/>
              </a:ln>
            </c:spPr>
            <c:txPr>
              <a:bodyPr/>
              <a:lstStyle/>
              <a:p>
                <a:pPr>
                  <a:defRPr sz="1601" b="0" i="0" u="none" strike="noStrike" baseline="0">
                    <a:solidFill>
                      <a:srgbClr val="FFFFFF"/>
                    </a:solidFill>
                    <a:latin typeface="Arial" pitchFamily="34" charset="0"/>
                    <a:ea typeface="Gotham-Medium"/>
                    <a:cs typeface="Arial" pitchFamily="34" charset="0"/>
                  </a:defRPr>
                </a:pPr>
                <a:endParaRPr lang="en-US"/>
              </a:p>
            </c:txPr>
            <c:showVal val="1"/>
          </c:dLbls>
          <c:cat>
            <c:strRef>
              <c:f>Sheet1!$B$1:$C$1</c:f>
              <c:strCache>
                <c:ptCount val="2"/>
                <c:pt idx="0">
                  <c:v>US         Israel</c:v>
                </c:pt>
                <c:pt idx="1">
                  <c:v>US         Israel</c:v>
                </c:pt>
              </c:strCache>
            </c:strRef>
          </c:cat>
          <c:val>
            <c:numRef>
              <c:f>Sheet1!$B$2:$C$2</c:f>
              <c:numCache>
                <c:formatCode>0%</c:formatCode>
                <c:ptCount val="2"/>
                <c:pt idx="0">
                  <c:v>0.380000000000001</c:v>
                </c:pt>
                <c:pt idx="1">
                  <c:v>0.68</c:v>
                </c:pt>
              </c:numCache>
            </c:numRef>
          </c:val>
        </c:ser>
        <c:ser>
          <c:idx val="1"/>
          <c:order val="1"/>
          <c:tx>
            <c:strRef>
              <c:f>Sheet1!$A$3</c:f>
              <c:strCache>
                <c:ptCount val="1"/>
                <c:pt idx="0">
                  <c:v>Israel</c:v>
                </c:pt>
              </c:strCache>
            </c:strRef>
          </c:tx>
          <c:spPr>
            <a:solidFill>
              <a:srgbClr val="FFFFFF"/>
            </a:solidFill>
            <a:ln w="19059">
              <a:solidFill>
                <a:srgbClr val="C0C4C8"/>
              </a:solidFill>
            </a:ln>
          </c:spPr>
          <c:dLbls>
            <c:dLbl>
              <c:idx val="0"/>
              <c:layout>
                <c:manualLayout>
                  <c:x val="0.0036020925466509"/>
                  <c:y val="0.00250320576270128"/>
                </c:manualLayout>
              </c:layout>
              <c:spPr>
                <a:noFill/>
                <a:ln w="18948">
                  <a:noFill/>
                </a:ln>
              </c:spPr>
              <c:txPr>
                <a:bodyPr/>
                <a:lstStyle/>
                <a:p>
                  <a:pPr>
                    <a:defRPr sz="1601" b="0" i="0" u="none" strike="noStrike" baseline="0">
                      <a:solidFill>
                        <a:srgbClr val="FFFFFF"/>
                      </a:solidFill>
                      <a:latin typeface="Arial" pitchFamily="34" charset="0"/>
                      <a:ea typeface="Gotham-Medium"/>
                      <a:cs typeface="Gotham-Medium"/>
                    </a:defRPr>
                  </a:pPr>
                  <a:endParaRPr lang="en-US"/>
                </a:p>
              </c:txPr>
              <c:dLblPos val="outEnd"/>
              <c:showVal val="1"/>
            </c:dLbl>
            <c:dLbl>
              <c:idx val="1"/>
              <c:layout>
                <c:manualLayout>
                  <c:x val="0.00830259231294722"/>
                  <c:y val="0.00176261778753066"/>
                </c:manualLayout>
              </c:layout>
              <c:spPr>
                <a:noFill/>
                <a:ln w="18948">
                  <a:noFill/>
                </a:ln>
              </c:spPr>
              <c:txPr>
                <a:bodyPr/>
                <a:lstStyle/>
                <a:p>
                  <a:pPr>
                    <a:defRPr sz="1601" b="0" i="0" u="none" strike="noStrike" baseline="0">
                      <a:solidFill>
                        <a:srgbClr val="FFFFFF"/>
                      </a:solidFill>
                      <a:latin typeface="Arial" pitchFamily="34" charset="0"/>
                      <a:ea typeface="Gotham-Medium"/>
                      <a:cs typeface="Gotham-Medium"/>
                    </a:defRPr>
                  </a:pPr>
                  <a:endParaRPr lang="en-US"/>
                </a:p>
              </c:txPr>
              <c:dLblPos val="outEnd"/>
              <c:showVal val="1"/>
            </c:dLbl>
            <c:spPr>
              <a:noFill/>
              <a:ln w="18948">
                <a:noFill/>
              </a:ln>
            </c:spPr>
            <c:txPr>
              <a:bodyPr/>
              <a:lstStyle/>
              <a:p>
                <a:pPr>
                  <a:defRPr sz="1601" b="0" i="0" u="none" strike="noStrike" baseline="0">
                    <a:solidFill>
                      <a:schemeClr val="bg1"/>
                    </a:solidFill>
                    <a:latin typeface="Arial" pitchFamily="34" charset="0"/>
                    <a:ea typeface="Gotham-Medium"/>
                    <a:cs typeface="Gotham-Medium"/>
                  </a:defRPr>
                </a:pPr>
                <a:endParaRPr lang="en-US"/>
              </a:p>
            </c:txPr>
            <c:showVal val="1"/>
          </c:dLbls>
          <c:cat>
            <c:strRef>
              <c:f>Sheet1!$B$1:$C$1</c:f>
              <c:strCache>
                <c:ptCount val="2"/>
                <c:pt idx="0">
                  <c:v>US         Israel</c:v>
                </c:pt>
                <c:pt idx="1">
                  <c:v>US         Israel</c:v>
                </c:pt>
              </c:strCache>
            </c:strRef>
          </c:cat>
          <c:val>
            <c:numRef>
              <c:f>Sheet1!$B$3:$C$3</c:f>
              <c:numCache>
                <c:formatCode>0%</c:formatCode>
                <c:ptCount val="2"/>
                <c:pt idx="0">
                  <c:v>0.44</c:v>
                </c:pt>
                <c:pt idx="1">
                  <c:v>0.04</c:v>
                </c:pt>
              </c:numCache>
            </c:numRef>
          </c:val>
        </c:ser>
        <c:axId val="535973336"/>
        <c:axId val="535977048"/>
      </c:barChart>
      <c:catAx>
        <c:axId val="535973336"/>
        <c:scaling>
          <c:orientation val="minMax"/>
        </c:scaling>
        <c:axPos val="b"/>
        <c:numFmt formatCode="General" sourceLinked="1"/>
        <c:tickLblPos val="low"/>
        <c:spPr>
          <a:ln w="2368">
            <a:solidFill>
              <a:schemeClr val="tx1"/>
            </a:solidFill>
            <a:prstDash val="solid"/>
          </a:ln>
        </c:spPr>
        <c:txPr>
          <a:bodyPr rot="0" vert="horz"/>
          <a:lstStyle/>
          <a:p>
            <a:pPr>
              <a:defRPr sz="1601" b="0" i="0" u="none" strike="noStrike" baseline="0">
                <a:solidFill>
                  <a:srgbClr val="FFFFFF"/>
                </a:solidFill>
                <a:latin typeface="Arial" pitchFamily="34" charset="0"/>
                <a:ea typeface="Gotham-Medium"/>
                <a:cs typeface="Arial" pitchFamily="34" charset="0"/>
              </a:defRPr>
            </a:pPr>
            <a:endParaRPr lang="en-US"/>
          </a:p>
        </c:txPr>
        <c:crossAx val="535977048"/>
        <c:crosses val="autoZero"/>
        <c:auto val="1"/>
        <c:lblAlgn val="ctr"/>
        <c:lblOffset val="100"/>
        <c:tickLblSkip val="1"/>
        <c:tickMarkSkip val="1"/>
      </c:catAx>
      <c:valAx>
        <c:axId val="535977048"/>
        <c:scaling>
          <c:orientation val="minMax"/>
          <c:max val="0.8"/>
        </c:scaling>
        <c:axPos val="l"/>
        <c:majorGridlines>
          <c:spPr>
            <a:ln w="2368">
              <a:solidFill>
                <a:schemeClr val="tx1"/>
              </a:solidFill>
              <a:prstDash val="sysDash"/>
            </a:ln>
          </c:spPr>
        </c:majorGridlines>
        <c:numFmt formatCode="0%" sourceLinked="1"/>
        <c:tickLblPos val="nextTo"/>
        <c:spPr>
          <a:ln w="2368">
            <a:solidFill>
              <a:schemeClr val="tx1"/>
            </a:solidFill>
            <a:prstDash val="solid"/>
          </a:ln>
        </c:spPr>
        <c:txPr>
          <a:bodyPr rot="0" vert="horz"/>
          <a:lstStyle/>
          <a:p>
            <a:pPr>
              <a:defRPr sz="1601" b="0" i="0" u="none" strike="noStrike" baseline="0">
                <a:solidFill>
                  <a:srgbClr val="FFFFFF"/>
                </a:solidFill>
                <a:latin typeface="Arial" pitchFamily="34" charset="0"/>
                <a:ea typeface="Gotham-Medium"/>
                <a:cs typeface="Gotham-Medium"/>
              </a:defRPr>
            </a:pPr>
            <a:endParaRPr lang="en-US"/>
          </a:p>
        </c:txPr>
        <c:crossAx val="535973336"/>
        <c:crosses val="autoZero"/>
        <c:crossBetween val="between"/>
      </c:valAx>
      <c:spPr>
        <a:noFill/>
        <a:ln w="25412">
          <a:noFill/>
        </a:ln>
      </c:spPr>
    </c:plotArea>
    <c:legend>
      <c:legendPos val="b"/>
      <c:layout>
        <c:manualLayout>
          <c:xMode val="edge"/>
          <c:yMode val="edge"/>
          <c:x val="0.36689566243244"/>
          <c:y val="0.953999860781833"/>
          <c:w val="0.354300895314917"/>
          <c:h val="0.0458252156857928"/>
        </c:manualLayout>
      </c:layout>
      <c:spPr>
        <a:noFill/>
        <a:ln w="2368">
          <a:noFill/>
          <a:prstDash val="solid"/>
        </a:ln>
      </c:spPr>
      <c:txPr>
        <a:bodyPr/>
        <a:lstStyle/>
        <a:p>
          <a:pPr>
            <a:defRPr sz="1601" b="0" i="0" u="none" strike="noStrike" baseline="0">
              <a:solidFill>
                <a:srgbClr val="FFFFFF"/>
              </a:solidFill>
              <a:latin typeface="Arial" pitchFamily="34" charset="0"/>
              <a:ea typeface="Gotham-Medium"/>
              <a:cs typeface="Arial" pitchFamily="34" charset="0"/>
            </a:defRPr>
          </a:pPr>
          <a:endParaRPr lang="en-US"/>
        </a:p>
      </c:txPr>
    </c:legend>
    <c:plotVisOnly val="1"/>
    <c:dispBlanksAs val="gap"/>
  </c:chart>
  <c:spPr>
    <a:noFill/>
    <a:ln>
      <a:noFill/>
    </a:ln>
  </c:spPr>
  <c:txPr>
    <a:bodyPr/>
    <a:lstStyle/>
    <a:p>
      <a:pPr>
        <a:defRPr sz="1343" b="1" i="0" u="none" strike="noStrike" baseline="0">
          <a:solidFill>
            <a:schemeClr val="tx1"/>
          </a:solidFill>
          <a:latin typeface="Gotham-Medium"/>
          <a:ea typeface="Gotham-Medium"/>
          <a:cs typeface="Gotham-Medium"/>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14808652246256"/>
          <c:y val="0.0187207488299532"/>
          <c:w val="0.883527454242928"/>
          <c:h val="0.820592823712947"/>
        </c:manualLayout>
      </c:layout>
      <c:barChart>
        <c:barDir val="col"/>
        <c:grouping val="stacked"/>
        <c:ser>
          <c:idx val="0"/>
          <c:order val="0"/>
          <c:tx>
            <c:strRef>
              <c:f>Sheet1!$A$2</c:f>
              <c:strCache>
                <c:ptCount val="1"/>
                <c:pt idx="0">
                  <c:v>Very</c:v>
                </c:pt>
              </c:strCache>
            </c:strRef>
          </c:tx>
          <c:spPr>
            <a:solidFill>
              <a:srgbClr val="B70017"/>
            </a:solidFill>
            <a:ln w="19052">
              <a:solidFill>
                <a:srgbClr val="B70017"/>
              </a:solidFill>
            </a:ln>
          </c:spPr>
          <c:cat>
            <c:strRef>
              <c:f>Sheet1!$B$1:$C$1</c:f>
              <c:strCache>
                <c:ptCount val="2"/>
                <c:pt idx="0">
                  <c:v>Very likely/fairly likely</c:v>
                </c:pt>
                <c:pt idx="1">
                  <c:v>Fairly unlikely/very unlikely</c:v>
                </c:pt>
              </c:strCache>
            </c:strRef>
          </c:cat>
          <c:val>
            <c:numRef>
              <c:f>Sheet1!$B$2:$C$2</c:f>
              <c:numCache>
                <c:formatCode>0%</c:formatCode>
                <c:ptCount val="2"/>
                <c:pt idx="0">
                  <c:v>0.02</c:v>
                </c:pt>
                <c:pt idx="1">
                  <c:v>0.610000000000001</c:v>
                </c:pt>
              </c:numCache>
            </c:numRef>
          </c:val>
        </c:ser>
        <c:ser>
          <c:idx val="1"/>
          <c:order val="1"/>
          <c:tx>
            <c:strRef>
              <c:f>Sheet1!$A$3</c:f>
              <c:strCache>
                <c:ptCount val="1"/>
                <c:pt idx="0">
                  <c:v>Fairly</c:v>
                </c:pt>
              </c:strCache>
            </c:strRef>
          </c:tx>
          <c:spPr>
            <a:solidFill>
              <a:srgbClr val="FFFFFF"/>
            </a:solidFill>
            <a:ln w="19052">
              <a:solidFill>
                <a:srgbClr val="C0C4C8"/>
              </a:solidFill>
            </a:ln>
          </c:spPr>
          <c:dLbls>
            <c:dLbl>
              <c:idx val="0"/>
              <c:layout>
                <c:manualLayout>
                  <c:x val="0.0023769899941547"/>
                  <c:y val="0.0290409306944744"/>
                </c:manualLayout>
              </c:layout>
              <c:tx>
                <c:rich>
                  <a:bodyPr/>
                  <a:lstStyle/>
                  <a:p>
                    <a:pPr>
                      <a:defRPr sz="1600" b="0" i="0" u="none" strike="noStrike" baseline="0">
                        <a:solidFill>
                          <a:schemeClr val="bg1"/>
                        </a:solidFill>
                        <a:latin typeface="Arial" pitchFamily="34" charset="0"/>
                        <a:ea typeface="Gotham-Medium"/>
                        <a:cs typeface="Gotham-Medium"/>
                      </a:defRPr>
                    </a:pPr>
                    <a:r>
                      <a:rPr lang="en-US" dirty="0" smtClean="0">
                        <a:solidFill>
                          <a:schemeClr val="bg1"/>
                        </a:solidFill>
                      </a:rPr>
                      <a:t>16%</a:t>
                    </a:r>
                    <a:endParaRPr lang="en-US" dirty="0">
                      <a:solidFill>
                        <a:schemeClr val="bg1"/>
                      </a:solidFill>
                    </a:endParaRPr>
                  </a:p>
                </c:rich>
              </c:tx>
              <c:spPr>
                <a:noFill/>
                <a:ln w="18941">
                  <a:noFill/>
                </a:ln>
              </c:spPr>
              <c:dLblPos val="ctr"/>
            </c:dLbl>
            <c:dLbl>
              <c:idx val="1"/>
              <c:delete val="1"/>
            </c:dLbl>
            <c:spPr>
              <a:noFill/>
              <a:ln w="18941">
                <a:noFill/>
              </a:ln>
            </c:spPr>
            <c:txPr>
              <a:bodyPr/>
              <a:lstStyle/>
              <a:p>
                <a:pPr>
                  <a:defRPr sz="1600" b="0" i="0" u="none" strike="noStrike" baseline="0">
                    <a:solidFill>
                      <a:srgbClr val="FFFFFF"/>
                    </a:solidFill>
                    <a:latin typeface="Arial" pitchFamily="34" charset="0"/>
                    <a:ea typeface="Gotham-Medium"/>
                    <a:cs typeface="Gotham-Medium"/>
                  </a:defRPr>
                </a:pPr>
                <a:endParaRPr lang="en-US"/>
              </a:p>
            </c:txPr>
            <c:showVal val="1"/>
          </c:dLbls>
          <c:cat>
            <c:strRef>
              <c:f>Sheet1!$B$1:$C$1</c:f>
              <c:strCache>
                <c:ptCount val="2"/>
                <c:pt idx="0">
                  <c:v>Very likely/fairly likely</c:v>
                </c:pt>
                <c:pt idx="1">
                  <c:v>Fairly unlikely/very unlikely</c:v>
                </c:pt>
              </c:strCache>
            </c:strRef>
          </c:cat>
          <c:val>
            <c:numRef>
              <c:f>Sheet1!$B$3:$C$3</c:f>
              <c:numCache>
                <c:formatCode>0%</c:formatCode>
                <c:ptCount val="2"/>
                <c:pt idx="0">
                  <c:v>0.16</c:v>
                </c:pt>
                <c:pt idx="1">
                  <c:v>0.15</c:v>
                </c:pt>
              </c:numCache>
            </c:numRef>
          </c:val>
        </c:ser>
        <c:gapWidth val="210"/>
        <c:overlap val="100"/>
        <c:axId val="535943336"/>
        <c:axId val="535946968"/>
      </c:barChart>
      <c:catAx>
        <c:axId val="535943336"/>
        <c:scaling>
          <c:orientation val="minMax"/>
        </c:scaling>
        <c:axPos val="b"/>
        <c:numFmt formatCode="General" sourceLinked="1"/>
        <c:tickLblPos val="low"/>
        <c:spPr>
          <a:ln w="2367">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Arial" pitchFamily="34" charset="0"/>
              </a:defRPr>
            </a:pPr>
            <a:endParaRPr lang="en-US"/>
          </a:p>
        </c:txPr>
        <c:crossAx val="535946968"/>
        <c:crosses val="autoZero"/>
        <c:auto val="1"/>
        <c:lblAlgn val="ctr"/>
        <c:lblOffset val="100"/>
        <c:tickLblSkip val="1"/>
        <c:tickMarkSkip val="1"/>
      </c:catAx>
      <c:valAx>
        <c:axId val="535946968"/>
        <c:scaling>
          <c:orientation val="minMax"/>
        </c:scaling>
        <c:axPos val="l"/>
        <c:majorGridlines>
          <c:spPr>
            <a:ln w="2367">
              <a:solidFill>
                <a:schemeClr val="tx1"/>
              </a:solidFill>
              <a:prstDash val="sysDash"/>
            </a:ln>
          </c:spPr>
        </c:majorGridlines>
        <c:numFmt formatCode="0%" sourceLinked="1"/>
        <c:tickLblPos val="nextTo"/>
        <c:spPr>
          <a:ln w="2367">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5943336"/>
        <c:crosses val="autoZero"/>
        <c:crossBetween val="between"/>
      </c:valAx>
      <c:spPr>
        <a:noFill/>
        <a:ln w="25402">
          <a:noFill/>
        </a:ln>
      </c:spPr>
    </c:plotArea>
    <c:legend>
      <c:legendPos val="b"/>
      <c:layout>
        <c:manualLayout>
          <c:xMode val="edge"/>
          <c:yMode val="edge"/>
          <c:x val="0.317442058511405"/>
          <c:y val="0.935496292292637"/>
          <c:w val="0.390785436346248"/>
          <c:h val="0.0645037077073635"/>
        </c:manualLayout>
      </c:layout>
      <c:spPr>
        <a:noFill/>
        <a:ln w="2367">
          <a:noFill/>
          <a:prstDash val="solid"/>
        </a:ln>
      </c:spPr>
      <c:txPr>
        <a:bodyPr/>
        <a:lstStyle/>
        <a:p>
          <a:pPr>
            <a:defRPr sz="1600" b="0" i="0" u="none" strike="noStrike" baseline="0">
              <a:solidFill>
                <a:srgbClr val="FFFFFF"/>
              </a:solidFill>
              <a:latin typeface="Arial" pitchFamily="34" charset="0"/>
              <a:ea typeface="Gotham-Medium"/>
              <a:cs typeface="Gotham-Medium"/>
            </a:defRPr>
          </a:pPr>
          <a:endParaRPr lang="en-US"/>
        </a:p>
      </c:txPr>
    </c:legend>
    <c:plotVisOnly val="1"/>
    <c:dispBlanksAs val="gap"/>
  </c:chart>
  <c:spPr>
    <a:noFill/>
    <a:ln>
      <a:noFill/>
    </a:ln>
  </c:spPr>
  <c:txPr>
    <a:bodyPr/>
    <a:lstStyle/>
    <a:p>
      <a:pPr>
        <a:defRPr sz="1342" b="1" i="0" u="none" strike="noStrike" baseline="0">
          <a:solidFill>
            <a:schemeClr val="tx1"/>
          </a:solidFill>
          <a:latin typeface="Gotham-Medium"/>
          <a:ea typeface="Gotham-Medium"/>
          <a:cs typeface="Gotham-Medium"/>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564684813907398"/>
          <c:y val="0.0198019801980198"/>
          <c:w val="0.93938240403342"/>
          <c:h val="0.886138613861386"/>
        </c:manualLayout>
      </c:layout>
      <c:barChart>
        <c:barDir val="col"/>
        <c:grouping val="clustered"/>
        <c:ser>
          <c:idx val="0"/>
          <c:order val="0"/>
          <c:tx>
            <c:strRef>
              <c:f>Sheet1!$A$2</c:f>
              <c:strCache>
                <c:ptCount val="1"/>
                <c:pt idx="0">
                  <c:v>Strongly</c:v>
                </c:pt>
              </c:strCache>
            </c:strRef>
          </c:tx>
          <c:spPr>
            <a:solidFill>
              <a:srgbClr val="B70017"/>
            </a:solidFill>
            <a:ln w="19038">
              <a:solidFill>
                <a:srgbClr val="B70017"/>
              </a:solidFill>
            </a:ln>
          </c:spPr>
          <c:cat>
            <c:strRef>
              <c:f>Sheet1!$B$1:$C$1</c:f>
              <c:strCache>
                <c:ptCount val="2"/>
                <c:pt idx="0">
                  <c:v>Total Support</c:v>
                </c:pt>
                <c:pt idx="1">
                  <c:v>Total Oppose</c:v>
                </c:pt>
              </c:strCache>
            </c:strRef>
          </c:cat>
          <c:val>
            <c:numRef>
              <c:f>Sheet1!$B$2:$C$2</c:f>
              <c:numCache>
                <c:formatCode>General</c:formatCode>
                <c:ptCount val="2"/>
                <c:pt idx="0" formatCode="0%">
                  <c:v>0.68</c:v>
                </c:pt>
              </c:numCache>
            </c:numRef>
          </c:val>
        </c:ser>
        <c:ser>
          <c:idx val="1"/>
          <c:order val="1"/>
          <c:tx>
            <c:strRef>
              <c:f>Sheet1!$A$3</c:f>
              <c:strCache>
                <c:ptCount val="1"/>
                <c:pt idx="0">
                  <c:v>Somewhat</c:v>
                </c:pt>
              </c:strCache>
            </c:strRef>
          </c:tx>
          <c:spPr>
            <a:solidFill>
              <a:srgbClr val="FFFFFF"/>
            </a:solidFill>
            <a:ln w="19038">
              <a:noFill/>
            </a:ln>
          </c:spPr>
          <c:dPt>
            <c:idx val="1"/>
            <c:spPr>
              <a:solidFill>
                <a:srgbClr val="FFFFFF"/>
              </a:solidFill>
              <a:ln w="19038">
                <a:solidFill>
                  <a:srgbClr val="C0C4C8"/>
                </a:solidFill>
              </a:ln>
            </c:spPr>
          </c:dPt>
          <c:dLbls>
            <c:dLbl>
              <c:idx val="1"/>
              <c:delete val="1"/>
            </c:dLbl>
            <c:spPr>
              <a:noFill/>
              <a:ln w="18967">
                <a:noFill/>
              </a:ln>
            </c:spPr>
            <c:txPr>
              <a:bodyPr/>
              <a:lstStyle/>
              <a:p>
                <a:pPr>
                  <a:defRPr sz="1494" b="1" i="0" u="none" strike="noStrike" baseline="0">
                    <a:solidFill>
                      <a:srgbClr val="000000"/>
                    </a:solidFill>
                    <a:latin typeface="Arial"/>
                    <a:ea typeface="Arial"/>
                    <a:cs typeface="Arial"/>
                  </a:defRPr>
                </a:pPr>
                <a:endParaRPr lang="en-US"/>
              </a:p>
            </c:txPr>
            <c:showVal val="1"/>
          </c:dLbls>
          <c:cat>
            <c:strRef>
              <c:f>Sheet1!$B$1:$C$1</c:f>
              <c:strCache>
                <c:ptCount val="2"/>
                <c:pt idx="0">
                  <c:v>Total Support</c:v>
                </c:pt>
                <c:pt idx="1">
                  <c:v>Total Oppose</c:v>
                </c:pt>
              </c:strCache>
            </c:strRef>
          </c:cat>
          <c:val>
            <c:numRef>
              <c:f>Sheet1!$B$3:$C$3</c:f>
              <c:numCache>
                <c:formatCode>0%</c:formatCode>
                <c:ptCount val="2"/>
                <c:pt idx="1">
                  <c:v>0.29</c:v>
                </c:pt>
              </c:numCache>
            </c:numRef>
          </c:val>
        </c:ser>
        <c:gapWidth val="200"/>
        <c:overlap val="100"/>
        <c:axId val="536122904"/>
        <c:axId val="536310040"/>
      </c:barChart>
      <c:catAx>
        <c:axId val="536122904"/>
        <c:scaling>
          <c:orientation val="minMax"/>
        </c:scaling>
        <c:axPos val="b"/>
        <c:numFmt formatCode="General" sourceLinked="1"/>
        <c:tickLblPos val="low"/>
        <c:spPr>
          <a:ln w="2371">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6310040"/>
        <c:crosses val="autoZero"/>
        <c:auto val="1"/>
        <c:lblAlgn val="ctr"/>
        <c:lblOffset val="100"/>
        <c:tickLblSkip val="1"/>
        <c:tickMarkSkip val="1"/>
      </c:catAx>
      <c:valAx>
        <c:axId val="536310040"/>
        <c:scaling>
          <c:orientation val="minMax"/>
        </c:scaling>
        <c:axPos val="l"/>
        <c:majorGridlines>
          <c:spPr>
            <a:ln w="2371">
              <a:solidFill>
                <a:schemeClr val="tx1"/>
              </a:solidFill>
              <a:prstDash val="sysDash"/>
            </a:ln>
          </c:spPr>
        </c:majorGridlines>
        <c:numFmt formatCode="0%" sourceLinked="1"/>
        <c:tickLblPos val="nextTo"/>
        <c:spPr>
          <a:ln w="2371">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6122904"/>
        <c:crosses val="autoZero"/>
        <c:crossBetween val="between"/>
      </c:valAx>
      <c:spPr>
        <a:noFill/>
        <a:ln w="25385">
          <a:noFill/>
        </a:ln>
      </c:spPr>
    </c:plotArea>
    <c:plotVisOnly val="1"/>
    <c:dispBlanksAs val="gap"/>
  </c:chart>
  <c:spPr>
    <a:noFill/>
    <a:ln>
      <a:noFill/>
    </a:ln>
  </c:spPr>
  <c:txPr>
    <a:bodyPr/>
    <a:lstStyle/>
    <a:p>
      <a:pPr>
        <a:defRPr sz="1344" b="1" i="0" u="none" strike="noStrike" baseline="0">
          <a:solidFill>
            <a:schemeClr val="tx1"/>
          </a:solidFill>
          <a:latin typeface="Gotham-Medium"/>
          <a:ea typeface="Gotham-Medium"/>
          <a:cs typeface="Gotham-Medium"/>
        </a:defRPr>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582803218676613"/>
          <c:y val="0.0198019801980198"/>
          <c:w val="0.940620769443294"/>
          <c:h val="0.886138613861386"/>
        </c:manualLayout>
      </c:layout>
      <c:barChart>
        <c:barDir val="col"/>
        <c:grouping val="clustered"/>
        <c:ser>
          <c:idx val="0"/>
          <c:order val="0"/>
          <c:tx>
            <c:strRef>
              <c:f>Sheet1!$A$2</c:f>
              <c:strCache>
                <c:ptCount val="1"/>
                <c:pt idx="0">
                  <c:v>Strongly</c:v>
                </c:pt>
              </c:strCache>
            </c:strRef>
          </c:tx>
          <c:spPr>
            <a:solidFill>
              <a:srgbClr val="B70017"/>
            </a:solidFill>
            <a:ln w="19038">
              <a:solidFill>
                <a:srgbClr val="B70017"/>
              </a:solidFill>
            </a:ln>
          </c:spPr>
          <c:cat>
            <c:strRef>
              <c:f>Sheet1!$B$1:$C$1</c:f>
              <c:strCache>
                <c:ptCount val="2"/>
                <c:pt idx="0">
                  <c:v>Total Favor</c:v>
                </c:pt>
                <c:pt idx="1">
                  <c:v>Total Oppose</c:v>
                </c:pt>
              </c:strCache>
            </c:strRef>
          </c:cat>
          <c:val>
            <c:numRef>
              <c:f>Sheet1!$B$2:$C$2</c:f>
              <c:numCache>
                <c:formatCode>General</c:formatCode>
                <c:ptCount val="2"/>
                <c:pt idx="0" formatCode="0%">
                  <c:v>0.58</c:v>
                </c:pt>
              </c:numCache>
            </c:numRef>
          </c:val>
        </c:ser>
        <c:ser>
          <c:idx val="1"/>
          <c:order val="1"/>
          <c:tx>
            <c:strRef>
              <c:f>Sheet1!$A$3</c:f>
              <c:strCache>
                <c:ptCount val="1"/>
                <c:pt idx="0">
                  <c:v>Somewhat</c:v>
                </c:pt>
              </c:strCache>
            </c:strRef>
          </c:tx>
          <c:spPr>
            <a:solidFill>
              <a:srgbClr val="FFFFFF"/>
            </a:solidFill>
            <a:ln w="19038">
              <a:noFill/>
            </a:ln>
          </c:spPr>
          <c:dPt>
            <c:idx val="1"/>
            <c:spPr>
              <a:solidFill>
                <a:srgbClr val="FFFFFF"/>
              </a:solidFill>
              <a:ln w="19038">
                <a:solidFill>
                  <a:srgbClr val="C0C4C8"/>
                </a:solidFill>
              </a:ln>
            </c:spPr>
          </c:dPt>
          <c:cat>
            <c:strRef>
              <c:f>Sheet1!$B$1:$C$1</c:f>
              <c:strCache>
                <c:ptCount val="2"/>
                <c:pt idx="0">
                  <c:v>Total Favor</c:v>
                </c:pt>
                <c:pt idx="1">
                  <c:v>Total Oppose</c:v>
                </c:pt>
              </c:strCache>
            </c:strRef>
          </c:cat>
          <c:val>
            <c:numRef>
              <c:f>Sheet1!$B$3:$C$3</c:f>
              <c:numCache>
                <c:formatCode>0%</c:formatCode>
                <c:ptCount val="2"/>
                <c:pt idx="1">
                  <c:v>0.36</c:v>
                </c:pt>
              </c:numCache>
            </c:numRef>
          </c:val>
        </c:ser>
        <c:gapWidth val="180"/>
        <c:overlap val="100"/>
        <c:axId val="535039464"/>
        <c:axId val="536282648"/>
      </c:barChart>
      <c:catAx>
        <c:axId val="535039464"/>
        <c:scaling>
          <c:orientation val="minMax"/>
        </c:scaling>
        <c:axPos val="b"/>
        <c:numFmt formatCode="General" sourceLinked="1"/>
        <c:tickLblPos val="low"/>
        <c:spPr>
          <a:ln w="2371">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6282648"/>
        <c:crosses val="autoZero"/>
        <c:auto val="1"/>
        <c:lblAlgn val="ctr"/>
        <c:lblOffset val="100"/>
        <c:tickLblSkip val="1"/>
        <c:tickMarkSkip val="1"/>
      </c:catAx>
      <c:valAx>
        <c:axId val="536282648"/>
        <c:scaling>
          <c:orientation val="minMax"/>
          <c:max val="0.700000000000001"/>
          <c:min val="0.0"/>
        </c:scaling>
        <c:axPos val="l"/>
        <c:majorGridlines>
          <c:spPr>
            <a:ln w="2371">
              <a:solidFill>
                <a:schemeClr val="tx1"/>
              </a:solidFill>
              <a:prstDash val="sysDash"/>
            </a:ln>
          </c:spPr>
        </c:majorGridlines>
        <c:numFmt formatCode="0%" sourceLinked="1"/>
        <c:tickLblPos val="nextTo"/>
        <c:spPr>
          <a:ln w="2371">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5039464"/>
        <c:crosses val="autoZero"/>
        <c:crossBetween val="between"/>
      </c:valAx>
      <c:spPr>
        <a:noFill/>
        <a:ln w="25385">
          <a:noFill/>
        </a:ln>
      </c:spPr>
    </c:plotArea>
    <c:plotVisOnly val="1"/>
    <c:dispBlanksAs val="gap"/>
  </c:chart>
  <c:spPr>
    <a:noFill/>
    <a:ln>
      <a:noFill/>
    </a:ln>
  </c:spPr>
  <c:txPr>
    <a:bodyPr/>
    <a:lstStyle/>
    <a:p>
      <a:pPr>
        <a:defRPr sz="1344" b="1" i="0" u="none" strike="noStrike" baseline="0">
          <a:solidFill>
            <a:schemeClr val="tx1"/>
          </a:solidFill>
          <a:latin typeface="Gotham-Medium"/>
          <a:ea typeface="Gotham-Medium"/>
          <a:cs typeface="Gotham-Medium"/>
        </a:defRPr>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649160742008424"/>
          <c:y val="0.0544629349470503"/>
          <c:w val="0.933985042161523"/>
          <c:h val="0.756429652042361"/>
        </c:manualLayout>
      </c:layout>
      <c:lineChart>
        <c:grouping val="standard"/>
        <c:ser>
          <c:idx val="0"/>
          <c:order val="0"/>
          <c:tx>
            <c:strRef>
              <c:f>Sheet1!$A$2</c:f>
              <c:strCache>
                <c:ptCount val="1"/>
                <c:pt idx="0">
                  <c:v>Total Support</c:v>
                </c:pt>
              </c:strCache>
            </c:strRef>
          </c:tx>
          <c:spPr>
            <a:ln w="38079">
              <a:solidFill>
                <a:srgbClr val="FF0000"/>
              </a:solidFill>
              <a:prstDash val="solid"/>
            </a:ln>
          </c:spPr>
          <c:marker>
            <c:symbol val="diamond"/>
            <c:size val="9"/>
            <c:spPr>
              <a:solidFill>
                <a:srgbClr val="FF0000"/>
              </a:solidFill>
              <a:ln>
                <a:solidFill>
                  <a:srgbClr val="FF0000"/>
                </a:solidFill>
                <a:prstDash val="solid"/>
              </a:ln>
            </c:spPr>
          </c:marker>
          <c:dLbls>
            <c:dLbl>
              <c:idx val="0"/>
              <c:layout>
                <c:manualLayout>
                  <c:x val="-0.0222222222222222"/>
                  <c:y val="-0.0539906103286391"/>
                </c:manualLayout>
              </c:layout>
              <c:dLblPos val="r"/>
              <c:showVal val="1"/>
            </c:dLbl>
            <c:dLbl>
              <c:idx val="1"/>
              <c:layout>
                <c:manualLayout>
                  <c:x val="-0.0277777777777786"/>
                  <c:y val="-0.0492957746478874"/>
                </c:manualLayout>
              </c:layout>
              <c:dLblPos val="r"/>
              <c:showVal val="1"/>
            </c:dLbl>
            <c:dLbl>
              <c:idx val="2"/>
              <c:layout>
                <c:manualLayout>
                  <c:x val="-0.0333333333333332"/>
                  <c:y val="-0.0539906103286391"/>
                </c:manualLayout>
              </c:layout>
              <c:dLblPos val="r"/>
              <c:showVal val="1"/>
            </c:dLbl>
            <c:dLbl>
              <c:idx val="3"/>
              <c:layout>
                <c:manualLayout>
                  <c:x val="-0.0322222222222222"/>
                  <c:y val="-0.0563380281690141"/>
                </c:manualLayout>
              </c:layout>
              <c:dLblPos val="r"/>
              <c:showVal val="1"/>
            </c:dLbl>
            <c:spPr>
              <a:noFill/>
              <a:ln w="28218">
                <a:noFill/>
              </a:ln>
            </c:spPr>
            <c:txPr>
              <a:bodyPr/>
              <a:lstStyle/>
              <a:p>
                <a:pPr>
                  <a:defRPr sz="1599" b="0" i="0" u="none" strike="noStrike" baseline="0">
                    <a:solidFill>
                      <a:srgbClr val="FFFFFF"/>
                    </a:solidFill>
                    <a:latin typeface="Arial" pitchFamily="34" charset="0"/>
                    <a:ea typeface="Gotham-Medium"/>
                    <a:cs typeface="Gotham-Medium"/>
                  </a:defRPr>
                </a:pPr>
                <a:endParaRPr lang="en-US"/>
              </a:p>
            </c:txPr>
            <c:showVal val="1"/>
          </c:dLbls>
          <c:cat>
            <c:strRef>
              <c:f>Sheet1!$B$1:$E$1</c:f>
              <c:strCache>
                <c:ptCount val="4"/>
                <c:pt idx="0">
                  <c:v>June 2007</c:v>
                </c:pt>
                <c:pt idx="1">
                  <c:v>February 2008</c:v>
                </c:pt>
                <c:pt idx="2">
                  <c:v>May 2009</c:v>
                </c:pt>
                <c:pt idx="3">
                  <c:v>September 2010</c:v>
                </c:pt>
              </c:strCache>
            </c:strRef>
          </c:cat>
          <c:val>
            <c:numRef>
              <c:f>Sheet1!$B$2:$E$2</c:f>
              <c:numCache>
                <c:formatCode>0%</c:formatCode>
                <c:ptCount val="4"/>
                <c:pt idx="0">
                  <c:v>0.52</c:v>
                </c:pt>
                <c:pt idx="1">
                  <c:v>0.51</c:v>
                </c:pt>
                <c:pt idx="2">
                  <c:v>0.52</c:v>
                </c:pt>
                <c:pt idx="3">
                  <c:v>0.710000000000001</c:v>
                </c:pt>
              </c:numCache>
            </c:numRef>
          </c:val>
        </c:ser>
        <c:ser>
          <c:idx val="1"/>
          <c:order val="1"/>
          <c:tx>
            <c:strRef>
              <c:f>Sheet1!$A$3</c:f>
              <c:strCache>
                <c:ptCount val="1"/>
                <c:pt idx="0">
                  <c:v>Total Oppose</c:v>
                </c:pt>
              </c:strCache>
            </c:strRef>
          </c:tx>
          <c:spPr>
            <a:ln w="38079">
              <a:solidFill>
                <a:srgbClr val="00B050"/>
              </a:solidFill>
              <a:prstDash val="solid"/>
            </a:ln>
          </c:spPr>
          <c:marker>
            <c:symbol val="square"/>
            <c:size val="9"/>
            <c:spPr>
              <a:solidFill>
                <a:srgbClr val="00B050"/>
              </a:solidFill>
              <a:ln>
                <a:noFill/>
              </a:ln>
            </c:spPr>
          </c:marker>
          <c:dLbls>
            <c:dLbl>
              <c:idx val="0"/>
              <c:layout>
                <c:manualLayout>
                  <c:x val="-0.0288888888888889"/>
                  <c:y val="0.0586854460093897"/>
                </c:manualLayout>
              </c:layout>
              <c:dLblPos val="r"/>
              <c:showVal val="1"/>
            </c:dLbl>
            <c:dLbl>
              <c:idx val="1"/>
              <c:layout>
                <c:manualLayout>
                  <c:x val="-0.0277777777777786"/>
                  <c:y val="0.044600938967137"/>
                </c:manualLayout>
              </c:layout>
              <c:dLblPos val="r"/>
              <c:showVal val="1"/>
            </c:dLbl>
            <c:dLbl>
              <c:idx val="2"/>
              <c:layout>
                <c:manualLayout>
                  <c:x val="-0.0266666666666666"/>
                  <c:y val="0.0539906103286391"/>
                </c:manualLayout>
              </c:layout>
              <c:dLblPos val="r"/>
              <c:showVal val="1"/>
            </c:dLbl>
            <c:dLbl>
              <c:idx val="3"/>
              <c:layout>
                <c:manualLayout>
                  <c:x val="-0.0255555555555556"/>
                  <c:y val="0.0422535211267605"/>
                </c:manualLayout>
              </c:layout>
              <c:dLblPos val="r"/>
              <c:showVal val="1"/>
            </c:dLbl>
            <c:spPr>
              <a:noFill/>
              <a:ln w="28218">
                <a:noFill/>
              </a:ln>
            </c:spPr>
            <c:txPr>
              <a:bodyPr/>
              <a:lstStyle/>
              <a:p>
                <a:pPr>
                  <a:defRPr sz="1599" b="0" i="0" u="none" strike="noStrike" baseline="0">
                    <a:solidFill>
                      <a:srgbClr val="FFFFFF"/>
                    </a:solidFill>
                    <a:latin typeface="Arial" pitchFamily="34" charset="0"/>
                    <a:ea typeface="Gotham-Medium"/>
                    <a:cs typeface="Gotham-Medium"/>
                  </a:defRPr>
                </a:pPr>
                <a:endParaRPr lang="en-US"/>
              </a:p>
            </c:txPr>
            <c:showVal val="1"/>
          </c:dLbls>
          <c:cat>
            <c:strRef>
              <c:f>Sheet1!$B$1:$E$1</c:f>
              <c:strCache>
                <c:ptCount val="4"/>
                <c:pt idx="0">
                  <c:v>June 2007</c:v>
                </c:pt>
                <c:pt idx="1">
                  <c:v>February 2008</c:v>
                </c:pt>
                <c:pt idx="2">
                  <c:v>May 2009</c:v>
                </c:pt>
                <c:pt idx="3">
                  <c:v>September 2010</c:v>
                </c:pt>
              </c:strCache>
            </c:strRef>
          </c:cat>
          <c:val>
            <c:numRef>
              <c:f>Sheet1!$B$3:$E$3</c:f>
              <c:numCache>
                <c:formatCode>0%</c:formatCode>
                <c:ptCount val="4"/>
                <c:pt idx="0">
                  <c:v>0.42</c:v>
                </c:pt>
                <c:pt idx="1">
                  <c:v>0.390000000000001</c:v>
                </c:pt>
                <c:pt idx="2">
                  <c:v>0.4</c:v>
                </c:pt>
                <c:pt idx="3">
                  <c:v>0.21</c:v>
                </c:pt>
              </c:numCache>
            </c:numRef>
          </c:val>
        </c:ser>
        <c:marker val="1"/>
        <c:axId val="535216568"/>
        <c:axId val="535613624"/>
      </c:lineChart>
      <c:catAx>
        <c:axId val="535216568"/>
        <c:scaling>
          <c:orientation val="minMax"/>
        </c:scaling>
        <c:axPos val="b"/>
        <c:numFmt formatCode="@" sourceLinked="1"/>
        <c:tickLblPos val="nextTo"/>
        <c:spPr>
          <a:ln w="3527">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5613624"/>
        <c:crosses val="autoZero"/>
        <c:auto val="1"/>
        <c:lblAlgn val="ctr"/>
        <c:lblOffset val="100"/>
        <c:tickLblSkip val="1"/>
        <c:tickMarkSkip val="1"/>
      </c:catAx>
      <c:valAx>
        <c:axId val="535613624"/>
        <c:scaling>
          <c:orientation val="minMax"/>
        </c:scaling>
        <c:axPos val="l"/>
        <c:majorGridlines>
          <c:spPr>
            <a:ln w="3527">
              <a:solidFill>
                <a:schemeClr val="tx1"/>
              </a:solidFill>
              <a:prstDash val="sysDash"/>
            </a:ln>
          </c:spPr>
        </c:majorGridlines>
        <c:numFmt formatCode="0%" sourceLinked="1"/>
        <c:tickLblPos val="nextTo"/>
        <c:spPr>
          <a:ln w="3527">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5216568"/>
        <c:crosses val="autoZero"/>
        <c:crossBetween val="between"/>
      </c:valAx>
      <c:spPr>
        <a:noFill/>
        <a:ln w="25386">
          <a:noFill/>
        </a:ln>
      </c:spPr>
    </c:plotArea>
    <c:legend>
      <c:legendPos val="b"/>
      <c:layout>
        <c:manualLayout>
          <c:xMode val="edge"/>
          <c:yMode val="edge"/>
          <c:x val="0.30743613731452"/>
          <c:y val="0.931438274826598"/>
          <c:w val="0.460599343398907"/>
          <c:h val="0.063545198060617"/>
        </c:manualLayout>
      </c:layout>
      <c:spPr>
        <a:noFill/>
        <a:ln w="3527">
          <a:noFill/>
          <a:prstDash val="solid"/>
        </a:ln>
      </c:spPr>
      <c:txPr>
        <a:bodyPr/>
        <a:lstStyle/>
        <a:p>
          <a:pPr>
            <a:defRPr sz="1599" b="0" i="0" u="none" strike="noStrike" baseline="0">
              <a:solidFill>
                <a:srgbClr val="FFFFFF"/>
              </a:solidFill>
              <a:latin typeface="Arial"/>
              <a:ea typeface="Arial"/>
              <a:cs typeface="Arial"/>
            </a:defRPr>
          </a:pPr>
          <a:endParaRPr lang="en-US"/>
        </a:p>
      </c:txPr>
    </c:legend>
    <c:plotVisOnly val="1"/>
    <c:dispBlanksAs val="gap"/>
  </c:chart>
  <c:spPr>
    <a:noFill/>
    <a:ln>
      <a:noFill/>
    </a:ln>
  </c:spPr>
  <c:txPr>
    <a:bodyPr/>
    <a:lstStyle/>
    <a:p>
      <a:pPr>
        <a:defRPr sz="2000" b="1" i="0" u="none" strike="noStrike" baseline="0">
          <a:solidFill>
            <a:schemeClr val="tx1"/>
          </a:solidFill>
          <a:latin typeface="Gotham-Medium"/>
          <a:ea typeface="Gotham-Medium"/>
          <a:cs typeface="Gotham-Medium"/>
        </a:defRPr>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18556701030928"/>
          <c:y val="0.0297029702970298"/>
          <c:w val="0.879725085910653"/>
          <c:h val="0.790429042904291"/>
        </c:manualLayout>
      </c:layout>
      <c:barChart>
        <c:barDir val="col"/>
        <c:grouping val="clustered"/>
        <c:ser>
          <c:idx val="0"/>
          <c:order val="0"/>
          <c:tx>
            <c:strRef>
              <c:f>Sheet1!$A$2</c:f>
              <c:strCache>
                <c:ptCount val="1"/>
                <c:pt idx="0">
                  <c:v>Strongly </c:v>
                </c:pt>
              </c:strCache>
            </c:strRef>
          </c:tx>
          <c:spPr>
            <a:solidFill>
              <a:srgbClr val="B70017"/>
            </a:solidFill>
            <a:ln w="19038">
              <a:solidFill>
                <a:srgbClr val="B70017"/>
              </a:solidFill>
            </a:ln>
          </c:spPr>
          <c:cat>
            <c:strRef>
              <c:f>Sheet1!$B$1:$D$1</c:f>
              <c:strCache>
                <c:ptCount val="3"/>
                <c:pt idx="0">
                  <c:v>Support</c:v>
                </c:pt>
                <c:pt idx="1">
                  <c:v>Oppose</c:v>
                </c:pt>
                <c:pt idx="2">
                  <c:v>Refused to answer/don't know</c:v>
                </c:pt>
              </c:strCache>
            </c:strRef>
          </c:cat>
          <c:val>
            <c:numRef>
              <c:f>Sheet1!$B$2:$D$2</c:f>
              <c:numCache>
                <c:formatCode>General</c:formatCode>
                <c:ptCount val="3"/>
                <c:pt idx="0" formatCode="0%">
                  <c:v>0.34</c:v>
                </c:pt>
              </c:numCache>
            </c:numRef>
          </c:val>
        </c:ser>
        <c:ser>
          <c:idx val="1"/>
          <c:order val="1"/>
          <c:tx>
            <c:strRef>
              <c:f>Sheet1!$A$3</c:f>
              <c:strCache>
                <c:ptCount val="1"/>
                <c:pt idx="0">
                  <c:v>Somewhat</c:v>
                </c:pt>
              </c:strCache>
            </c:strRef>
          </c:tx>
          <c:spPr>
            <a:solidFill>
              <a:srgbClr val="FFFFFF"/>
            </a:solidFill>
            <a:ln w="19038">
              <a:solidFill>
                <a:srgbClr val="C0C4C8"/>
              </a:solidFill>
            </a:ln>
          </c:spPr>
          <c:cat>
            <c:strRef>
              <c:f>Sheet1!$B$1:$D$1</c:f>
              <c:strCache>
                <c:ptCount val="3"/>
                <c:pt idx="0">
                  <c:v>Support</c:v>
                </c:pt>
                <c:pt idx="1">
                  <c:v>Oppose</c:v>
                </c:pt>
                <c:pt idx="2">
                  <c:v>Refused to answer/don't know</c:v>
                </c:pt>
              </c:strCache>
            </c:strRef>
          </c:cat>
          <c:val>
            <c:numRef>
              <c:f>Sheet1!$B$3:$D$3</c:f>
              <c:numCache>
                <c:formatCode>0%</c:formatCode>
                <c:ptCount val="3"/>
                <c:pt idx="1">
                  <c:v>0.390000000000001</c:v>
                </c:pt>
              </c:numCache>
            </c:numRef>
          </c:val>
        </c:ser>
        <c:ser>
          <c:idx val="2"/>
          <c:order val="2"/>
          <c:tx>
            <c:strRef>
              <c:f>Sheet1!$A$4</c:f>
              <c:strCache>
                <c:ptCount val="1"/>
                <c:pt idx="0">
                  <c:v>Refuse/don't know</c:v>
                </c:pt>
              </c:strCache>
            </c:strRef>
          </c:tx>
          <c:spPr>
            <a:solidFill>
              <a:schemeClr val="accent3">
                <a:lumMod val="75000"/>
              </a:schemeClr>
            </a:solidFill>
            <a:ln w="19038">
              <a:solidFill>
                <a:schemeClr val="accent3">
                  <a:lumMod val="75000"/>
                </a:schemeClr>
              </a:solidFill>
            </a:ln>
          </c:spPr>
          <c:cat>
            <c:strRef>
              <c:f>Sheet1!$B$1:$D$1</c:f>
              <c:strCache>
                <c:ptCount val="3"/>
                <c:pt idx="0">
                  <c:v>Support</c:v>
                </c:pt>
                <c:pt idx="1">
                  <c:v>Oppose</c:v>
                </c:pt>
                <c:pt idx="2">
                  <c:v>Refused to answer/don't know</c:v>
                </c:pt>
              </c:strCache>
            </c:strRef>
          </c:cat>
          <c:val>
            <c:numRef>
              <c:f>Sheet1!$B$4:$D$4</c:f>
              <c:numCache>
                <c:formatCode>General</c:formatCode>
                <c:ptCount val="3"/>
                <c:pt idx="2" formatCode="0%">
                  <c:v>0.27</c:v>
                </c:pt>
              </c:numCache>
            </c:numRef>
          </c:val>
        </c:ser>
        <c:gapWidth val="95"/>
        <c:overlap val="78"/>
        <c:axId val="536629304"/>
        <c:axId val="536632936"/>
      </c:barChart>
      <c:catAx>
        <c:axId val="536629304"/>
        <c:scaling>
          <c:orientation val="minMax"/>
        </c:scaling>
        <c:axPos val="b"/>
        <c:numFmt formatCode="General" sourceLinked="1"/>
        <c:tickLblPos val="low"/>
        <c:spPr>
          <a:ln w="2480">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6632936"/>
        <c:crosses val="autoZero"/>
        <c:auto val="1"/>
        <c:lblAlgn val="ctr"/>
        <c:lblOffset val="100"/>
        <c:tickLblSkip val="1"/>
        <c:tickMarkSkip val="1"/>
      </c:catAx>
      <c:valAx>
        <c:axId val="536632936"/>
        <c:scaling>
          <c:orientation val="minMax"/>
          <c:max val="0.600000000000001"/>
          <c:min val="0.0"/>
        </c:scaling>
        <c:axPos val="l"/>
        <c:majorGridlines>
          <c:spPr>
            <a:ln w="2480">
              <a:solidFill>
                <a:schemeClr val="tx1"/>
              </a:solidFill>
              <a:prstDash val="sysDash"/>
            </a:ln>
          </c:spPr>
        </c:majorGridlines>
        <c:numFmt formatCode="0%" sourceLinked="1"/>
        <c:tickLblPos val="nextTo"/>
        <c:spPr>
          <a:ln w="2480">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6629304"/>
        <c:crosses val="autoZero"/>
        <c:crossBetween val="between"/>
      </c:valAx>
      <c:spPr>
        <a:noFill/>
        <a:ln w="25385">
          <a:noFill/>
        </a:ln>
      </c:spPr>
    </c:plotArea>
    <c:plotVisOnly val="1"/>
    <c:dispBlanksAs val="gap"/>
  </c:chart>
  <c:spPr>
    <a:noFill/>
    <a:ln>
      <a:noFill/>
    </a:ln>
  </c:spPr>
  <c:txPr>
    <a:bodyPr/>
    <a:lstStyle/>
    <a:p>
      <a:pPr>
        <a:defRPr sz="1406" b="1" i="0" u="none" strike="noStrike" baseline="0">
          <a:solidFill>
            <a:schemeClr val="tx1"/>
          </a:solidFill>
          <a:latin typeface="Gotham-Medium"/>
          <a:ea typeface="Gotham-Medium"/>
          <a:cs typeface="Gotham-Medium"/>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967032967032967"/>
          <c:y val="0.0453857791225418"/>
          <c:w val="0.887912087912086"/>
          <c:h val="0.671709531013619"/>
        </c:manualLayout>
      </c:layout>
      <c:barChart>
        <c:barDir val="col"/>
        <c:grouping val="clustered"/>
        <c:ser>
          <c:idx val="0"/>
          <c:order val="0"/>
          <c:tx>
            <c:strRef>
              <c:f>Sheet1!$A$2</c:f>
              <c:strCache>
                <c:ptCount val="1"/>
                <c:pt idx="0">
                  <c:v>Yes</c:v>
                </c:pt>
              </c:strCache>
            </c:strRef>
          </c:tx>
          <c:spPr>
            <a:solidFill>
              <a:srgbClr val="B70017"/>
            </a:solidFill>
            <a:ln w="19043">
              <a:solidFill>
                <a:srgbClr val="B70017"/>
              </a:solidFill>
            </a:ln>
          </c:spPr>
          <c:dLbls>
            <c:dLbl>
              <c:idx val="0"/>
              <c:layout>
                <c:manualLayout>
                  <c:x val="0.000561188996130071"/>
                  <c:y val="0.0015421822272216"/>
                </c:manualLayout>
              </c:layout>
              <c:tx>
                <c:rich>
                  <a:bodyPr/>
                  <a:lstStyle/>
                  <a:p>
                    <a:r>
                      <a:rPr lang="en-US" sz="1599" b="0" baseline="0" dirty="0"/>
                      <a:t>44%</a:t>
                    </a:r>
                  </a:p>
                </c:rich>
              </c:tx>
              <c:dLblPos val="outEnd"/>
            </c:dLbl>
            <c:dLbl>
              <c:idx val="1"/>
              <c:layout>
                <c:manualLayout>
                  <c:x val="-0.00263465206819856"/>
                  <c:y val="0.00221047369078865"/>
                </c:manualLayout>
              </c:layout>
              <c:dLblPos val="outEnd"/>
              <c:showVal val="1"/>
            </c:dLbl>
            <c:dLbl>
              <c:idx val="2"/>
              <c:layout>
                <c:manualLayout>
                  <c:x val="-0.00197735377015204"/>
                  <c:y val="-0.000106986626671666"/>
                </c:manualLayout>
              </c:layout>
              <c:dLblPos val="outEnd"/>
              <c:showVal val="1"/>
            </c:dLbl>
            <c:spPr>
              <a:noFill/>
              <a:ln w="29656">
                <a:noFill/>
              </a:ln>
            </c:spPr>
            <c:txPr>
              <a:bodyPr/>
              <a:lstStyle/>
              <a:p>
                <a:pPr>
                  <a:defRPr sz="1599" b="0" i="0" u="none" strike="noStrike" baseline="0">
                    <a:solidFill>
                      <a:srgbClr val="FFFFFF"/>
                    </a:solidFill>
                    <a:latin typeface="Arial" pitchFamily="34" charset="0"/>
                    <a:ea typeface="Gotham-Medium"/>
                    <a:cs typeface="Gotham-Medium"/>
                  </a:defRPr>
                </a:pPr>
                <a:endParaRPr lang="en-US"/>
              </a:p>
            </c:txPr>
            <c:showVal val="1"/>
          </c:dLbls>
          <c:cat>
            <c:strRef>
              <c:f>Sheet1!$B$1:$D$1</c:f>
              <c:strCache>
                <c:ptCount val="3"/>
                <c:pt idx="0">
                  <c:v>Free to speak publicly on politics</c:v>
                </c:pt>
                <c:pt idx="1">
                  <c:v>Laws set, clear and enforced</c:v>
                </c:pt>
                <c:pt idx="2">
                  <c:v>Abolish morality police</c:v>
                </c:pt>
              </c:strCache>
            </c:strRef>
          </c:cat>
          <c:val>
            <c:numRef>
              <c:f>Sheet1!$B$2:$D$2</c:f>
              <c:numCache>
                <c:formatCode>0%</c:formatCode>
                <c:ptCount val="3"/>
                <c:pt idx="0">
                  <c:v>0.44</c:v>
                </c:pt>
                <c:pt idx="1">
                  <c:v>0.47</c:v>
                </c:pt>
                <c:pt idx="2">
                  <c:v>0.47</c:v>
                </c:pt>
              </c:numCache>
            </c:numRef>
          </c:val>
        </c:ser>
        <c:ser>
          <c:idx val="1"/>
          <c:order val="1"/>
          <c:tx>
            <c:strRef>
              <c:f>Sheet1!$A$3</c:f>
              <c:strCache>
                <c:ptCount val="1"/>
                <c:pt idx="0">
                  <c:v>No</c:v>
                </c:pt>
              </c:strCache>
            </c:strRef>
          </c:tx>
          <c:spPr>
            <a:solidFill>
              <a:srgbClr val="FFFFFF"/>
            </a:solidFill>
            <a:ln w="19043">
              <a:solidFill>
                <a:srgbClr val="C0C4C8"/>
              </a:solidFill>
            </a:ln>
          </c:spPr>
          <c:dLbls>
            <c:dLbl>
              <c:idx val="0"/>
              <c:layout>
                <c:manualLayout>
                  <c:x val="0.00086845754743784"/>
                  <c:y val="0.000819272590926136"/>
                </c:manualLayout>
              </c:layout>
              <c:dLblPos val="outEnd"/>
              <c:showVal val="1"/>
            </c:dLbl>
            <c:dLbl>
              <c:idx val="1"/>
              <c:layout>
                <c:manualLayout>
                  <c:x val="-0.000489892766997554"/>
                  <c:y val="0.00345706786651669"/>
                </c:manualLayout>
              </c:layout>
              <c:dLblPos val="outEnd"/>
              <c:showVal val="1"/>
            </c:dLbl>
            <c:dLbl>
              <c:idx val="2"/>
              <c:layout>
                <c:manualLayout>
                  <c:x val="0.00319848779209226"/>
                  <c:y val="-0.000419822522184727"/>
                </c:manualLayout>
              </c:layout>
              <c:dLblPos val="outEnd"/>
              <c:showVal val="1"/>
            </c:dLbl>
            <c:spPr>
              <a:noFill/>
              <a:ln w="29656">
                <a:noFill/>
              </a:ln>
            </c:spPr>
            <c:txPr>
              <a:bodyPr/>
              <a:lstStyle/>
              <a:p>
                <a:pPr>
                  <a:defRPr sz="1599" b="0" i="0" u="none" strike="noStrike" baseline="0">
                    <a:solidFill>
                      <a:srgbClr val="FFFFFF"/>
                    </a:solidFill>
                    <a:latin typeface="Arial"/>
                    <a:ea typeface="Arial"/>
                    <a:cs typeface="Arial"/>
                  </a:defRPr>
                </a:pPr>
                <a:endParaRPr lang="en-US"/>
              </a:p>
            </c:txPr>
            <c:showVal val="1"/>
          </c:dLbls>
          <c:cat>
            <c:strRef>
              <c:f>Sheet1!$B$1:$D$1</c:f>
              <c:strCache>
                <c:ptCount val="3"/>
                <c:pt idx="0">
                  <c:v>Free to speak publicly on politics</c:v>
                </c:pt>
                <c:pt idx="1">
                  <c:v>Laws set, clear and enforced</c:v>
                </c:pt>
                <c:pt idx="2">
                  <c:v>Abolish morality police</c:v>
                </c:pt>
              </c:strCache>
            </c:strRef>
          </c:cat>
          <c:val>
            <c:numRef>
              <c:f>Sheet1!$B$3:$D$3</c:f>
              <c:numCache>
                <c:formatCode>0%</c:formatCode>
                <c:ptCount val="3"/>
                <c:pt idx="0">
                  <c:v>0.42</c:v>
                </c:pt>
                <c:pt idx="1">
                  <c:v>0.44</c:v>
                </c:pt>
                <c:pt idx="2">
                  <c:v>0.47</c:v>
                </c:pt>
              </c:numCache>
            </c:numRef>
          </c:val>
        </c:ser>
        <c:overlap val="-1"/>
        <c:axId val="530972616"/>
        <c:axId val="530968408"/>
      </c:barChart>
      <c:catAx>
        <c:axId val="530972616"/>
        <c:scaling>
          <c:orientation val="minMax"/>
        </c:scaling>
        <c:axPos val="b"/>
        <c:numFmt formatCode="General" sourceLinked="1"/>
        <c:tickLblPos val="low"/>
        <c:spPr>
          <a:ln w="3707">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0968408"/>
        <c:crosses val="autoZero"/>
        <c:auto val="1"/>
        <c:lblAlgn val="ctr"/>
        <c:lblOffset val="100"/>
        <c:tickMarkSkip val="1"/>
      </c:catAx>
      <c:valAx>
        <c:axId val="530968408"/>
        <c:scaling>
          <c:orientation val="minMax"/>
          <c:max val="0.600000000000001"/>
          <c:min val="0.0"/>
        </c:scaling>
        <c:axPos val="l"/>
        <c:majorGridlines>
          <c:spPr>
            <a:ln w="2793">
              <a:solidFill>
                <a:srgbClr val="AEC5E7"/>
              </a:solidFill>
              <a:prstDash val="sysDash"/>
            </a:ln>
          </c:spPr>
        </c:majorGridlines>
        <c:numFmt formatCode="0%" sourceLinked="1"/>
        <c:tickLblPos val="nextTo"/>
        <c:spPr>
          <a:ln w="3707">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0972616"/>
        <c:crosses val="autoZero"/>
        <c:crossBetween val="between"/>
      </c:valAx>
      <c:spPr>
        <a:noFill/>
        <a:ln w="25391">
          <a:noFill/>
        </a:ln>
      </c:spPr>
    </c:plotArea>
    <c:legend>
      <c:legendPos val="b"/>
      <c:layout>
        <c:manualLayout>
          <c:xMode val="edge"/>
          <c:yMode val="edge"/>
          <c:x val="0.461550613581799"/>
          <c:y val="0.805926509186352"/>
          <c:w val="0.148816685596635"/>
          <c:h val="0.0522749897226703"/>
        </c:manualLayout>
      </c:layout>
      <c:spPr>
        <a:noFill/>
        <a:ln w="3707">
          <a:noFill/>
          <a:prstDash val="solid"/>
        </a:ln>
      </c:spPr>
      <c:txPr>
        <a:bodyPr/>
        <a:lstStyle/>
        <a:p>
          <a:pPr>
            <a:defRPr sz="1599" b="0" i="0" u="none" strike="noStrike" baseline="0">
              <a:solidFill>
                <a:srgbClr val="FFFFFF"/>
              </a:solidFill>
              <a:latin typeface="Arial"/>
              <a:ea typeface="Arial"/>
              <a:cs typeface="Arial"/>
            </a:defRPr>
          </a:pPr>
          <a:endParaRPr lang="en-US"/>
        </a:p>
      </c:txPr>
    </c:legend>
    <c:plotVisOnly val="1"/>
    <c:dispBlanksAs val="gap"/>
  </c:chart>
  <c:spPr>
    <a:noFill/>
    <a:ln>
      <a:noFill/>
    </a:ln>
  </c:spPr>
  <c:txPr>
    <a:bodyPr/>
    <a:lstStyle/>
    <a:p>
      <a:pPr>
        <a:defRPr sz="2101" b="1" i="0" u="none" strike="noStrike" baseline="0">
          <a:solidFill>
            <a:schemeClr val="tx1"/>
          </a:solidFill>
          <a:latin typeface="Gotham-Medium"/>
          <a:ea typeface="Gotham-Medium"/>
          <a:cs typeface="Gotham-Medium"/>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765815760266371"/>
          <c:y val="0.0302013422818803"/>
          <c:w val="0.912319644839068"/>
          <c:h val="0.832214765100671"/>
        </c:manualLayout>
      </c:layout>
      <c:barChart>
        <c:barDir val="col"/>
        <c:grouping val="clustered"/>
        <c:ser>
          <c:idx val="0"/>
          <c:order val="0"/>
          <c:tx>
            <c:strRef>
              <c:f>Sheet1!$A$2</c:f>
              <c:strCache>
                <c:ptCount val="1"/>
                <c:pt idx="0">
                  <c:v>Strongly </c:v>
                </c:pt>
              </c:strCache>
            </c:strRef>
          </c:tx>
          <c:spPr>
            <a:solidFill>
              <a:srgbClr val="B70017"/>
            </a:solidFill>
            <a:ln w="19046">
              <a:solidFill>
                <a:srgbClr val="B70017"/>
              </a:solidFill>
            </a:ln>
          </c:spPr>
          <c:cat>
            <c:strRef>
              <c:f>Sheet1!$B$1:$D$1</c:f>
              <c:strCache>
                <c:ptCount val="3"/>
                <c:pt idx="0">
                  <c:v>Support</c:v>
                </c:pt>
                <c:pt idx="1">
                  <c:v>Oppose</c:v>
                </c:pt>
                <c:pt idx="2">
                  <c:v>Refused to answer/don't know</c:v>
                </c:pt>
              </c:strCache>
            </c:strRef>
          </c:cat>
          <c:val>
            <c:numRef>
              <c:f>Sheet1!$B$2:$D$2</c:f>
              <c:numCache>
                <c:formatCode>General</c:formatCode>
                <c:ptCount val="3"/>
                <c:pt idx="0" formatCode="0%">
                  <c:v>0.27</c:v>
                </c:pt>
              </c:numCache>
            </c:numRef>
          </c:val>
        </c:ser>
        <c:ser>
          <c:idx val="1"/>
          <c:order val="1"/>
          <c:tx>
            <c:strRef>
              <c:f>Sheet1!$A$3</c:f>
              <c:strCache>
                <c:ptCount val="1"/>
                <c:pt idx="0">
                  <c:v>Somewhat</c:v>
                </c:pt>
              </c:strCache>
            </c:strRef>
          </c:tx>
          <c:spPr>
            <a:solidFill>
              <a:srgbClr val="FFFFFF"/>
            </a:solidFill>
            <a:ln w="19046">
              <a:noFill/>
            </a:ln>
          </c:spPr>
          <c:dPt>
            <c:idx val="1"/>
            <c:spPr>
              <a:solidFill>
                <a:srgbClr val="FFFFFF"/>
              </a:solidFill>
              <a:ln w="19046">
                <a:solidFill>
                  <a:srgbClr val="C0C4C8"/>
                </a:solidFill>
              </a:ln>
            </c:spPr>
          </c:dPt>
          <c:cat>
            <c:strRef>
              <c:f>Sheet1!$B$1:$D$1</c:f>
              <c:strCache>
                <c:ptCount val="3"/>
                <c:pt idx="0">
                  <c:v>Support</c:v>
                </c:pt>
                <c:pt idx="1">
                  <c:v>Oppose</c:v>
                </c:pt>
                <c:pt idx="2">
                  <c:v>Refused to answer/don't know</c:v>
                </c:pt>
              </c:strCache>
            </c:strRef>
          </c:cat>
          <c:val>
            <c:numRef>
              <c:f>Sheet1!$B$3:$D$3</c:f>
              <c:numCache>
                <c:formatCode>0%</c:formatCode>
                <c:ptCount val="3"/>
                <c:pt idx="1">
                  <c:v>0.55</c:v>
                </c:pt>
              </c:numCache>
            </c:numRef>
          </c:val>
        </c:ser>
        <c:ser>
          <c:idx val="2"/>
          <c:order val="2"/>
          <c:tx>
            <c:strRef>
              <c:f>Sheet1!$A$4</c:f>
              <c:strCache>
                <c:ptCount val="1"/>
                <c:pt idx="0">
                  <c:v>Refuse/don't know</c:v>
                </c:pt>
              </c:strCache>
            </c:strRef>
          </c:tx>
          <c:spPr>
            <a:solidFill>
              <a:schemeClr val="accent3">
                <a:lumMod val="75000"/>
              </a:schemeClr>
            </a:solidFill>
            <a:ln w="19046">
              <a:solidFill>
                <a:srgbClr val="7F7F7F"/>
              </a:solidFill>
            </a:ln>
          </c:spPr>
          <c:cat>
            <c:strRef>
              <c:f>Sheet1!$B$1:$D$1</c:f>
              <c:strCache>
                <c:ptCount val="3"/>
                <c:pt idx="0">
                  <c:v>Support</c:v>
                </c:pt>
                <c:pt idx="1">
                  <c:v>Oppose</c:v>
                </c:pt>
                <c:pt idx="2">
                  <c:v>Refused to answer/don't know</c:v>
                </c:pt>
              </c:strCache>
            </c:strRef>
          </c:cat>
          <c:val>
            <c:numRef>
              <c:f>Sheet1!$B$4:$D$4</c:f>
              <c:numCache>
                <c:formatCode>General</c:formatCode>
                <c:ptCount val="3"/>
                <c:pt idx="2" formatCode="0%">
                  <c:v>0.15</c:v>
                </c:pt>
              </c:numCache>
            </c:numRef>
          </c:val>
        </c:ser>
        <c:gapWidth val="123"/>
        <c:overlap val="100"/>
        <c:axId val="536733000"/>
        <c:axId val="536736632"/>
      </c:barChart>
      <c:catAx>
        <c:axId val="536733000"/>
        <c:scaling>
          <c:orientation val="minMax"/>
        </c:scaling>
        <c:axPos val="b"/>
        <c:numFmt formatCode="General" sourceLinked="1"/>
        <c:tickLblPos val="low"/>
        <c:spPr>
          <a:ln w="2508">
            <a:solidFill>
              <a:schemeClr val="tx1"/>
            </a:solidFill>
            <a:prstDash val="solid"/>
          </a:ln>
        </c:spPr>
        <c:txPr>
          <a:bodyPr rot="0" vert="horz"/>
          <a:lstStyle/>
          <a:p>
            <a:pPr>
              <a:defRPr sz="1600" b="0" i="0" u="none" strike="noStrike" baseline="0">
                <a:solidFill>
                  <a:srgbClr val="FFFFFF"/>
                </a:solidFill>
                <a:latin typeface="Arial"/>
                <a:ea typeface="Arial"/>
                <a:cs typeface="Arial"/>
              </a:defRPr>
            </a:pPr>
            <a:endParaRPr lang="en-US"/>
          </a:p>
        </c:txPr>
        <c:crossAx val="536736632"/>
        <c:crosses val="autoZero"/>
        <c:auto val="1"/>
        <c:lblAlgn val="ctr"/>
        <c:lblOffset val="100"/>
        <c:tickLblSkip val="1"/>
        <c:tickMarkSkip val="1"/>
      </c:catAx>
      <c:valAx>
        <c:axId val="536736632"/>
        <c:scaling>
          <c:orientation val="minMax"/>
        </c:scaling>
        <c:axPos val="l"/>
        <c:majorGridlines>
          <c:spPr>
            <a:ln w="2508">
              <a:solidFill>
                <a:schemeClr val="tx1"/>
              </a:solidFill>
              <a:prstDash val="sysDash"/>
            </a:ln>
          </c:spPr>
        </c:majorGridlines>
        <c:numFmt formatCode="0%" sourceLinked="1"/>
        <c:tickLblPos val="nextTo"/>
        <c:spPr>
          <a:ln w="2508">
            <a:solidFill>
              <a:schemeClr val="tx1"/>
            </a:solidFill>
            <a:prstDash val="solid"/>
          </a:ln>
        </c:spPr>
        <c:txPr>
          <a:bodyPr rot="0" vert="horz"/>
          <a:lstStyle/>
          <a:p>
            <a:pPr>
              <a:defRPr sz="1600" b="0" i="0" u="none" strike="noStrike" baseline="0">
                <a:solidFill>
                  <a:srgbClr val="FFFFFF"/>
                </a:solidFill>
                <a:latin typeface="Arial"/>
                <a:ea typeface="Arial"/>
                <a:cs typeface="Arial"/>
              </a:defRPr>
            </a:pPr>
            <a:endParaRPr lang="en-US"/>
          </a:p>
        </c:txPr>
        <c:crossAx val="536733000"/>
        <c:crosses val="autoZero"/>
        <c:crossBetween val="between"/>
      </c:valAx>
      <c:spPr>
        <a:noFill/>
        <a:ln w="25394">
          <a:noFill/>
        </a:ln>
      </c:spPr>
    </c:plotArea>
    <c:plotVisOnly val="1"/>
    <c:dispBlanksAs val="gap"/>
  </c:chart>
  <c:spPr>
    <a:noFill/>
    <a:ln>
      <a:noFill/>
    </a:ln>
  </c:spPr>
  <c:txPr>
    <a:bodyPr/>
    <a:lstStyle/>
    <a:p>
      <a:pPr>
        <a:defRPr sz="1422" b="1" i="0" u="none" strike="noStrike" baseline="0">
          <a:solidFill>
            <a:schemeClr val="tx1"/>
          </a:solidFill>
          <a:latin typeface="Gotham-Medium"/>
          <a:ea typeface="Gotham-Medium"/>
          <a:cs typeface="Gotham-Medium"/>
        </a:defRPr>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567625880646498"/>
          <c:y val="0.0332829046898639"/>
          <c:w val="0.94323741193535"/>
          <c:h val="0.741301059001514"/>
        </c:manualLayout>
      </c:layout>
      <c:barChart>
        <c:barDir val="col"/>
        <c:grouping val="clustered"/>
        <c:ser>
          <c:idx val="0"/>
          <c:order val="0"/>
          <c:tx>
            <c:strRef>
              <c:f>Sheet1!$A$2</c:f>
              <c:strCache>
                <c:ptCount val="1"/>
                <c:pt idx="0">
                  <c:v>Favorable</c:v>
                </c:pt>
              </c:strCache>
            </c:strRef>
          </c:tx>
          <c:spPr>
            <a:solidFill>
              <a:srgbClr val="B70017"/>
            </a:solidFill>
            <a:ln w="19040">
              <a:solidFill>
                <a:srgbClr val="B70017"/>
              </a:solidFill>
            </a:ln>
          </c:spPr>
          <c:dLbls>
            <c:dLbl>
              <c:idx val="0"/>
              <c:layout>
                <c:manualLayout>
                  <c:x val="0.00130620596767511"/>
                  <c:y val="-0.00248162245401982"/>
                </c:manualLayout>
              </c:layout>
              <c:dLblPos val="outEnd"/>
              <c:showVal val="1"/>
            </c:dLbl>
            <c:dLbl>
              <c:idx val="1"/>
              <c:layout>
                <c:manualLayout>
                  <c:x val="0.00236773034949579"/>
                  <c:y val="-0.00720196159690566"/>
                </c:manualLayout>
              </c:layout>
              <c:dLblPos val="outEnd"/>
              <c:showVal val="1"/>
            </c:dLbl>
            <c:dLbl>
              <c:idx val="2"/>
              <c:layout>
                <c:manualLayout>
                  <c:x val="-0.000631907031357928"/>
                  <c:y val="-0.0028586163814394"/>
                </c:manualLayout>
              </c:layout>
              <c:dLblPos val="outEnd"/>
              <c:showVal val="1"/>
            </c:dLbl>
            <c:dLbl>
              <c:idx val="3"/>
              <c:layout>
                <c:manualLayout>
                  <c:x val="-0.00438276755140699"/>
                  <c:y val="-0.000137633813261449"/>
                </c:manualLayout>
              </c:layout>
              <c:dLblPos val="outEnd"/>
              <c:showVal val="1"/>
            </c:dLbl>
            <c:dLbl>
              <c:idx val="4"/>
              <c:layout>
                <c:manualLayout>
                  <c:x val="8.84100013814074E-5"/>
                  <c:y val="-0.00187857744719182"/>
                </c:manualLayout>
              </c:layout>
              <c:dLblPos val="outEnd"/>
              <c:showVal val="1"/>
            </c:dLbl>
            <c:spPr>
              <a:noFill/>
              <a:ln w="30988">
                <a:noFill/>
              </a:ln>
            </c:spPr>
            <c:txPr>
              <a:bodyPr/>
              <a:lstStyle/>
              <a:p>
                <a:pPr>
                  <a:defRPr sz="1599" b="0" i="0" u="none" strike="noStrike" baseline="0">
                    <a:solidFill>
                      <a:srgbClr val="FFFFFF"/>
                    </a:solidFill>
                    <a:latin typeface="Arial" pitchFamily="34" charset="0"/>
                    <a:ea typeface="Gotham-Medium"/>
                    <a:cs typeface="Gotham-Medium"/>
                  </a:defRPr>
                </a:pPr>
                <a:endParaRPr lang="en-US"/>
              </a:p>
            </c:txPr>
            <c:showVal val="1"/>
          </c:dLbls>
          <c:cat>
            <c:strRef>
              <c:f>Sheet1!$B$1:$F$1</c:f>
              <c:strCache>
                <c:ptCount val="5"/>
                <c:pt idx="0">
                  <c:v>Khatami</c:v>
                </c:pt>
                <c:pt idx="1">
                  <c:v>Rafsanjani</c:v>
                </c:pt>
                <c:pt idx="2">
                  <c:v>Moussavi</c:v>
                </c:pt>
                <c:pt idx="3">
                  <c:v>Karroubi</c:v>
                </c:pt>
                <c:pt idx="4">
                  <c:v>Green Movement</c:v>
                </c:pt>
              </c:strCache>
            </c:strRef>
          </c:cat>
          <c:val>
            <c:numRef>
              <c:f>Sheet1!$B$2:$F$2</c:f>
              <c:numCache>
                <c:formatCode>0%</c:formatCode>
                <c:ptCount val="5"/>
                <c:pt idx="0">
                  <c:v>0.63</c:v>
                </c:pt>
                <c:pt idx="1">
                  <c:v>0.68</c:v>
                </c:pt>
                <c:pt idx="2">
                  <c:v>0.36</c:v>
                </c:pt>
                <c:pt idx="3">
                  <c:v>0.37</c:v>
                </c:pt>
                <c:pt idx="4">
                  <c:v>0.26</c:v>
                </c:pt>
              </c:numCache>
            </c:numRef>
          </c:val>
        </c:ser>
        <c:ser>
          <c:idx val="1"/>
          <c:order val="1"/>
          <c:tx>
            <c:strRef>
              <c:f>Sheet1!$A$3</c:f>
              <c:strCache>
                <c:ptCount val="1"/>
                <c:pt idx="0">
                  <c:v>Unfavorable</c:v>
                </c:pt>
              </c:strCache>
            </c:strRef>
          </c:tx>
          <c:spPr>
            <a:solidFill>
              <a:srgbClr val="FEFFFF"/>
            </a:solidFill>
            <a:ln w="19040">
              <a:solidFill>
                <a:srgbClr val="C0C4C8"/>
              </a:solidFill>
            </a:ln>
          </c:spPr>
          <c:dLbls>
            <c:dLbl>
              <c:idx val="0"/>
              <c:layout>
                <c:manualLayout>
                  <c:x val="0.00127122768594323"/>
                  <c:y val="-0.00608876958189401"/>
                </c:manualLayout>
              </c:layout>
              <c:dLblPos val="outEnd"/>
              <c:showVal val="1"/>
            </c:dLbl>
            <c:dLbl>
              <c:idx val="1"/>
              <c:layout>
                <c:manualLayout>
                  <c:x val="0.00107179859096564"/>
                  <c:y val="-0.00690647879541375"/>
                </c:manualLayout>
              </c:layout>
              <c:dLblPos val="outEnd"/>
              <c:showVal val="1"/>
            </c:dLbl>
            <c:dLbl>
              <c:idx val="2"/>
              <c:layout>
                <c:manualLayout>
                  <c:x val="-0.00138123359580053"/>
                  <c:y val="-0.00324054972833199"/>
                </c:manualLayout>
              </c:layout>
              <c:dLblPos val="outEnd"/>
              <c:showVal val="1"/>
            </c:dLbl>
            <c:dLbl>
              <c:idx val="3"/>
              <c:layout>
                <c:manualLayout>
                  <c:x val="0.00113686534216328"/>
                  <c:y val="-0.00498597669588669"/>
                </c:manualLayout>
              </c:layout>
              <c:dLblPos val="outEnd"/>
              <c:showVal val="1"/>
            </c:dLbl>
            <c:dLbl>
              <c:idx val="4"/>
              <c:layout>
                <c:manualLayout>
                  <c:x val="-0.00281884583506009"/>
                  <c:y val="-0.00310346732974168"/>
                </c:manualLayout>
              </c:layout>
              <c:dLblPos val="outEnd"/>
              <c:showVal val="1"/>
            </c:dLbl>
            <c:spPr>
              <a:noFill/>
              <a:ln w="30988">
                <a:noFill/>
              </a:ln>
            </c:spPr>
            <c:txPr>
              <a:bodyPr/>
              <a:lstStyle/>
              <a:p>
                <a:pPr>
                  <a:defRPr sz="1599" b="0" i="0" u="none" strike="noStrike" baseline="0">
                    <a:solidFill>
                      <a:srgbClr val="FFFFFF"/>
                    </a:solidFill>
                    <a:latin typeface="Arial" pitchFamily="34" charset="0"/>
                    <a:ea typeface="Gotham-Medium"/>
                    <a:cs typeface="Gotham-Medium"/>
                  </a:defRPr>
                </a:pPr>
                <a:endParaRPr lang="en-US"/>
              </a:p>
            </c:txPr>
            <c:showVal val="1"/>
          </c:dLbls>
          <c:cat>
            <c:strRef>
              <c:f>Sheet1!$B$1:$F$1</c:f>
              <c:strCache>
                <c:ptCount val="5"/>
                <c:pt idx="0">
                  <c:v>Khatami</c:v>
                </c:pt>
                <c:pt idx="1">
                  <c:v>Rafsanjani</c:v>
                </c:pt>
                <c:pt idx="2">
                  <c:v>Moussavi</c:v>
                </c:pt>
                <c:pt idx="3">
                  <c:v>Karroubi</c:v>
                </c:pt>
                <c:pt idx="4">
                  <c:v>Green Movement</c:v>
                </c:pt>
              </c:strCache>
            </c:strRef>
          </c:cat>
          <c:val>
            <c:numRef>
              <c:f>Sheet1!$B$3:$F$3</c:f>
              <c:numCache>
                <c:formatCode>0%</c:formatCode>
                <c:ptCount val="5"/>
                <c:pt idx="0">
                  <c:v>0.21</c:v>
                </c:pt>
                <c:pt idx="1">
                  <c:v>0.16</c:v>
                </c:pt>
                <c:pt idx="2">
                  <c:v>0.35</c:v>
                </c:pt>
                <c:pt idx="3">
                  <c:v>0.37</c:v>
                </c:pt>
                <c:pt idx="4">
                  <c:v>0.38</c:v>
                </c:pt>
              </c:numCache>
            </c:numRef>
          </c:val>
        </c:ser>
        <c:axId val="531738792"/>
        <c:axId val="531723512"/>
      </c:barChart>
      <c:catAx>
        <c:axId val="531738792"/>
        <c:scaling>
          <c:orientation val="minMax"/>
        </c:scaling>
        <c:axPos val="b"/>
        <c:numFmt formatCode="General" sourceLinked="1"/>
        <c:tickLblPos val="low"/>
        <c:spPr>
          <a:ln w="3873">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1723512"/>
        <c:crosses val="autoZero"/>
        <c:auto val="1"/>
        <c:lblAlgn val="ctr"/>
        <c:lblOffset val="100"/>
        <c:tickMarkSkip val="1"/>
      </c:catAx>
      <c:valAx>
        <c:axId val="531723512"/>
        <c:scaling>
          <c:orientation val="minMax"/>
        </c:scaling>
        <c:axPos val="l"/>
        <c:majorGridlines>
          <c:spPr>
            <a:ln w="3873">
              <a:solidFill>
                <a:schemeClr val="tx1"/>
              </a:solidFill>
              <a:prstDash val="sysDash"/>
            </a:ln>
          </c:spPr>
        </c:majorGridlines>
        <c:numFmt formatCode="0%" sourceLinked="1"/>
        <c:tickLblPos val="nextTo"/>
        <c:spPr>
          <a:ln w="3873">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1738792"/>
        <c:crosses val="autoZero"/>
        <c:crossBetween val="between"/>
      </c:valAx>
      <c:spPr>
        <a:noFill/>
        <a:ln w="25387">
          <a:noFill/>
        </a:ln>
      </c:spPr>
    </c:plotArea>
    <c:legend>
      <c:legendPos val="b"/>
      <c:layout>
        <c:manualLayout>
          <c:xMode val="edge"/>
          <c:yMode val="edge"/>
          <c:x val="0.351202082326774"/>
          <c:y val="0.88625679790026"/>
          <c:w val="0.28250741045429"/>
          <c:h val="0.0515215398075243"/>
        </c:manualLayout>
      </c:layout>
      <c:spPr>
        <a:noFill/>
        <a:ln w="3873">
          <a:noFill/>
          <a:prstDash val="solid"/>
        </a:ln>
      </c:spPr>
      <c:txPr>
        <a:bodyPr/>
        <a:lstStyle/>
        <a:p>
          <a:pPr>
            <a:defRPr sz="1599" b="0" i="0" u="none" strike="noStrike" baseline="0">
              <a:solidFill>
                <a:srgbClr val="FFFFFF"/>
              </a:solidFill>
              <a:latin typeface="Arial" pitchFamily="34" charset="0"/>
              <a:ea typeface="Gotham-Medium"/>
              <a:cs typeface="Gotham-Medium"/>
            </a:defRPr>
          </a:pPr>
          <a:endParaRPr lang="en-US"/>
        </a:p>
      </c:txPr>
    </c:legend>
    <c:plotVisOnly val="1"/>
    <c:dispBlanksAs val="gap"/>
  </c:chart>
  <c:spPr>
    <a:noFill/>
    <a:ln>
      <a:noFill/>
    </a:ln>
  </c:spPr>
  <c:txPr>
    <a:bodyPr/>
    <a:lstStyle/>
    <a:p>
      <a:pPr>
        <a:defRPr sz="2196" b="1" i="0" u="none" strike="noStrike" baseline="0">
          <a:solidFill>
            <a:schemeClr val="tx1"/>
          </a:solidFill>
          <a:latin typeface="Gotham-Medium"/>
          <a:ea typeface="Gotham-Medium"/>
          <a:cs typeface="Gotham-Medium"/>
        </a:defRPr>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0664740278220974"/>
          <c:y val="0.033282958896193"/>
          <c:w val="0.933525972177903"/>
          <c:h val="0.677760968229955"/>
        </c:manualLayout>
      </c:layout>
      <c:barChart>
        <c:barDir val="col"/>
        <c:grouping val="clustered"/>
        <c:ser>
          <c:idx val="0"/>
          <c:order val="0"/>
          <c:tx>
            <c:strRef>
              <c:f>Sheet1!$A$2</c:f>
              <c:strCache>
                <c:ptCount val="1"/>
                <c:pt idx="0">
                  <c:v>Yes</c:v>
                </c:pt>
              </c:strCache>
            </c:strRef>
          </c:tx>
          <c:spPr>
            <a:solidFill>
              <a:srgbClr val="B70017"/>
            </a:solidFill>
            <a:ln w="19049">
              <a:solidFill>
                <a:srgbClr val="B70017"/>
              </a:solidFill>
            </a:ln>
          </c:spPr>
          <c:dLbls>
            <c:dLbl>
              <c:idx val="0"/>
              <c:layout>
                <c:manualLayout>
                  <c:x val="0.00292029615748056"/>
                  <c:y val="0.00417683900623533"/>
                </c:manualLayout>
              </c:layout>
              <c:dLblPos val="outEnd"/>
              <c:showVal val="1"/>
            </c:dLbl>
            <c:dLbl>
              <c:idx val="1"/>
              <c:layout>
                <c:manualLayout>
                  <c:x val="0.0024907072815241"/>
                  <c:y val="-0.00443415444629054"/>
                </c:manualLayout>
              </c:layout>
              <c:dLblPos val="outEnd"/>
              <c:showVal val="1"/>
            </c:dLbl>
            <c:dLbl>
              <c:idx val="2"/>
              <c:layout>
                <c:manualLayout>
                  <c:x val="0.00160079254799035"/>
                  <c:y val="-0.00727754425433664"/>
                </c:manualLayout>
              </c:layout>
              <c:dLblPos val="outEnd"/>
              <c:showVal val="1"/>
            </c:dLbl>
            <c:dLbl>
              <c:idx val="3"/>
              <c:layout>
                <c:manualLayout>
                  <c:x val="0.00164397029779821"/>
                  <c:y val="-0.00755847720869754"/>
                </c:manualLayout>
              </c:layout>
              <c:dLblPos val="outEnd"/>
              <c:showVal val="1"/>
            </c:dLbl>
            <c:dLbl>
              <c:idx val="4"/>
              <c:layout>
                <c:manualLayout>
                  <c:x val="-0.000981449060378955"/>
                  <c:y val="-0.0100796070215993"/>
                </c:manualLayout>
              </c:layout>
              <c:dLblPos val="outEnd"/>
              <c:showVal val="1"/>
            </c:dLbl>
            <c:spPr>
              <a:noFill/>
              <a:ln w="30176">
                <a:noFill/>
              </a:ln>
            </c:spPr>
            <c:txPr>
              <a:bodyPr/>
              <a:lstStyle/>
              <a:p>
                <a:pPr>
                  <a:defRPr sz="1600" b="0" i="0" u="none" strike="noStrike" baseline="0">
                    <a:solidFill>
                      <a:srgbClr val="FFFFFF"/>
                    </a:solidFill>
                    <a:latin typeface="Arial" pitchFamily="34" charset="0"/>
                    <a:ea typeface="Gotham-Medium"/>
                    <a:cs typeface="Gotham-Medium"/>
                  </a:defRPr>
                </a:pPr>
                <a:endParaRPr lang="en-US"/>
              </a:p>
            </c:txPr>
            <c:showVal val="1"/>
          </c:dLbls>
          <c:cat>
            <c:strRef>
              <c:f>Sheet1!$B$1:$F$1</c:f>
              <c:strCache>
                <c:ptCount val="5"/>
                <c:pt idx="0">
                  <c:v>Official Turnout</c:v>
                </c:pt>
                <c:pt idx="1">
                  <c:v>Globescan                                                                                                poll June 2009</c:v>
                </c:pt>
                <c:pt idx="2">
                  <c:v>University of Maryland poll June 2009</c:v>
                </c:pt>
                <c:pt idx="3">
                  <c:v>World Public Opinion poll Sept 2009</c:v>
                </c:pt>
                <c:pt idx="4">
                  <c:v>Charney Research                                                                                                                        poll   Sept 2010</c:v>
                </c:pt>
              </c:strCache>
            </c:strRef>
          </c:cat>
          <c:val>
            <c:numRef>
              <c:f>Sheet1!$B$2:$F$2</c:f>
              <c:numCache>
                <c:formatCode>0%</c:formatCode>
                <c:ptCount val="5"/>
                <c:pt idx="0">
                  <c:v>0.85</c:v>
                </c:pt>
                <c:pt idx="1">
                  <c:v>0.86</c:v>
                </c:pt>
                <c:pt idx="2">
                  <c:v>0.89</c:v>
                </c:pt>
                <c:pt idx="3">
                  <c:v>0.87</c:v>
                </c:pt>
                <c:pt idx="4">
                  <c:v>0.86</c:v>
                </c:pt>
              </c:numCache>
            </c:numRef>
          </c:val>
        </c:ser>
        <c:axId val="532092360"/>
        <c:axId val="532095976"/>
      </c:barChart>
      <c:catAx>
        <c:axId val="532092360"/>
        <c:scaling>
          <c:orientation val="minMax"/>
        </c:scaling>
        <c:axPos val="b"/>
        <c:numFmt formatCode="General" sourceLinked="1"/>
        <c:tickLblPos val="low"/>
        <c:spPr>
          <a:ln w="3772">
            <a:solidFill>
              <a:schemeClr val="tx1"/>
            </a:solidFill>
            <a:prstDash val="solid"/>
          </a:ln>
        </c:spPr>
        <c:txPr>
          <a:bodyPr rot="0" vert="horz"/>
          <a:lstStyle/>
          <a:p>
            <a:pPr>
              <a:defRPr sz="1600" b="0" i="0" u="none" strike="noStrike" spc="-30" baseline="0">
                <a:solidFill>
                  <a:srgbClr val="FFFFFF"/>
                </a:solidFill>
                <a:latin typeface="Arial"/>
                <a:ea typeface="Arial"/>
                <a:cs typeface="Arial"/>
              </a:defRPr>
            </a:pPr>
            <a:endParaRPr lang="en-US"/>
          </a:p>
        </c:txPr>
        <c:crossAx val="532095976"/>
        <c:crosses val="autoZero"/>
        <c:auto val="1"/>
        <c:lblAlgn val="ctr"/>
        <c:lblOffset val="100"/>
        <c:tickLblSkip val="1"/>
        <c:tickMarkSkip val="1"/>
      </c:catAx>
      <c:valAx>
        <c:axId val="532095976"/>
        <c:scaling>
          <c:orientation val="minMax"/>
          <c:max val="1.0"/>
          <c:min val="0.0"/>
        </c:scaling>
        <c:axPos val="l"/>
        <c:majorGridlines>
          <c:spPr>
            <a:ln w="3772">
              <a:solidFill>
                <a:schemeClr val="tx1"/>
              </a:solidFill>
              <a:prstDash val="sysDash"/>
            </a:ln>
          </c:spPr>
        </c:majorGridlines>
        <c:numFmt formatCode="0%" sourceLinked="1"/>
        <c:tickLblPos val="nextTo"/>
        <c:spPr>
          <a:ln w="3772">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2092360"/>
        <c:crosses val="autoZero"/>
        <c:crossBetween val="between"/>
      </c:valAx>
      <c:spPr>
        <a:noFill/>
        <a:ln w="25399">
          <a:noFill/>
        </a:ln>
      </c:spPr>
    </c:plotArea>
    <c:plotVisOnly val="1"/>
    <c:dispBlanksAs val="gap"/>
  </c:chart>
  <c:spPr>
    <a:noFill/>
    <a:ln>
      <a:noFill/>
    </a:ln>
  </c:spPr>
  <c:txPr>
    <a:bodyPr/>
    <a:lstStyle/>
    <a:p>
      <a:pPr>
        <a:defRPr sz="2139" b="1" i="0" u="none" strike="noStrike" baseline="0">
          <a:solidFill>
            <a:schemeClr val="tx1"/>
          </a:solidFill>
          <a:latin typeface="Gotham-Medium"/>
          <a:ea typeface="Gotham-Medium"/>
          <a:cs typeface="Gotham-Medium"/>
        </a:defRPr>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593768130957316"/>
          <c:y val="0.0287443267776097"/>
          <c:w val="0.939524278215223"/>
          <c:h val="0.714069591527988"/>
        </c:manualLayout>
      </c:layout>
      <c:barChart>
        <c:barDir val="col"/>
        <c:grouping val="clustered"/>
        <c:ser>
          <c:idx val="0"/>
          <c:order val="0"/>
          <c:tx>
            <c:strRef>
              <c:f>Sheet1!$A$2</c:f>
              <c:strCache>
                <c:ptCount val="1"/>
                <c:pt idx="0">
                  <c:v>Ahmadinejad</c:v>
                </c:pt>
              </c:strCache>
            </c:strRef>
          </c:tx>
          <c:spPr>
            <a:solidFill>
              <a:srgbClr val="B70017"/>
            </a:solidFill>
            <a:ln w="19048">
              <a:solidFill>
                <a:srgbClr val="B70017"/>
              </a:solidFill>
            </a:ln>
          </c:spPr>
          <c:dLbls>
            <c:dLbl>
              <c:idx val="0"/>
              <c:layout>
                <c:manualLayout>
                  <c:x val="0.000311436234226186"/>
                  <c:y val="-0.00207243640567275"/>
                </c:manualLayout>
              </c:layout>
              <c:dLblPos val="outEnd"/>
              <c:showVal val="1"/>
            </c:dLbl>
            <c:dLbl>
              <c:idx val="1"/>
              <c:layout>
                <c:manualLayout>
                  <c:x val="0.0015970783257356"/>
                  <c:y val="-0.00459768700787402"/>
                </c:manualLayout>
              </c:layout>
              <c:dLblPos val="outEnd"/>
              <c:showVal val="1"/>
            </c:dLbl>
            <c:dLbl>
              <c:idx val="2"/>
              <c:layout>
                <c:manualLayout>
                  <c:x val="-0.000490658240088411"/>
                  <c:y val="0.000601008858267717"/>
                </c:manualLayout>
              </c:layout>
              <c:dLblPos val="outEnd"/>
              <c:showVal val="1"/>
            </c:dLbl>
            <c:dLbl>
              <c:idx val="3"/>
              <c:layout>
                <c:manualLayout>
                  <c:x val="-0.00511957157102087"/>
                  <c:y val="4.12439708115541E-5"/>
                </c:manualLayout>
              </c:layout>
              <c:dLblPos val="outEnd"/>
              <c:showVal val="1"/>
            </c:dLbl>
            <c:dLbl>
              <c:idx val="4"/>
              <c:layout>
                <c:manualLayout>
                  <c:x val="0.00252054841828982"/>
                  <c:y val="-0.0217205272728171"/>
                </c:manualLayout>
              </c:layout>
              <c:dLblPos val="outEnd"/>
              <c:showVal val="1"/>
            </c:dLbl>
            <c:spPr>
              <a:noFill/>
              <a:ln w="25987">
                <a:noFill/>
              </a:ln>
            </c:spPr>
            <c:txPr>
              <a:bodyPr/>
              <a:lstStyle/>
              <a:p>
                <a:pPr>
                  <a:defRPr sz="1600" b="0" i="0" u="none" strike="noStrike" baseline="0">
                    <a:solidFill>
                      <a:srgbClr val="FFFFFF"/>
                    </a:solidFill>
                    <a:latin typeface="Arial" pitchFamily="34" charset="0"/>
                    <a:ea typeface="Gotham-Medium"/>
                    <a:cs typeface="Gotham-Medium"/>
                  </a:defRPr>
                </a:pPr>
                <a:endParaRPr lang="en-US"/>
              </a:p>
            </c:txPr>
            <c:showVal val="1"/>
          </c:dLbls>
          <c:cat>
            <c:strRef>
              <c:f>Sheet1!$B$1:$F$1</c:f>
              <c:strCache>
                <c:ptCount val="5"/>
                <c:pt idx="0">
                  <c:v>Official Turnout</c:v>
                </c:pt>
                <c:pt idx="1">
                  <c:v>Globescan                                                                                                                                    poll June 2009</c:v>
                </c:pt>
                <c:pt idx="2">
                  <c:v>University of Maryland poll June 2009</c:v>
                </c:pt>
                <c:pt idx="3">
                  <c:v>World Public Opinion                                                                                                               poll Sept 2009</c:v>
                </c:pt>
                <c:pt idx="4">
                  <c:v>Charney Research                                                                                  poll Sept 2010</c:v>
                </c:pt>
              </c:strCache>
            </c:strRef>
          </c:cat>
          <c:val>
            <c:numRef>
              <c:f>Sheet1!$B$2:$F$2</c:f>
              <c:numCache>
                <c:formatCode>0%</c:formatCode>
                <c:ptCount val="5"/>
                <c:pt idx="0">
                  <c:v>0.63</c:v>
                </c:pt>
                <c:pt idx="1">
                  <c:v>0.56</c:v>
                </c:pt>
                <c:pt idx="2">
                  <c:v>0.61</c:v>
                </c:pt>
                <c:pt idx="3">
                  <c:v>0.55</c:v>
                </c:pt>
                <c:pt idx="4">
                  <c:v>0.58</c:v>
                </c:pt>
              </c:numCache>
            </c:numRef>
          </c:val>
        </c:ser>
        <c:ser>
          <c:idx val="1"/>
          <c:order val="1"/>
          <c:tx>
            <c:strRef>
              <c:f>Sheet1!$A$3</c:f>
              <c:strCache>
                <c:ptCount val="1"/>
                <c:pt idx="0">
                  <c:v>Opposition</c:v>
                </c:pt>
              </c:strCache>
            </c:strRef>
          </c:tx>
          <c:spPr>
            <a:solidFill>
              <a:srgbClr val="FEFFFF"/>
            </a:solidFill>
            <a:ln w="19048">
              <a:solidFill>
                <a:srgbClr val="C0C4C8"/>
              </a:solidFill>
            </a:ln>
          </c:spPr>
          <c:dLbls>
            <c:dLbl>
              <c:idx val="0"/>
              <c:layout>
                <c:manualLayout>
                  <c:x val="0.000704517198508083"/>
                  <c:y val="-0.00672351747047244"/>
                </c:manualLayout>
              </c:layout>
              <c:dLblPos val="outEnd"/>
              <c:showVal val="1"/>
            </c:dLbl>
            <c:dLbl>
              <c:idx val="1"/>
              <c:layout>
                <c:manualLayout>
                  <c:x val="0.00253618952652756"/>
                  <c:y val="-0.0013550545729399"/>
                </c:manualLayout>
              </c:layout>
              <c:dLblPos val="outEnd"/>
              <c:showVal val="1"/>
            </c:dLbl>
            <c:dLbl>
              <c:idx val="2"/>
              <c:layout>
                <c:manualLayout>
                  <c:x val="-0.00129394598701478"/>
                  <c:y val="-0.00880182701771653"/>
                </c:manualLayout>
              </c:layout>
              <c:dLblPos val="outEnd"/>
              <c:showVal val="1"/>
            </c:dLbl>
            <c:dLbl>
              <c:idx val="3"/>
              <c:layout>
                <c:manualLayout>
                  <c:x val="0.000610494103084277"/>
                  <c:y val="0.000324686578729262"/>
                </c:manualLayout>
              </c:layout>
              <c:dLblPos val="outEnd"/>
              <c:showVal val="1"/>
            </c:dLbl>
            <c:dLbl>
              <c:idx val="4"/>
              <c:layout>
                <c:manualLayout>
                  <c:x val="0.00142733803011466"/>
                  <c:y val="-0.00724916953740158"/>
                </c:manualLayout>
              </c:layout>
              <c:dLblPos val="outEnd"/>
              <c:showVal val="1"/>
            </c:dLbl>
            <c:spPr>
              <a:noFill/>
              <a:ln w="25987">
                <a:noFill/>
              </a:ln>
            </c:spPr>
            <c:txPr>
              <a:bodyPr/>
              <a:lstStyle/>
              <a:p>
                <a:pPr>
                  <a:defRPr sz="1600" b="0" i="0" u="none" strike="noStrike" baseline="0">
                    <a:solidFill>
                      <a:srgbClr val="FFFFFF"/>
                    </a:solidFill>
                    <a:latin typeface="Arial" pitchFamily="34" charset="0"/>
                    <a:ea typeface="Gotham-Medium"/>
                    <a:cs typeface="Gotham-Medium"/>
                  </a:defRPr>
                </a:pPr>
                <a:endParaRPr lang="en-US"/>
              </a:p>
            </c:txPr>
            <c:showVal val="1"/>
          </c:dLbls>
          <c:cat>
            <c:strRef>
              <c:f>Sheet1!$B$1:$F$1</c:f>
              <c:strCache>
                <c:ptCount val="5"/>
                <c:pt idx="0">
                  <c:v>Official Turnout</c:v>
                </c:pt>
                <c:pt idx="1">
                  <c:v>Globescan                                                                                                                                    poll June 2009</c:v>
                </c:pt>
                <c:pt idx="2">
                  <c:v>University of Maryland poll June 2009</c:v>
                </c:pt>
                <c:pt idx="3">
                  <c:v>World Public Opinion                                                                                                               poll Sept 2009</c:v>
                </c:pt>
                <c:pt idx="4">
                  <c:v>Charney Research                                                                                  poll Sept 2010</c:v>
                </c:pt>
              </c:strCache>
            </c:strRef>
          </c:cat>
          <c:val>
            <c:numRef>
              <c:f>Sheet1!$B$3:$F$3</c:f>
              <c:numCache>
                <c:formatCode>0%</c:formatCode>
                <c:ptCount val="5"/>
                <c:pt idx="0">
                  <c:v>0.37</c:v>
                </c:pt>
                <c:pt idx="1">
                  <c:v>0.42</c:v>
                </c:pt>
                <c:pt idx="2">
                  <c:v>0.37</c:v>
                </c:pt>
                <c:pt idx="3">
                  <c:v>0.42</c:v>
                </c:pt>
                <c:pt idx="4">
                  <c:v>0.36</c:v>
                </c:pt>
              </c:numCache>
            </c:numRef>
          </c:val>
        </c:ser>
        <c:axId val="532312456"/>
        <c:axId val="532316088"/>
      </c:barChart>
      <c:catAx>
        <c:axId val="532312456"/>
        <c:scaling>
          <c:orientation val="minMax"/>
        </c:scaling>
        <c:axPos val="b"/>
        <c:numFmt formatCode="General" sourceLinked="1"/>
        <c:tickLblPos val="low"/>
        <c:spPr>
          <a:ln w="3249">
            <a:solidFill>
              <a:schemeClr val="tx1"/>
            </a:solidFill>
            <a:prstDash val="solid"/>
          </a:ln>
        </c:spPr>
        <c:txPr>
          <a:bodyPr rot="0" vert="horz"/>
          <a:lstStyle/>
          <a:p>
            <a:pPr>
              <a:defRPr sz="1600" b="0" i="0" u="none" strike="noStrike" baseline="0">
                <a:solidFill>
                  <a:srgbClr val="FFFFFF"/>
                </a:solidFill>
                <a:latin typeface="Arial"/>
                <a:ea typeface="Arial"/>
                <a:cs typeface="Arial"/>
              </a:defRPr>
            </a:pPr>
            <a:endParaRPr lang="en-US"/>
          </a:p>
        </c:txPr>
        <c:crossAx val="532316088"/>
        <c:crosses val="autoZero"/>
        <c:auto val="1"/>
        <c:lblAlgn val="ctr"/>
        <c:lblOffset val="100"/>
        <c:tickLblSkip val="1"/>
        <c:tickMarkSkip val="1"/>
      </c:catAx>
      <c:valAx>
        <c:axId val="532316088"/>
        <c:scaling>
          <c:orientation val="minMax"/>
          <c:max val="0.8"/>
        </c:scaling>
        <c:axPos val="l"/>
        <c:majorGridlines>
          <c:spPr>
            <a:ln w="3249">
              <a:solidFill>
                <a:schemeClr val="tx1"/>
              </a:solidFill>
              <a:prstDash val="sysDash"/>
            </a:ln>
          </c:spPr>
        </c:majorGridlines>
        <c:numFmt formatCode="0%" sourceLinked="1"/>
        <c:tickLblPos val="nextTo"/>
        <c:spPr>
          <a:ln w="3249">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2312456"/>
        <c:crosses val="autoZero"/>
        <c:crossBetween val="between"/>
      </c:valAx>
      <c:spPr>
        <a:noFill/>
        <a:ln w="25398">
          <a:noFill/>
        </a:ln>
      </c:spPr>
    </c:plotArea>
    <c:legend>
      <c:legendPos val="b"/>
      <c:layout>
        <c:manualLayout>
          <c:xMode val="edge"/>
          <c:yMode val="edge"/>
          <c:x val="0.373005314634178"/>
          <c:y val="0.943249367231772"/>
          <c:w val="0.269446555498971"/>
          <c:h val="0.0440143050469361"/>
        </c:manualLayout>
      </c:layout>
      <c:spPr>
        <a:noFill/>
        <a:ln w="3249">
          <a:noFill/>
          <a:prstDash val="solid"/>
        </a:ln>
      </c:spPr>
      <c:txPr>
        <a:bodyPr/>
        <a:lstStyle/>
        <a:p>
          <a:pPr>
            <a:defRPr sz="1600" b="0" i="0" u="none" strike="noStrike" baseline="0">
              <a:solidFill>
                <a:srgbClr val="FFFFFF"/>
              </a:solidFill>
              <a:latin typeface="Arial" pitchFamily="34" charset="0"/>
              <a:ea typeface="Gotham-Medium"/>
              <a:cs typeface="Gotham-Medium"/>
            </a:defRPr>
          </a:pPr>
          <a:endParaRPr lang="en-US"/>
        </a:p>
      </c:txPr>
    </c:legend>
    <c:plotVisOnly val="1"/>
    <c:dispBlanksAs val="gap"/>
  </c:chart>
  <c:spPr>
    <a:noFill/>
    <a:ln>
      <a:noFill/>
    </a:ln>
  </c:spPr>
  <c:txPr>
    <a:bodyPr/>
    <a:lstStyle/>
    <a:p>
      <a:pPr>
        <a:defRPr sz="1842" b="1" i="0" u="none" strike="noStrike" baseline="0">
          <a:solidFill>
            <a:schemeClr val="tx1"/>
          </a:solidFill>
          <a:latin typeface="Gotham-Medium"/>
          <a:ea typeface="Gotham-Medium"/>
          <a:cs typeface="Gotham-Medium"/>
        </a:defRPr>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0593926103330374"/>
          <c:y val="0.0423600605143722"/>
          <c:w val="0.939508499278864"/>
          <c:h val="0.81391830559758"/>
        </c:manualLayout>
      </c:layout>
      <c:barChart>
        <c:barDir val="col"/>
        <c:grouping val="clustered"/>
        <c:ser>
          <c:idx val="0"/>
          <c:order val="0"/>
          <c:tx>
            <c:strRef>
              <c:f>Sheet1!$A$2</c:f>
              <c:strCache>
                <c:ptCount val="1"/>
                <c:pt idx="0">
                  <c:v>East</c:v>
                </c:pt>
              </c:strCache>
            </c:strRef>
          </c:tx>
          <c:spPr>
            <a:solidFill>
              <a:schemeClr val="accent1"/>
            </a:solidFill>
            <a:ln w="20077">
              <a:noFill/>
            </a:ln>
          </c:spPr>
          <c:dPt>
            <c:idx val="0"/>
            <c:spPr>
              <a:solidFill>
                <a:srgbClr val="B70017"/>
              </a:solidFill>
              <a:ln w="19052">
                <a:noFill/>
              </a:ln>
            </c:spPr>
          </c:dPt>
          <c:dPt>
            <c:idx val="1"/>
            <c:spPr>
              <a:solidFill>
                <a:srgbClr val="008000"/>
              </a:solidFill>
              <a:ln w="19052">
                <a:noFill/>
              </a:ln>
            </c:spPr>
          </c:dPt>
          <c:dPt>
            <c:idx val="2"/>
            <c:spPr>
              <a:solidFill>
                <a:srgbClr val="808080"/>
              </a:solidFill>
              <a:ln w="19052">
                <a:noFill/>
              </a:ln>
            </c:spPr>
          </c:dPt>
          <c:dPt>
            <c:idx val="3"/>
            <c:spPr>
              <a:solidFill>
                <a:srgbClr val="FEFFFF"/>
              </a:solidFill>
              <a:ln w="19052">
                <a:solidFill>
                  <a:srgbClr val="C0C4C8"/>
                </a:solidFill>
              </a:ln>
            </c:spPr>
          </c:dPt>
          <c:dLbls>
            <c:dLbl>
              <c:idx val="0"/>
              <c:layout>
                <c:manualLayout>
                  <c:x val="-0.00272579898100973"/>
                  <c:y val="-0.00361456089366394"/>
                </c:manualLayout>
              </c:layout>
              <c:dLblPos val="outEnd"/>
              <c:showVal val="1"/>
            </c:dLbl>
            <c:dLbl>
              <c:idx val="1"/>
              <c:layout>
                <c:manualLayout>
                  <c:x val="0.00638876022850085"/>
                  <c:y val="-0.00297000310683918"/>
                </c:manualLayout>
              </c:layout>
              <c:dLblPos val="outEnd"/>
              <c:showVal val="1"/>
            </c:dLbl>
            <c:dLbl>
              <c:idx val="2"/>
              <c:layout>
                <c:manualLayout>
                  <c:x val="-0.00326251413182519"/>
                  <c:y val="-3.27092219274639E-5"/>
                </c:manualLayout>
              </c:layout>
              <c:dLblPos val="outEnd"/>
              <c:showVal val="1"/>
            </c:dLbl>
            <c:dLbl>
              <c:idx val="3"/>
              <c:layout>
                <c:manualLayout>
                  <c:x val="0.00138689627552925"/>
                  <c:y val="-0.000536554091148164"/>
                </c:manualLayout>
              </c:layout>
              <c:dLblPos val="outEnd"/>
              <c:showVal val="1"/>
            </c:dLbl>
            <c:spPr>
              <a:noFill/>
              <a:ln w="20077">
                <a:noFill/>
              </a:ln>
            </c:spPr>
            <c:txPr>
              <a:bodyPr/>
              <a:lstStyle/>
              <a:p>
                <a:pPr>
                  <a:defRPr sz="1600" b="0" i="0" u="none" strike="noStrike" baseline="0">
                    <a:solidFill>
                      <a:srgbClr val="FFFFFF"/>
                    </a:solidFill>
                    <a:latin typeface="Arial"/>
                    <a:ea typeface="Arial"/>
                    <a:cs typeface="Arial"/>
                  </a:defRPr>
                </a:pPr>
                <a:endParaRPr lang="en-US"/>
              </a:p>
            </c:txPr>
            <c:showVal val="1"/>
          </c:dLbls>
          <c:cat>
            <c:strRef>
              <c:f>Sheet1!$B$1:$E$1</c:f>
              <c:strCache>
                <c:ptCount val="4"/>
                <c:pt idx="0">
                  <c:v>Went too far</c:v>
                </c:pt>
                <c:pt idx="1">
                  <c:v>Was correct</c:v>
                </c:pt>
                <c:pt idx="2">
                  <c:v>Refused to answer</c:v>
                </c:pt>
                <c:pt idx="3">
                  <c:v>Don't know</c:v>
                </c:pt>
              </c:strCache>
            </c:strRef>
          </c:cat>
          <c:val>
            <c:numRef>
              <c:f>Sheet1!$B$2:$E$2</c:f>
              <c:numCache>
                <c:formatCode>0%</c:formatCode>
                <c:ptCount val="4"/>
                <c:pt idx="0">
                  <c:v>0.19</c:v>
                </c:pt>
                <c:pt idx="1">
                  <c:v>0.59</c:v>
                </c:pt>
                <c:pt idx="2">
                  <c:v>0.1</c:v>
                </c:pt>
                <c:pt idx="3">
                  <c:v>0.12</c:v>
                </c:pt>
              </c:numCache>
            </c:numRef>
          </c:val>
        </c:ser>
        <c:gapWidth val="54"/>
        <c:overlap val="-100"/>
        <c:axId val="532549144"/>
        <c:axId val="532552760"/>
      </c:barChart>
      <c:catAx>
        <c:axId val="532549144"/>
        <c:scaling>
          <c:orientation val="minMax"/>
        </c:scaling>
        <c:axPos val="b"/>
        <c:numFmt formatCode="General" sourceLinked="1"/>
        <c:tickLblPos val="low"/>
        <c:spPr>
          <a:ln w="2509">
            <a:solidFill>
              <a:schemeClr val="tx1"/>
            </a:solidFill>
            <a:prstDash val="solid"/>
          </a:ln>
        </c:spPr>
        <c:txPr>
          <a:bodyPr rot="0" vert="horz"/>
          <a:lstStyle/>
          <a:p>
            <a:pPr>
              <a:defRPr sz="1600" b="0" i="0" u="none" strike="noStrike" baseline="0">
                <a:solidFill>
                  <a:srgbClr val="FFFFFF"/>
                </a:solidFill>
                <a:latin typeface="Arial"/>
                <a:ea typeface="Arial"/>
                <a:cs typeface="Arial"/>
              </a:defRPr>
            </a:pPr>
            <a:endParaRPr lang="en-US"/>
          </a:p>
        </c:txPr>
        <c:crossAx val="532552760"/>
        <c:crosses val="autoZero"/>
        <c:auto val="1"/>
        <c:lblAlgn val="ctr"/>
        <c:lblOffset val="100"/>
        <c:tickLblSkip val="1"/>
        <c:tickMarkSkip val="1"/>
      </c:catAx>
      <c:valAx>
        <c:axId val="532552760"/>
        <c:scaling>
          <c:orientation val="minMax"/>
          <c:max val="0.700000000000001"/>
          <c:min val="0.0"/>
        </c:scaling>
        <c:axPos val="l"/>
        <c:majorGridlines>
          <c:spPr>
            <a:ln w="2509">
              <a:solidFill>
                <a:schemeClr val="tx1"/>
              </a:solidFill>
              <a:prstDash val="sysDash"/>
            </a:ln>
          </c:spPr>
        </c:majorGridlines>
        <c:numFmt formatCode="0%" sourceLinked="1"/>
        <c:tickLblPos val="nextTo"/>
        <c:spPr>
          <a:ln w="2509">
            <a:solidFill>
              <a:schemeClr val="tx1"/>
            </a:solidFill>
            <a:prstDash val="solid"/>
          </a:ln>
        </c:spPr>
        <c:txPr>
          <a:bodyPr rot="0" vert="horz"/>
          <a:lstStyle/>
          <a:p>
            <a:pPr>
              <a:defRPr sz="1600" b="0" i="0" u="none" strike="noStrike" baseline="0">
                <a:solidFill>
                  <a:srgbClr val="FFFFFF"/>
                </a:solidFill>
                <a:latin typeface="Arial"/>
                <a:ea typeface="Arial"/>
                <a:cs typeface="Arial"/>
              </a:defRPr>
            </a:pPr>
            <a:endParaRPr lang="en-US"/>
          </a:p>
        </c:txPr>
        <c:crossAx val="532549144"/>
        <c:crosses val="autoZero"/>
        <c:crossBetween val="between"/>
      </c:valAx>
      <c:spPr>
        <a:noFill/>
        <a:ln w="25403">
          <a:noFill/>
        </a:ln>
      </c:spPr>
    </c:plotArea>
    <c:plotVisOnly val="1"/>
    <c:dispBlanksAs val="gap"/>
  </c:chart>
  <c:spPr>
    <a:noFill/>
    <a:ln>
      <a:noFill/>
    </a:ln>
  </c:spPr>
  <c:txPr>
    <a:bodyPr/>
    <a:lstStyle/>
    <a:p>
      <a:pPr>
        <a:defRPr sz="1423" b="1" i="0" u="none" strike="noStrike" baseline="0">
          <a:solidFill>
            <a:schemeClr val="tx1"/>
          </a:solidFill>
          <a:latin typeface="Gotham-Medium"/>
          <a:ea typeface="Gotham-Medium"/>
          <a:cs typeface="Gotham-Medium"/>
        </a:defRPr>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0604733043238018"/>
          <c:y val="0.023961661341853"/>
          <c:w val="0.936229969609062"/>
          <c:h val="0.819488817891374"/>
        </c:manualLayout>
      </c:layout>
      <c:barChart>
        <c:barDir val="col"/>
        <c:grouping val="clustered"/>
        <c:ser>
          <c:idx val="0"/>
          <c:order val="0"/>
          <c:tx>
            <c:strRef>
              <c:f>Sheet1!$A$2</c:f>
              <c:strCache>
                <c:ptCount val="1"/>
                <c:pt idx="0">
                  <c:v>East</c:v>
                </c:pt>
              </c:strCache>
            </c:strRef>
          </c:tx>
          <c:spPr>
            <a:solidFill>
              <a:schemeClr val="accent1"/>
            </a:solidFill>
            <a:ln w="20588">
              <a:noFill/>
            </a:ln>
          </c:spPr>
          <c:dPt>
            <c:idx val="0"/>
            <c:spPr>
              <a:solidFill>
                <a:srgbClr val="B70017"/>
              </a:solidFill>
              <a:ln w="19044">
                <a:noFill/>
              </a:ln>
            </c:spPr>
          </c:dPt>
          <c:dPt>
            <c:idx val="1"/>
            <c:spPr>
              <a:solidFill>
                <a:srgbClr val="008000"/>
              </a:solidFill>
              <a:ln w="19044">
                <a:noFill/>
              </a:ln>
            </c:spPr>
          </c:dPt>
          <c:dPt>
            <c:idx val="2"/>
            <c:spPr>
              <a:solidFill>
                <a:srgbClr val="808080"/>
              </a:solidFill>
              <a:ln w="19044">
                <a:noFill/>
              </a:ln>
            </c:spPr>
          </c:dPt>
          <c:dPt>
            <c:idx val="3"/>
            <c:spPr>
              <a:solidFill>
                <a:srgbClr val="FEFFFF"/>
              </a:solidFill>
              <a:ln w="19044">
                <a:solidFill>
                  <a:srgbClr val="C0C4C8"/>
                </a:solidFill>
              </a:ln>
            </c:spPr>
          </c:dPt>
          <c:dLbls>
            <c:dLbl>
              <c:idx val="0"/>
              <c:layout>
                <c:manualLayout>
                  <c:x val="-0.00454334512533771"/>
                  <c:y val="0.00129644939806443"/>
                </c:manualLayout>
              </c:layout>
              <c:dLblPos val="outEnd"/>
              <c:showVal val="1"/>
            </c:dLbl>
            <c:dLbl>
              <c:idx val="1"/>
              <c:layout>
                <c:manualLayout>
                  <c:x val="0.00359370839514626"/>
                  <c:y val="-0.00583464124817076"/>
                </c:manualLayout>
              </c:layout>
              <c:dLblPos val="outEnd"/>
              <c:showVal val="1"/>
            </c:dLbl>
            <c:dLbl>
              <c:idx val="2"/>
              <c:layout>
                <c:manualLayout>
                  <c:x val="-0.00275098425196851"/>
                  <c:y val="-0.00319516664190562"/>
                </c:manualLayout>
              </c:layout>
              <c:dLblPos val="outEnd"/>
              <c:showVal val="1"/>
            </c:dLbl>
            <c:dLbl>
              <c:idx val="3"/>
              <c:layout>
                <c:manualLayout>
                  <c:x val="-0.0011527635132565"/>
                  <c:y val="-0.00633033728728885"/>
                </c:manualLayout>
              </c:layout>
              <c:dLblPos val="outEnd"/>
              <c:showVal val="1"/>
            </c:dLbl>
            <c:spPr>
              <a:noFill/>
              <a:ln w="20588">
                <a:noFill/>
              </a:ln>
            </c:spPr>
            <c:txPr>
              <a:bodyPr/>
              <a:lstStyle/>
              <a:p>
                <a:pPr>
                  <a:defRPr sz="1599" b="0" i="0" u="none" strike="noStrike" baseline="0">
                    <a:solidFill>
                      <a:srgbClr val="FFFFFF"/>
                    </a:solidFill>
                    <a:latin typeface="Arial"/>
                    <a:ea typeface="Arial"/>
                    <a:cs typeface="Arial"/>
                  </a:defRPr>
                </a:pPr>
                <a:endParaRPr lang="en-US"/>
              </a:p>
            </c:txPr>
            <c:showVal val="1"/>
          </c:dLbls>
          <c:cat>
            <c:strRef>
              <c:f>Sheet1!$B$1:$E$1</c:f>
              <c:strCache>
                <c:ptCount val="4"/>
                <c:pt idx="0">
                  <c:v>Needs controls</c:v>
                </c:pt>
                <c:pt idx="1">
                  <c:v>Needs more democracy</c:v>
                </c:pt>
                <c:pt idx="2">
                  <c:v>Refused to answer</c:v>
                </c:pt>
                <c:pt idx="3">
                  <c:v>Don't know</c:v>
                </c:pt>
              </c:strCache>
            </c:strRef>
          </c:cat>
          <c:val>
            <c:numRef>
              <c:f>Sheet1!$B$2:$E$2</c:f>
              <c:numCache>
                <c:formatCode>0%</c:formatCode>
                <c:ptCount val="4"/>
                <c:pt idx="0">
                  <c:v>0.51</c:v>
                </c:pt>
                <c:pt idx="1">
                  <c:v>0.320000000000001</c:v>
                </c:pt>
                <c:pt idx="2">
                  <c:v>0.08</c:v>
                </c:pt>
                <c:pt idx="3">
                  <c:v>0.1</c:v>
                </c:pt>
              </c:numCache>
            </c:numRef>
          </c:val>
        </c:ser>
        <c:gapWidth val="57"/>
        <c:overlap val="55"/>
        <c:axId val="532656744"/>
        <c:axId val="532655096"/>
      </c:barChart>
      <c:catAx>
        <c:axId val="532656744"/>
        <c:scaling>
          <c:orientation val="minMax"/>
        </c:scaling>
        <c:axPos val="b"/>
        <c:numFmt formatCode="General" sourceLinked="1"/>
        <c:tickLblPos val="low"/>
        <c:spPr>
          <a:ln w="2573">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2655096"/>
        <c:crosses val="autoZero"/>
        <c:auto val="1"/>
        <c:lblAlgn val="ctr"/>
        <c:lblOffset val="100"/>
        <c:tickLblSkip val="1"/>
        <c:tickMarkSkip val="1"/>
      </c:catAx>
      <c:valAx>
        <c:axId val="532655096"/>
        <c:scaling>
          <c:orientation val="minMax"/>
          <c:max val="0.600000000000001"/>
          <c:min val="0.0"/>
        </c:scaling>
        <c:axPos val="l"/>
        <c:majorGridlines>
          <c:spPr>
            <a:ln w="2573">
              <a:solidFill>
                <a:schemeClr val="tx1"/>
              </a:solidFill>
              <a:prstDash val="sysDash"/>
            </a:ln>
          </c:spPr>
        </c:majorGridlines>
        <c:numFmt formatCode="0%" sourceLinked="1"/>
        <c:tickLblPos val="nextTo"/>
        <c:spPr>
          <a:ln w="2573">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2656744"/>
        <c:crosses val="autoZero"/>
        <c:crossBetween val="between"/>
      </c:valAx>
      <c:spPr>
        <a:noFill/>
        <a:ln w="25391">
          <a:noFill/>
        </a:ln>
      </c:spPr>
    </c:plotArea>
    <c:plotVisOnly val="1"/>
    <c:dispBlanksAs val="gap"/>
  </c:chart>
  <c:spPr>
    <a:noFill/>
    <a:ln>
      <a:noFill/>
    </a:ln>
  </c:spPr>
  <c:txPr>
    <a:bodyPr/>
    <a:lstStyle/>
    <a:p>
      <a:pPr>
        <a:defRPr sz="1459" b="1" i="0" u="none" strike="noStrike" baseline="0">
          <a:solidFill>
            <a:schemeClr val="tx1"/>
          </a:solidFill>
          <a:latin typeface="Gotham-Medium"/>
          <a:ea typeface="Gotham-Medium"/>
          <a:cs typeface="Gotham-Medium"/>
        </a:defRPr>
      </a:pPr>
      <a:endParaRPr lang="en-US"/>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0765815760266371"/>
          <c:y val="0.0301507537688442"/>
          <c:w val="0.912319644839068"/>
          <c:h val="0.711892797319933"/>
        </c:manualLayout>
      </c:layout>
      <c:barChart>
        <c:barDir val="col"/>
        <c:grouping val="clustered"/>
        <c:ser>
          <c:idx val="0"/>
          <c:order val="0"/>
          <c:tx>
            <c:strRef>
              <c:f>Sheet1!$A$2</c:f>
              <c:strCache>
                <c:ptCount val="1"/>
                <c:pt idx="0">
                  <c:v>East</c:v>
                </c:pt>
              </c:strCache>
            </c:strRef>
          </c:tx>
          <c:spPr>
            <a:solidFill>
              <a:schemeClr val="accent1"/>
            </a:solidFill>
            <a:ln w="22051">
              <a:noFill/>
            </a:ln>
          </c:spPr>
          <c:dPt>
            <c:idx val="0"/>
            <c:spPr>
              <a:solidFill>
                <a:srgbClr val="B70017"/>
              </a:solidFill>
              <a:ln w="19040">
                <a:noFill/>
              </a:ln>
            </c:spPr>
          </c:dPt>
          <c:dPt>
            <c:idx val="1"/>
            <c:spPr>
              <a:solidFill>
                <a:srgbClr val="008000"/>
              </a:solidFill>
              <a:ln w="19040">
                <a:noFill/>
              </a:ln>
            </c:spPr>
          </c:dPt>
          <c:dPt>
            <c:idx val="2"/>
            <c:spPr>
              <a:solidFill>
                <a:srgbClr val="808080"/>
              </a:solidFill>
              <a:ln w="19040">
                <a:noFill/>
              </a:ln>
            </c:spPr>
          </c:dPt>
          <c:dPt>
            <c:idx val="3"/>
            <c:spPr>
              <a:solidFill>
                <a:srgbClr val="FEFFFF"/>
              </a:solidFill>
              <a:ln w="19040">
                <a:solidFill>
                  <a:srgbClr val="C0C4C8"/>
                </a:solidFill>
              </a:ln>
            </c:spPr>
          </c:dPt>
          <c:dLbls>
            <c:dLbl>
              <c:idx val="0"/>
              <c:layout>
                <c:manualLayout>
                  <c:x val="-0.000390829172455982"/>
                  <c:y val="-0.000936624633080419"/>
                </c:manualLayout>
              </c:layout>
              <c:dLblPos val="outEnd"/>
              <c:showVal val="1"/>
            </c:dLbl>
            <c:dLbl>
              <c:idx val="1"/>
              <c:layout>
                <c:manualLayout>
                  <c:x val="0.00416176267440255"/>
                  <c:y val="0.00100583417835669"/>
                </c:manualLayout>
              </c:layout>
              <c:dLblPos val="outEnd"/>
              <c:showVal val="1"/>
            </c:dLbl>
            <c:dLbl>
              <c:idx val="2"/>
              <c:layout>
                <c:manualLayout>
                  <c:x val="0.00805497996960907"/>
                  <c:y val="-0.00398793308188003"/>
                </c:manualLayout>
              </c:layout>
              <c:dLblPos val="outEnd"/>
              <c:showVal val="1"/>
            </c:dLbl>
            <c:dLbl>
              <c:idx val="3"/>
              <c:layout>
                <c:manualLayout>
                  <c:x val="-0.00087525901367595"/>
                  <c:y val="0.00470017994011685"/>
                </c:manualLayout>
              </c:layout>
              <c:dLblPos val="outEnd"/>
              <c:showVal val="1"/>
            </c:dLbl>
            <c:spPr>
              <a:noFill/>
              <a:ln w="22051">
                <a:noFill/>
              </a:ln>
            </c:spPr>
            <c:txPr>
              <a:bodyPr/>
              <a:lstStyle/>
              <a:p>
                <a:pPr>
                  <a:defRPr sz="1599" b="0" i="0" u="none" strike="noStrike" baseline="0">
                    <a:solidFill>
                      <a:srgbClr val="FFFFFF"/>
                    </a:solidFill>
                    <a:latin typeface="Arial"/>
                    <a:ea typeface="Arial"/>
                    <a:cs typeface="Arial"/>
                  </a:defRPr>
                </a:pPr>
                <a:endParaRPr lang="en-US"/>
              </a:p>
            </c:txPr>
            <c:showVal val="1"/>
          </c:dLbls>
          <c:cat>
            <c:strRef>
              <c:f>Sheet1!$B$1:$E$1</c:f>
              <c:strCache>
                <c:ptCount val="4"/>
                <c:pt idx="0">
                  <c:v>Supreme Leader and Guardian Council</c:v>
                </c:pt>
                <c:pt idx="1">
                  <c:v>Elected President and Majlis</c:v>
                </c:pt>
                <c:pt idx="2">
                  <c:v>Refused to answer</c:v>
                </c:pt>
                <c:pt idx="3">
                  <c:v>Don't know</c:v>
                </c:pt>
              </c:strCache>
            </c:strRef>
          </c:cat>
          <c:val>
            <c:numRef>
              <c:f>Sheet1!$B$2:$E$2</c:f>
              <c:numCache>
                <c:formatCode>0%</c:formatCode>
                <c:ptCount val="4"/>
                <c:pt idx="0">
                  <c:v>0.47</c:v>
                </c:pt>
                <c:pt idx="1">
                  <c:v>0.320000000000001</c:v>
                </c:pt>
                <c:pt idx="2">
                  <c:v>0.05</c:v>
                </c:pt>
                <c:pt idx="3">
                  <c:v>0.15</c:v>
                </c:pt>
              </c:numCache>
            </c:numRef>
          </c:val>
        </c:ser>
        <c:gapWidth val="57"/>
        <c:overlap val="100"/>
        <c:axId val="539228008"/>
        <c:axId val="539297608"/>
      </c:barChart>
      <c:catAx>
        <c:axId val="539228008"/>
        <c:scaling>
          <c:orientation val="minMax"/>
        </c:scaling>
        <c:axPos val="b"/>
        <c:numFmt formatCode="General" sourceLinked="1"/>
        <c:tickLblPos val="low"/>
        <c:spPr>
          <a:ln w="2757">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9297608"/>
        <c:crosses val="autoZero"/>
        <c:auto val="1"/>
        <c:lblAlgn val="ctr"/>
        <c:lblOffset val="100"/>
        <c:tickLblSkip val="1"/>
        <c:tickMarkSkip val="1"/>
      </c:catAx>
      <c:valAx>
        <c:axId val="539297608"/>
        <c:scaling>
          <c:orientation val="minMax"/>
          <c:max val="0.600000000000001"/>
          <c:min val="0.0"/>
        </c:scaling>
        <c:axPos val="l"/>
        <c:majorGridlines>
          <c:spPr>
            <a:ln w="2757">
              <a:solidFill>
                <a:schemeClr val="tx1"/>
              </a:solidFill>
              <a:prstDash val="sysDash"/>
            </a:ln>
          </c:spPr>
        </c:majorGridlines>
        <c:numFmt formatCode="0%" sourceLinked="1"/>
        <c:tickLblPos val="nextTo"/>
        <c:spPr>
          <a:ln w="2757">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9228008"/>
        <c:crosses val="autoZero"/>
        <c:crossBetween val="between"/>
      </c:valAx>
      <c:spPr>
        <a:noFill/>
        <a:ln w="25387">
          <a:noFill/>
        </a:ln>
      </c:spPr>
    </c:plotArea>
    <c:plotVisOnly val="1"/>
    <c:dispBlanksAs val="gap"/>
  </c:chart>
  <c:spPr>
    <a:noFill/>
    <a:ln>
      <a:noFill/>
    </a:ln>
  </c:spPr>
  <c:txPr>
    <a:bodyPr/>
    <a:lstStyle/>
    <a:p>
      <a:pPr>
        <a:defRPr sz="1563" b="1" i="0" u="none" strike="noStrike" baseline="0">
          <a:solidFill>
            <a:schemeClr val="tx1"/>
          </a:solidFill>
          <a:latin typeface="Gotham-Medium"/>
          <a:ea typeface="Gotham-Medium"/>
          <a:cs typeface="Gotham-Medium"/>
        </a:defRPr>
      </a:pPr>
      <a:endParaRPr lang="en-US"/>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127306273062731"/>
          <c:y val="0.023961661341853"/>
          <c:w val="0.870848708487087"/>
          <c:h val="0.819488817891374"/>
        </c:manualLayout>
      </c:layout>
      <c:barChart>
        <c:barDir val="col"/>
        <c:grouping val="clustered"/>
        <c:ser>
          <c:idx val="0"/>
          <c:order val="0"/>
          <c:tx>
            <c:strRef>
              <c:f>Sheet1!$A$2</c:f>
              <c:strCache>
                <c:ptCount val="1"/>
                <c:pt idx="0">
                  <c:v>East</c:v>
                </c:pt>
              </c:strCache>
            </c:strRef>
          </c:tx>
          <c:spPr>
            <a:solidFill>
              <a:schemeClr val="accent1"/>
            </a:solidFill>
            <a:ln w="20581">
              <a:noFill/>
            </a:ln>
          </c:spPr>
          <c:dPt>
            <c:idx val="0"/>
            <c:spPr>
              <a:solidFill>
                <a:srgbClr val="B70017"/>
              </a:solidFill>
              <a:ln w="19037">
                <a:noFill/>
              </a:ln>
            </c:spPr>
          </c:dPt>
          <c:dPt>
            <c:idx val="1"/>
            <c:spPr>
              <a:solidFill>
                <a:srgbClr val="008000"/>
              </a:solidFill>
              <a:ln w="19037">
                <a:noFill/>
              </a:ln>
            </c:spPr>
          </c:dPt>
          <c:dPt>
            <c:idx val="2"/>
            <c:spPr>
              <a:solidFill>
                <a:srgbClr val="808080"/>
              </a:solidFill>
              <a:ln w="19037">
                <a:noFill/>
              </a:ln>
            </c:spPr>
          </c:dPt>
          <c:dPt>
            <c:idx val="3"/>
            <c:spPr>
              <a:solidFill>
                <a:srgbClr val="FEFFFF"/>
              </a:solidFill>
              <a:ln w="19037">
                <a:solidFill>
                  <a:srgbClr val="C0C4C8"/>
                </a:solidFill>
              </a:ln>
            </c:spPr>
          </c:dPt>
          <c:dLbls>
            <c:dLbl>
              <c:idx val="0"/>
              <c:layout>
                <c:manualLayout>
                  <c:x val="-0.0045433451253377"/>
                  <c:y val="0.00129644939806443"/>
                </c:manualLayout>
              </c:layout>
              <c:dLblPos val="outEnd"/>
              <c:showVal val="1"/>
            </c:dLbl>
            <c:dLbl>
              <c:idx val="1"/>
              <c:layout>
                <c:manualLayout>
                  <c:x val="0.00359370839514626"/>
                  <c:y val="-0.00583464124817076"/>
                </c:manualLayout>
              </c:layout>
              <c:dLblPos val="outEnd"/>
              <c:showVal val="1"/>
            </c:dLbl>
            <c:dLbl>
              <c:idx val="2"/>
              <c:layout>
                <c:manualLayout>
                  <c:x val="-0.00275096047776637"/>
                  <c:y val="-0.00109856550949999"/>
                </c:manualLayout>
              </c:layout>
              <c:dLblPos val="outEnd"/>
              <c:showVal val="1"/>
            </c:dLbl>
            <c:dLbl>
              <c:idx val="3"/>
              <c:layout>
                <c:manualLayout>
                  <c:x val="-0.0011527635132565"/>
                  <c:y val="-0.00633033728728885"/>
                </c:manualLayout>
              </c:layout>
              <c:dLblPos val="outEnd"/>
              <c:showVal val="1"/>
            </c:dLbl>
            <c:spPr>
              <a:noFill/>
              <a:ln w="20581">
                <a:noFill/>
              </a:ln>
            </c:spPr>
            <c:txPr>
              <a:bodyPr/>
              <a:lstStyle/>
              <a:p>
                <a:pPr>
                  <a:defRPr sz="1599" b="0" i="0" u="none" strike="noStrike" baseline="0">
                    <a:solidFill>
                      <a:srgbClr val="FFFFFF"/>
                    </a:solidFill>
                    <a:latin typeface="Arial"/>
                    <a:ea typeface="Arial"/>
                    <a:cs typeface="Arial"/>
                  </a:defRPr>
                </a:pPr>
                <a:endParaRPr lang="en-US"/>
              </a:p>
            </c:txPr>
            <c:showVal val="1"/>
          </c:dLbls>
          <c:cat>
            <c:strRef>
              <c:f>Sheet1!$B$1:$E$1</c:f>
              <c:strCache>
                <c:ptCount val="4"/>
                <c:pt idx="0">
                  <c:v>Yes</c:v>
                </c:pt>
                <c:pt idx="1">
                  <c:v>No</c:v>
                </c:pt>
                <c:pt idx="2">
                  <c:v>Refused to answer</c:v>
                </c:pt>
                <c:pt idx="3">
                  <c:v>Don't know</c:v>
                </c:pt>
              </c:strCache>
            </c:strRef>
          </c:cat>
          <c:val>
            <c:numRef>
              <c:f>Sheet1!$B$2:$E$2</c:f>
              <c:numCache>
                <c:formatCode>0%</c:formatCode>
                <c:ptCount val="4"/>
                <c:pt idx="0">
                  <c:v>0.53</c:v>
                </c:pt>
                <c:pt idx="1">
                  <c:v>0.22</c:v>
                </c:pt>
                <c:pt idx="2">
                  <c:v>0.07</c:v>
                </c:pt>
                <c:pt idx="3">
                  <c:v>0.18</c:v>
                </c:pt>
              </c:numCache>
            </c:numRef>
          </c:val>
        </c:ser>
        <c:gapWidth val="57"/>
        <c:overlap val="55"/>
        <c:axId val="539335192"/>
        <c:axId val="539338824"/>
      </c:barChart>
      <c:catAx>
        <c:axId val="539335192"/>
        <c:scaling>
          <c:orientation val="minMax"/>
        </c:scaling>
        <c:axPos val="b"/>
        <c:numFmt formatCode="General" sourceLinked="1"/>
        <c:tickLblPos val="low"/>
        <c:spPr>
          <a:ln w="2572">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9338824"/>
        <c:crosses val="autoZero"/>
        <c:auto val="1"/>
        <c:lblAlgn val="ctr"/>
        <c:lblOffset val="100"/>
        <c:tickLblSkip val="1"/>
        <c:tickMarkSkip val="1"/>
      </c:catAx>
      <c:valAx>
        <c:axId val="539338824"/>
        <c:scaling>
          <c:orientation val="minMax"/>
        </c:scaling>
        <c:axPos val="l"/>
        <c:majorGridlines>
          <c:spPr>
            <a:ln w="2572">
              <a:solidFill>
                <a:schemeClr val="tx1"/>
              </a:solidFill>
              <a:prstDash val="sysDash"/>
            </a:ln>
          </c:spPr>
        </c:majorGridlines>
        <c:numFmt formatCode="0%" sourceLinked="1"/>
        <c:tickLblPos val="nextTo"/>
        <c:spPr>
          <a:ln w="2572">
            <a:solidFill>
              <a:schemeClr val="tx1"/>
            </a:solidFill>
            <a:prstDash val="solid"/>
          </a:ln>
        </c:spPr>
        <c:txPr>
          <a:bodyPr rot="0" vert="horz"/>
          <a:lstStyle/>
          <a:p>
            <a:pPr>
              <a:defRPr sz="1599" b="0" i="0" u="none" strike="noStrike" baseline="0">
                <a:solidFill>
                  <a:srgbClr val="FFFFFF"/>
                </a:solidFill>
                <a:latin typeface="Arial"/>
                <a:ea typeface="Arial"/>
                <a:cs typeface="Arial"/>
              </a:defRPr>
            </a:pPr>
            <a:endParaRPr lang="en-US"/>
          </a:p>
        </c:txPr>
        <c:crossAx val="539335192"/>
        <c:crosses val="autoZero"/>
        <c:crossBetween val="between"/>
      </c:valAx>
      <c:spPr>
        <a:noFill/>
        <a:ln w="25383">
          <a:noFill/>
        </a:ln>
      </c:spPr>
    </c:plotArea>
    <c:plotVisOnly val="1"/>
    <c:dispBlanksAs val="gap"/>
  </c:chart>
  <c:spPr>
    <a:noFill/>
    <a:ln>
      <a:noFill/>
    </a:ln>
  </c:spPr>
  <c:txPr>
    <a:bodyPr/>
    <a:lstStyle/>
    <a:p>
      <a:pPr>
        <a:defRPr sz="1458" b="1" i="0" u="none" strike="noStrike" baseline="0">
          <a:solidFill>
            <a:schemeClr val="tx1"/>
          </a:solidFill>
          <a:latin typeface="Gotham-Medium"/>
          <a:ea typeface="Gotham-Medium"/>
          <a:cs typeface="Gotham-Medium"/>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55555555555556"/>
          <c:y val="0.0505359877488515"/>
          <c:w val="0.704761904761905"/>
          <c:h val="0.770290964777947"/>
        </c:manualLayout>
      </c:layout>
      <c:areaChart>
        <c:grouping val="percentStacked"/>
        <c:ser>
          <c:idx val="0"/>
          <c:order val="0"/>
          <c:tx>
            <c:strRef>
              <c:f>Sheet1!$A$2</c:f>
              <c:strCache>
                <c:ptCount val="1"/>
                <c:pt idx="0">
                  <c:v>Worse</c:v>
                </c:pt>
              </c:strCache>
            </c:strRef>
          </c:tx>
          <c:spPr>
            <a:solidFill>
              <a:srgbClr val="B70017"/>
            </a:solidFill>
            <a:ln w="19048">
              <a:solidFill>
                <a:srgbClr val="B70017"/>
              </a:solidFill>
              <a:prstDash val="solid"/>
            </a:ln>
          </c:spPr>
          <c:cat>
            <c:strRef>
              <c:f>Sheet1!$B$1:$D$1</c:f>
              <c:strCache>
                <c:ptCount val="3"/>
                <c:pt idx="0">
                  <c:v>May 2009</c:v>
                </c:pt>
                <c:pt idx="1">
                  <c:v>September 2009</c:v>
                </c:pt>
                <c:pt idx="2">
                  <c:v>September 2010</c:v>
                </c:pt>
              </c:strCache>
            </c:strRef>
          </c:cat>
          <c:val>
            <c:numRef>
              <c:f>Sheet1!$B$2:$D$2</c:f>
              <c:numCache>
                <c:formatCode>0%</c:formatCode>
                <c:ptCount val="3"/>
                <c:pt idx="0">
                  <c:v>0.24</c:v>
                </c:pt>
                <c:pt idx="1">
                  <c:v>0.310000000000001</c:v>
                </c:pt>
                <c:pt idx="2">
                  <c:v>0.330000000000001</c:v>
                </c:pt>
              </c:numCache>
            </c:numRef>
          </c:val>
        </c:ser>
        <c:ser>
          <c:idx val="1"/>
          <c:order val="1"/>
          <c:tx>
            <c:strRef>
              <c:f>Sheet1!$A$3</c:f>
              <c:strCache>
                <c:ptCount val="1"/>
                <c:pt idx="0">
                  <c:v>Same</c:v>
                </c:pt>
              </c:strCache>
            </c:strRef>
          </c:tx>
          <c:spPr>
            <a:solidFill>
              <a:srgbClr val="FFFFFF"/>
            </a:solidFill>
            <a:ln w="19048">
              <a:solidFill>
                <a:srgbClr val="C0C4C8"/>
              </a:solidFill>
              <a:prstDash val="solid"/>
            </a:ln>
          </c:spPr>
          <c:cat>
            <c:strRef>
              <c:f>Sheet1!$B$1:$D$1</c:f>
              <c:strCache>
                <c:ptCount val="3"/>
                <c:pt idx="0">
                  <c:v>May 2009</c:v>
                </c:pt>
                <c:pt idx="1">
                  <c:v>September 2009</c:v>
                </c:pt>
                <c:pt idx="2">
                  <c:v>September 2010</c:v>
                </c:pt>
              </c:strCache>
            </c:strRef>
          </c:cat>
          <c:val>
            <c:numRef>
              <c:f>Sheet1!$B$3:$D$3</c:f>
              <c:numCache>
                <c:formatCode>0%</c:formatCode>
                <c:ptCount val="3"/>
                <c:pt idx="0">
                  <c:v>0.47</c:v>
                </c:pt>
                <c:pt idx="1">
                  <c:v>0.42</c:v>
                </c:pt>
                <c:pt idx="2">
                  <c:v>0.390000000000001</c:v>
                </c:pt>
              </c:numCache>
            </c:numRef>
          </c:val>
        </c:ser>
        <c:ser>
          <c:idx val="2"/>
          <c:order val="2"/>
          <c:tx>
            <c:strRef>
              <c:f>Sheet1!$A$4</c:f>
              <c:strCache>
                <c:ptCount val="1"/>
                <c:pt idx="0">
                  <c:v>Better</c:v>
                </c:pt>
              </c:strCache>
            </c:strRef>
          </c:tx>
          <c:spPr>
            <a:solidFill>
              <a:srgbClr val="008000"/>
            </a:solidFill>
            <a:ln w="19048">
              <a:solidFill>
                <a:srgbClr val="008000"/>
              </a:solidFill>
              <a:prstDash val="solid"/>
            </a:ln>
          </c:spPr>
          <c:cat>
            <c:strRef>
              <c:f>Sheet1!$B$1:$D$1</c:f>
              <c:strCache>
                <c:ptCount val="3"/>
                <c:pt idx="0">
                  <c:v>May 2009</c:v>
                </c:pt>
                <c:pt idx="1">
                  <c:v>September 2009</c:v>
                </c:pt>
                <c:pt idx="2">
                  <c:v>September 2010</c:v>
                </c:pt>
              </c:strCache>
            </c:strRef>
          </c:cat>
          <c:val>
            <c:numRef>
              <c:f>Sheet1!$B$4:$D$4</c:f>
              <c:numCache>
                <c:formatCode>0%</c:formatCode>
                <c:ptCount val="3"/>
                <c:pt idx="0">
                  <c:v>0.29</c:v>
                </c:pt>
                <c:pt idx="1">
                  <c:v>0.27</c:v>
                </c:pt>
                <c:pt idx="2">
                  <c:v>0.28</c:v>
                </c:pt>
              </c:numCache>
            </c:numRef>
          </c:val>
        </c:ser>
        <c:axId val="531308584"/>
        <c:axId val="531312216"/>
      </c:areaChart>
      <c:catAx>
        <c:axId val="531308584"/>
        <c:scaling>
          <c:orientation val="minMax"/>
        </c:scaling>
        <c:axPos val="b"/>
        <c:numFmt formatCode="@" sourceLinked="1"/>
        <c:tickLblPos val="nextTo"/>
        <c:spPr>
          <a:ln w="2703">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1312216"/>
        <c:crosses val="autoZero"/>
        <c:auto val="1"/>
        <c:lblAlgn val="ctr"/>
        <c:lblOffset val="100"/>
        <c:tickLblSkip val="1"/>
        <c:tickMarkSkip val="1"/>
      </c:catAx>
      <c:valAx>
        <c:axId val="531312216"/>
        <c:scaling>
          <c:orientation val="minMax"/>
        </c:scaling>
        <c:axPos val="l"/>
        <c:majorGridlines>
          <c:spPr>
            <a:ln w="2703">
              <a:solidFill>
                <a:schemeClr val="tx1"/>
              </a:solidFill>
              <a:prstDash val="solid"/>
            </a:ln>
          </c:spPr>
        </c:majorGridlines>
        <c:numFmt formatCode="0%" sourceLinked="1"/>
        <c:tickLblPos val="nextTo"/>
        <c:spPr>
          <a:ln w="2703">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1308584"/>
        <c:crosses val="autoZero"/>
        <c:crossBetween val="midCat"/>
        <c:majorUnit val="0.2"/>
      </c:valAx>
      <c:spPr>
        <a:noFill/>
        <a:ln w="25398">
          <a:noFill/>
        </a:ln>
      </c:spPr>
    </c:plotArea>
    <c:legend>
      <c:legendPos val="b"/>
      <c:layout>
        <c:manualLayout>
          <c:xMode val="edge"/>
          <c:yMode val="edge"/>
          <c:x val="0.171591717701954"/>
          <c:y val="0.938885258025749"/>
          <c:w val="0.67235478898471"/>
          <c:h val="0.0603015358149141"/>
        </c:manualLayout>
      </c:layout>
      <c:spPr>
        <a:noFill/>
        <a:ln w="2703">
          <a:noFill/>
          <a:prstDash val="solid"/>
        </a:ln>
      </c:spPr>
      <c:txPr>
        <a:bodyPr/>
        <a:lstStyle/>
        <a:p>
          <a:pPr>
            <a:defRPr sz="1800" b="0" i="0" u="none" strike="noStrike" baseline="0">
              <a:solidFill>
                <a:srgbClr val="FFFFFF"/>
              </a:solidFill>
              <a:latin typeface="Arial" pitchFamily="34" charset="0"/>
              <a:ea typeface="Gotham-Medium"/>
              <a:cs typeface="Arial" pitchFamily="34" charset="0"/>
            </a:defRPr>
          </a:pPr>
          <a:endParaRPr lang="en-US"/>
        </a:p>
      </c:txPr>
    </c:legend>
    <c:plotVisOnly val="1"/>
    <c:dispBlanksAs val="zero"/>
  </c:chart>
  <c:spPr>
    <a:noFill/>
    <a:ln>
      <a:noFill/>
    </a:ln>
  </c:spPr>
  <c:txPr>
    <a:bodyPr/>
    <a:lstStyle/>
    <a:p>
      <a:pPr>
        <a:defRPr sz="1532" b="1" i="0" u="none" strike="noStrike" baseline="0">
          <a:solidFill>
            <a:schemeClr val="tx1"/>
          </a:solidFill>
          <a:latin typeface="Gotham-Medium"/>
          <a:ea typeface="Gotham-Medium"/>
          <a:cs typeface="Gotham-Medium"/>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40487933799942"/>
          <c:y val="0.0189893578983637"/>
          <c:w val="0.882659713168204"/>
          <c:h val="0.809426229508198"/>
        </c:manualLayout>
      </c:layout>
      <c:barChart>
        <c:barDir val="col"/>
        <c:grouping val="stacked"/>
        <c:ser>
          <c:idx val="0"/>
          <c:order val="0"/>
          <c:tx>
            <c:strRef>
              <c:f>Sheet1!$A$2</c:f>
              <c:strCache>
                <c:ptCount val="1"/>
                <c:pt idx="0">
                  <c:v>Excellent/Fair</c:v>
                </c:pt>
              </c:strCache>
            </c:strRef>
          </c:tx>
          <c:spPr>
            <a:solidFill>
              <a:srgbClr val="B70017"/>
            </a:solidFill>
            <a:ln w="19050">
              <a:solidFill>
                <a:srgbClr val="B70017"/>
              </a:solidFill>
            </a:ln>
          </c:spPr>
          <c:dPt>
            <c:idx val="1"/>
            <c:spPr>
              <a:solidFill>
                <a:srgbClr val="008000"/>
              </a:solidFill>
              <a:ln w="19050">
                <a:solidFill>
                  <a:srgbClr val="008000"/>
                </a:solidFill>
              </a:ln>
            </c:spPr>
          </c:dPt>
          <c:dLbls>
            <c:dLbl>
              <c:idx val="0"/>
              <c:layout>
                <c:manualLayout>
                  <c:x val="0.126145833333333"/>
                  <c:y val="-0.0134761353882898"/>
                </c:manualLayout>
              </c:layout>
              <c:showVal val="1"/>
            </c:dLbl>
            <c:spPr>
              <a:noFill/>
              <a:ln w="22316">
                <a:noFill/>
              </a:ln>
            </c:spPr>
            <c:txPr>
              <a:bodyPr/>
              <a:lstStyle/>
              <a:p>
                <a:pPr>
                  <a:defRPr sz="1600" b="0" i="0" u="none" strike="noStrike" baseline="0">
                    <a:solidFill>
                      <a:srgbClr val="FFFFFF"/>
                    </a:solidFill>
                    <a:latin typeface="Arial" pitchFamily="34" charset="0"/>
                    <a:ea typeface="Gotham-Medium"/>
                    <a:cs typeface="Arial" pitchFamily="34" charset="0"/>
                  </a:defRPr>
                </a:pPr>
                <a:endParaRPr lang="en-US"/>
              </a:p>
            </c:txPr>
            <c:showVal val="1"/>
          </c:dLbls>
          <c:cat>
            <c:strRef>
              <c:f>Sheet1!$B$1:$C$1</c:f>
              <c:strCache>
                <c:ptCount val="2"/>
                <c:pt idx="0">
                  <c:v>Excellent/Good</c:v>
                </c:pt>
                <c:pt idx="1">
                  <c:v>Fair/Poor</c:v>
                </c:pt>
              </c:strCache>
            </c:strRef>
          </c:cat>
          <c:val>
            <c:numRef>
              <c:f>Sheet1!$B$2:$C$2</c:f>
              <c:numCache>
                <c:formatCode>0%</c:formatCode>
                <c:ptCount val="2"/>
                <c:pt idx="0">
                  <c:v>0.02</c:v>
                </c:pt>
                <c:pt idx="1">
                  <c:v>0.51</c:v>
                </c:pt>
              </c:numCache>
            </c:numRef>
          </c:val>
        </c:ser>
        <c:ser>
          <c:idx val="1"/>
          <c:order val="1"/>
          <c:tx>
            <c:strRef>
              <c:f>Sheet1!$A$3</c:f>
              <c:strCache>
                <c:ptCount val="1"/>
                <c:pt idx="0">
                  <c:v>Good/Poor</c:v>
                </c:pt>
              </c:strCache>
            </c:strRef>
          </c:tx>
          <c:spPr>
            <a:solidFill>
              <a:srgbClr val="008000"/>
            </a:solidFill>
            <a:ln w="19050">
              <a:solidFill>
                <a:srgbClr val="008000"/>
              </a:solidFill>
            </a:ln>
          </c:spPr>
          <c:dPt>
            <c:idx val="0"/>
            <c:spPr>
              <a:solidFill>
                <a:srgbClr val="FEFFFF"/>
              </a:solidFill>
              <a:ln w="19050">
                <a:solidFill>
                  <a:srgbClr val="FEFFFF"/>
                </a:solidFill>
              </a:ln>
            </c:spPr>
          </c:dPt>
          <c:dPt>
            <c:idx val="1"/>
            <c:spPr>
              <a:solidFill>
                <a:schemeClr val="accent3">
                  <a:lumMod val="75000"/>
                </a:schemeClr>
              </a:solidFill>
              <a:ln w="19050">
                <a:solidFill>
                  <a:schemeClr val="accent3">
                    <a:lumMod val="75000"/>
                  </a:schemeClr>
                </a:solidFill>
              </a:ln>
            </c:spPr>
          </c:dPt>
          <c:dLbls>
            <c:dLbl>
              <c:idx val="0"/>
              <c:layout/>
              <c:tx>
                <c:rich>
                  <a:bodyPr/>
                  <a:lstStyle/>
                  <a:p>
                    <a:r>
                      <a:rPr lang="en-US" b="0" dirty="0"/>
                      <a:t>13%</a:t>
                    </a:r>
                  </a:p>
                </c:rich>
              </c:tx>
              <c:showVal val="1"/>
            </c:dLbl>
            <c:dLbl>
              <c:idx val="1"/>
              <c:layout/>
              <c:tx>
                <c:rich>
                  <a:bodyPr/>
                  <a:lstStyle/>
                  <a:p>
                    <a:r>
                      <a:rPr lang="en-US" dirty="0">
                        <a:solidFill>
                          <a:srgbClr val="FEFFFF"/>
                        </a:solidFill>
                      </a:rPr>
                      <a:t>34%</a:t>
                    </a:r>
                  </a:p>
                </c:rich>
              </c:tx>
              <c:showVal val="1"/>
            </c:dLbl>
            <c:spPr>
              <a:noFill/>
              <a:ln w="22316">
                <a:noFill/>
              </a:ln>
            </c:spPr>
            <c:txPr>
              <a:bodyPr/>
              <a:lstStyle/>
              <a:p>
                <a:pPr>
                  <a:defRPr sz="1600" b="0" i="0" u="none" strike="noStrike" baseline="0">
                    <a:solidFill>
                      <a:srgbClr val="000000"/>
                    </a:solidFill>
                    <a:latin typeface="Arial"/>
                    <a:ea typeface="Arial"/>
                    <a:cs typeface="Arial"/>
                  </a:defRPr>
                </a:pPr>
                <a:endParaRPr lang="en-US"/>
              </a:p>
            </c:txPr>
            <c:showVal val="1"/>
          </c:dLbls>
          <c:cat>
            <c:strRef>
              <c:f>Sheet1!$B$1:$C$1</c:f>
              <c:strCache>
                <c:ptCount val="2"/>
                <c:pt idx="0">
                  <c:v>Excellent/Good</c:v>
                </c:pt>
                <c:pt idx="1">
                  <c:v>Fair/Poor</c:v>
                </c:pt>
              </c:strCache>
            </c:strRef>
          </c:cat>
          <c:val>
            <c:numRef>
              <c:f>Sheet1!$B$3:$C$3</c:f>
              <c:numCache>
                <c:formatCode>0%</c:formatCode>
                <c:ptCount val="2"/>
                <c:pt idx="0">
                  <c:v>0.13</c:v>
                </c:pt>
                <c:pt idx="1">
                  <c:v>0.34</c:v>
                </c:pt>
              </c:numCache>
            </c:numRef>
          </c:val>
        </c:ser>
        <c:gapWidth val="200"/>
        <c:overlap val="100"/>
        <c:axId val="531013832"/>
        <c:axId val="531005640"/>
      </c:barChart>
      <c:catAx>
        <c:axId val="531013832"/>
        <c:scaling>
          <c:orientation val="minMax"/>
        </c:scaling>
        <c:axPos val="b"/>
        <c:numFmt formatCode="General" sourceLinked="1"/>
        <c:tickLblPos val="low"/>
        <c:spPr>
          <a:ln w="2790">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Arial" pitchFamily="34" charset="0"/>
              </a:defRPr>
            </a:pPr>
            <a:endParaRPr lang="en-US"/>
          </a:p>
        </c:txPr>
        <c:crossAx val="531005640"/>
        <c:crosses val="autoZero"/>
        <c:auto val="1"/>
        <c:lblAlgn val="ctr"/>
        <c:lblOffset val="100"/>
        <c:tickLblSkip val="1"/>
        <c:tickMarkSkip val="1"/>
      </c:catAx>
      <c:valAx>
        <c:axId val="531005640"/>
        <c:scaling>
          <c:orientation val="minMax"/>
          <c:max val="1.0"/>
        </c:scaling>
        <c:axPos val="l"/>
        <c:majorGridlines>
          <c:spPr>
            <a:ln w="2790">
              <a:solidFill>
                <a:schemeClr val="tx1"/>
              </a:solidFill>
              <a:prstDash val="sysDash"/>
            </a:ln>
          </c:spPr>
        </c:majorGridlines>
        <c:numFmt formatCode="0%" sourceLinked="1"/>
        <c:tickLblPos val="nextTo"/>
        <c:spPr>
          <a:ln w="2790">
            <a:solidFill>
              <a:srgbClr val="AEC5E7"/>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1013832"/>
        <c:crosses val="autoZero"/>
        <c:crossBetween val="between"/>
      </c:valAx>
      <c:spPr>
        <a:noFill/>
        <a:ln w="12700">
          <a:noFill/>
          <a:prstDash val="solid"/>
        </a:ln>
      </c:spPr>
    </c:plotArea>
    <c:plotVisOnly val="1"/>
    <c:dispBlanksAs val="gap"/>
  </c:chart>
  <c:spPr>
    <a:noFill/>
    <a:ln>
      <a:noFill/>
    </a:ln>
  </c:spPr>
  <c:txPr>
    <a:bodyPr/>
    <a:lstStyle/>
    <a:p>
      <a:pPr>
        <a:defRPr sz="1296" b="1" i="0" u="none" strike="noStrike" baseline="0">
          <a:solidFill>
            <a:schemeClr val="tx1"/>
          </a:solidFill>
          <a:latin typeface="Gotham-Medium"/>
          <a:ea typeface="Gotham-Medium"/>
          <a:cs typeface="Gotham-Medium"/>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686027854305503"/>
          <c:y val="0.098335854765507"/>
          <c:w val="0.925902757935362"/>
          <c:h val="0.624810892586992"/>
        </c:manualLayout>
      </c:layout>
      <c:barChart>
        <c:barDir val="col"/>
        <c:grouping val="clustered"/>
        <c:ser>
          <c:idx val="0"/>
          <c:order val="0"/>
          <c:tx>
            <c:strRef>
              <c:f>Sheet1!$A$2</c:f>
              <c:strCache>
                <c:ptCount val="1"/>
                <c:pt idx="0">
                  <c:v>Yes</c:v>
                </c:pt>
              </c:strCache>
            </c:strRef>
          </c:tx>
          <c:spPr>
            <a:solidFill>
              <a:srgbClr val="B70017"/>
            </a:solidFill>
            <a:ln w="18041">
              <a:solidFill>
                <a:srgbClr val="B70017"/>
              </a:solidFill>
            </a:ln>
          </c:spPr>
          <c:dLbls>
            <c:dLbl>
              <c:idx val="0"/>
              <c:layout>
                <c:manualLayout>
                  <c:x val="0.00134650761602617"/>
                  <c:y val="-0.00633629408465355"/>
                </c:manualLayout>
              </c:layout>
              <c:dLblPos val="outEnd"/>
              <c:showVal val="1"/>
            </c:dLbl>
            <c:dLbl>
              <c:idx val="1"/>
              <c:layout>
                <c:manualLayout>
                  <c:x val="-0.00408737133243504"/>
                  <c:y val="-0.00152115948704599"/>
                </c:manualLayout>
              </c:layout>
              <c:tx>
                <c:rich>
                  <a:bodyPr/>
                  <a:lstStyle/>
                  <a:p>
                    <a:r>
                      <a:rPr lang="en-US" sz="1515" b="0" dirty="0">
                        <a:solidFill>
                          <a:srgbClr val="FFFFFF"/>
                        </a:solidFill>
                      </a:rPr>
                      <a:t>60%</a:t>
                    </a:r>
                  </a:p>
                </c:rich>
              </c:tx>
              <c:dLblPos val="outEnd"/>
            </c:dLbl>
            <c:spPr>
              <a:noFill/>
              <a:ln w="26145">
                <a:noFill/>
              </a:ln>
            </c:spPr>
            <c:txPr>
              <a:bodyPr/>
              <a:lstStyle/>
              <a:p>
                <a:pPr>
                  <a:defRPr sz="1515" b="0" i="0" u="none" strike="noStrike" baseline="0">
                    <a:solidFill>
                      <a:srgbClr val="FFFFFF"/>
                    </a:solidFill>
                    <a:latin typeface="Arial"/>
                    <a:ea typeface="Arial"/>
                    <a:cs typeface="Arial"/>
                  </a:defRPr>
                </a:pPr>
                <a:endParaRPr lang="en-US"/>
              </a:p>
            </c:txPr>
            <c:showVal val="1"/>
          </c:dLbls>
          <c:cat>
            <c:strRef>
              <c:f>Sheet1!$B$1:$C$1</c:f>
              <c:strCache>
                <c:ptCount val="2"/>
                <c:pt idx="0">
                  <c:v>Have real opportunities to improve their lives?</c:v>
                </c:pt>
                <c:pt idx="1">
                  <c:v>Have much hope for the future?</c:v>
                </c:pt>
              </c:strCache>
            </c:strRef>
          </c:cat>
          <c:val>
            <c:numRef>
              <c:f>Sheet1!$B$2:$C$2</c:f>
              <c:numCache>
                <c:formatCode>0%</c:formatCode>
                <c:ptCount val="2"/>
                <c:pt idx="0">
                  <c:v>0.54</c:v>
                </c:pt>
                <c:pt idx="1">
                  <c:v>0.600000000000001</c:v>
                </c:pt>
              </c:numCache>
            </c:numRef>
          </c:val>
        </c:ser>
        <c:ser>
          <c:idx val="1"/>
          <c:order val="1"/>
          <c:tx>
            <c:strRef>
              <c:f>Sheet1!$A$3</c:f>
              <c:strCache>
                <c:ptCount val="1"/>
                <c:pt idx="0">
                  <c:v>No</c:v>
                </c:pt>
              </c:strCache>
            </c:strRef>
          </c:tx>
          <c:spPr>
            <a:solidFill>
              <a:srgbClr val="FFFFFF"/>
            </a:solidFill>
            <a:ln w="18041">
              <a:solidFill>
                <a:srgbClr val="C0C4C8"/>
              </a:solidFill>
            </a:ln>
          </c:spPr>
          <c:dLbls>
            <c:dLbl>
              <c:idx val="0"/>
              <c:layout>
                <c:manualLayout>
                  <c:x val="-7.34816009761092E-6"/>
                  <c:y val="-0.00472376743996544"/>
                </c:manualLayout>
              </c:layout>
              <c:dLblPos val="outEnd"/>
              <c:showVal val="1"/>
            </c:dLbl>
            <c:dLbl>
              <c:idx val="1"/>
              <c:layout>
                <c:manualLayout>
                  <c:x val="-0.000377832138972506"/>
                  <c:y val="-0.00674970302624129"/>
                </c:manualLayout>
              </c:layout>
              <c:dLblPos val="outEnd"/>
              <c:showVal val="1"/>
            </c:dLbl>
            <c:spPr>
              <a:noFill/>
              <a:ln w="26145">
                <a:noFill/>
              </a:ln>
            </c:spPr>
            <c:txPr>
              <a:bodyPr/>
              <a:lstStyle/>
              <a:p>
                <a:pPr>
                  <a:defRPr sz="1515" b="0" i="0" u="none" strike="noStrike" baseline="0">
                    <a:solidFill>
                      <a:srgbClr val="FFFFFF"/>
                    </a:solidFill>
                    <a:latin typeface="Arial"/>
                    <a:ea typeface="Arial"/>
                    <a:cs typeface="Arial"/>
                  </a:defRPr>
                </a:pPr>
                <a:endParaRPr lang="en-US"/>
              </a:p>
            </c:txPr>
            <c:showVal val="1"/>
          </c:dLbls>
          <c:cat>
            <c:strRef>
              <c:f>Sheet1!$B$1:$C$1</c:f>
              <c:strCache>
                <c:ptCount val="2"/>
                <c:pt idx="0">
                  <c:v>Have real opportunities to improve their lives?</c:v>
                </c:pt>
                <c:pt idx="1">
                  <c:v>Have much hope for the future?</c:v>
                </c:pt>
              </c:strCache>
            </c:strRef>
          </c:cat>
          <c:val>
            <c:numRef>
              <c:f>Sheet1!$B$3:$C$3</c:f>
              <c:numCache>
                <c:formatCode>0%</c:formatCode>
                <c:ptCount val="2"/>
                <c:pt idx="0">
                  <c:v>0.380000000000001</c:v>
                </c:pt>
                <c:pt idx="1">
                  <c:v>0.310000000000001</c:v>
                </c:pt>
              </c:numCache>
            </c:numRef>
          </c:val>
        </c:ser>
        <c:axId val="534095304"/>
        <c:axId val="534098872"/>
      </c:barChart>
      <c:catAx>
        <c:axId val="534095304"/>
        <c:scaling>
          <c:orientation val="minMax"/>
        </c:scaling>
        <c:axPos val="b"/>
        <c:numFmt formatCode="General" sourceLinked="1"/>
        <c:tickLblPos val="low"/>
        <c:spPr>
          <a:ln w="3268">
            <a:solidFill>
              <a:schemeClr val="tx1"/>
            </a:solidFill>
            <a:prstDash val="solid"/>
          </a:ln>
        </c:spPr>
        <c:txPr>
          <a:bodyPr rot="0" vert="horz"/>
          <a:lstStyle/>
          <a:p>
            <a:pPr>
              <a:defRPr sz="1515" b="0" i="0" u="none" strike="noStrike" baseline="0">
                <a:solidFill>
                  <a:srgbClr val="FFFFFF"/>
                </a:solidFill>
                <a:latin typeface="Arial" pitchFamily="34" charset="0"/>
                <a:ea typeface="Gotham-Medium"/>
                <a:cs typeface="Gotham-Medium"/>
              </a:defRPr>
            </a:pPr>
            <a:endParaRPr lang="en-US"/>
          </a:p>
        </c:txPr>
        <c:crossAx val="534098872"/>
        <c:crosses val="autoZero"/>
        <c:auto val="1"/>
        <c:lblAlgn val="ctr"/>
        <c:lblOffset val="100"/>
        <c:tickLblSkip val="1"/>
        <c:tickMarkSkip val="1"/>
      </c:catAx>
      <c:valAx>
        <c:axId val="534098872"/>
        <c:scaling>
          <c:orientation val="minMax"/>
          <c:max val="0.700000000000001"/>
          <c:min val="0.0"/>
        </c:scaling>
        <c:axPos val="l"/>
        <c:majorGridlines>
          <c:spPr>
            <a:ln w="2646" cmpd="sng">
              <a:solidFill>
                <a:schemeClr val="tx1"/>
              </a:solidFill>
              <a:prstDash val="sysDash"/>
            </a:ln>
          </c:spPr>
        </c:majorGridlines>
        <c:numFmt formatCode="0%" sourceLinked="1"/>
        <c:tickLblPos val="nextTo"/>
        <c:spPr>
          <a:ln w="11907" cmpd="sng">
            <a:solidFill>
              <a:schemeClr val="tx1"/>
            </a:solidFill>
            <a:prstDash val="solid"/>
          </a:ln>
        </c:spPr>
        <c:txPr>
          <a:bodyPr rot="0" vert="horz"/>
          <a:lstStyle/>
          <a:p>
            <a:pPr>
              <a:defRPr sz="1515" b="0" i="0" u="none" strike="noStrike" baseline="0">
                <a:solidFill>
                  <a:srgbClr val="FFFFFF"/>
                </a:solidFill>
                <a:latin typeface="Arial" pitchFamily="34" charset="0"/>
                <a:ea typeface="Gotham-Medium"/>
                <a:cs typeface="Gotham-Medium"/>
              </a:defRPr>
            </a:pPr>
            <a:endParaRPr lang="en-US"/>
          </a:p>
        </c:txPr>
        <c:crossAx val="534095304"/>
        <c:crosses val="autoZero"/>
        <c:crossBetween val="between"/>
      </c:valAx>
      <c:spPr>
        <a:noFill/>
        <a:ln w="24055">
          <a:noFill/>
        </a:ln>
      </c:spPr>
    </c:plotArea>
    <c:legend>
      <c:legendPos val="b"/>
      <c:layout>
        <c:manualLayout>
          <c:xMode val="edge"/>
          <c:yMode val="edge"/>
          <c:x val="0.446628251599376"/>
          <c:y val="0.860851235466393"/>
          <c:w val="0.11892987211431"/>
          <c:h val="0.053945834721662"/>
        </c:manualLayout>
      </c:layout>
      <c:spPr>
        <a:noFill/>
        <a:ln w="3268">
          <a:noFill/>
          <a:prstDash val="solid"/>
        </a:ln>
      </c:spPr>
      <c:txPr>
        <a:bodyPr/>
        <a:lstStyle/>
        <a:p>
          <a:pPr>
            <a:defRPr sz="1515" b="0" i="0" u="none" strike="noStrike" baseline="0">
              <a:solidFill>
                <a:srgbClr val="FFFFFF"/>
              </a:solidFill>
              <a:latin typeface="Arial"/>
              <a:ea typeface="Arial"/>
              <a:cs typeface="Arial"/>
            </a:defRPr>
          </a:pPr>
          <a:endParaRPr lang="en-US"/>
        </a:p>
      </c:txPr>
    </c:legend>
    <c:plotVisOnly val="1"/>
    <c:dispBlanksAs val="gap"/>
  </c:chart>
  <c:spPr>
    <a:noFill/>
    <a:ln>
      <a:noFill/>
    </a:ln>
  </c:spPr>
  <c:txPr>
    <a:bodyPr/>
    <a:lstStyle/>
    <a:p>
      <a:pPr>
        <a:defRPr sz="1852" b="1" i="0" u="none" strike="noStrike" baseline="0">
          <a:solidFill>
            <a:schemeClr val="tx1"/>
          </a:solidFill>
          <a:latin typeface="Gotham-Medium"/>
          <a:ea typeface="Gotham-Medium"/>
          <a:cs typeface="Gotham-Medium"/>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0621878131710809"/>
          <c:y val="0.0438729198184569"/>
          <c:w val="0.936713314244811"/>
          <c:h val="0.74583963691377"/>
        </c:manualLayout>
      </c:layout>
      <c:barChart>
        <c:barDir val="col"/>
        <c:grouping val="clustered"/>
        <c:ser>
          <c:idx val="0"/>
          <c:order val="0"/>
          <c:tx>
            <c:strRef>
              <c:f>Sheet1!$A$2</c:f>
              <c:strCache>
                <c:ptCount val="1"/>
                <c:pt idx="0">
                  <c:v>East</c:v>
                </c:pt>
              </c:strCache>
            </c:strRef>
          </c:tx>
          <c:spPr>
            <a:solidFill>
              <a:schemeClr val="accent1"/>
            </a:solidFill>
            <a:ln w="29940">
              <a:noFill/>
            </a:ln>
          </c:spPr>
          <c:dPt>
            <c:idx val="0"/>
            <c:spPr>
              <a:solidFill>
                <a:srgbClr val="B70017"/>
              </a:solidFill>
              <a:ln w="19041">
                <a:noFill/>
              </a:ln>
            </c:spPr>
          </c:dPt>
          <c:dPt>
            <c:idx val="1"/>
            <c:spPr>
              <a:solidFill>
                <a:srgbClr val="008000"/>
              </a:solidFill>
              <a:ln w="19041">
                <a:noFill/>
              </a:ln>
            </c:spPr>
          </c:dPt>
          <c:dPt>
            <c:idx val="2"/>
            <c:spPr>
              <a:solidFill>
                <a:srgbClr val="D3D2DC">
                  <a:lumMod val="75000"/>
                </a:srgbClr>
              </a:solidFill>
              <a:ln w="19041">
                <a:noFill/>
              </a:ln>
            </c:spPr>
          </c:dPt>
          <c:dPt>
            <c:idx val="3"/>
            <c:spPr>
              <a:solidFill>
                <a:srgbClr val="94A8C5">
                  <a:lumMod val="75000"/>
                </a:srgbClr>
              </a:solidFill>
              <a:ln w="19041">
                <a:noFill/>
              </a:ln>
            </c:spPr>
          </c:dPt>
          <c:dPt>
            <c:idx val="4"/>
            <c:spPr>
              <a:solidFill>
                <a:srgbClr val="FFFFFF"/>
              </a:solidFill>
              <a:ln w="19041">
                <a:solidFill>
                  <a:srgbClr val="C0C4C8"/>
                </a:solidFill>
              </a:ln>
            </c:spPr>
          </c:dPt>
          <c:dPt>
            <c:idx val="5"/>
            <c:spPr>
              <a:solidFill>
                <a:srgbClr val="7F7F7F">
                  <a:alpha val="98824"/>
                </a:srgbClr>
              </a:solidFill>
              <a:ln w="19041">
                <a:noFill/>
              </a:ln>
            </c:spPr>
          </c:dPt>
          <c:dLbls>
            <c:dLbl>
              <c:idx val="0"/>
              <c:layout>
                <c:manualLayout>
                  <c:x val="0.00110391619147015"/>
                  <c:y val="-3.13304053826238E-5"/>
                </c:manualLayout>
              </c:layout>
              <c:dLblPos val="outEnd"/>
              <c:showVal val="1"/>
            </c:dLbl>
            <c:dLbl>
              <c:idx val="1"/>
              <c:layout>
                <c:manualLayout>
                  <c:x val="0.00184806241814631"/>
                  <c:y val="0.00108089898570051"/>
                </c:manualLayout>
              </c:layout>
              <c:tx>
                <c:rich>
                  <a:bodyPr/>
                  <a:lstStyle/>
                  <a:p>
                    <a:pPr algn="ctr" rtl="0">
                      <a:defRPr sz="1599" b="0" i="0" u="none" strike="noStrike" kern="1200" baseline="0">
                        <a:solidFill>
                          <a:srgbClr val="FFFFFF"/>
                        </a:solidFill>
                        <a:latin typeface="Arial" pitchFamily="34" charset="0"/>
                        <a:ea typeface="Gotham-Medium"/>
                        <a:cs typeface="Arial" pitchFamily="34" charset="0"/>
                      </a:defRPr>
                    </a:pPr>
                    <a:r>
                      <a:rPr lang="en-US" sz="1599" b="0" i="0" u="none" strike="noStrike" kern="1200" baseline="0" dirty="0">
                        <a:solidFill>
                          <a:srgbClr val="FFFFFF"/>
                        </a:solidFill>
                        <a:latin typeface="Arial" pitchFamily="34" charset="0"/>
                        <a:ea typeface="Gotham-Medium"/>
                        <a:cs typeface="Arial" pitchFamily="34" charset="0"/>
                      </a:rPr>
                      <a:t>21%</a:t>
                    </a:r>
                  </a:p>
                </c:rich>
              </c:tx>
              <c:spPr>
                <a:noFill/>
                <a:ln w="29940">
                  <a:noFill/>
                </a:ln>
              </c:spPr>
              <c:dLblPos val="outEnd"/>
            </c:dLbl>
            <c:dLbl>
              <c:idx val="2"/>
              <c:layout>
                <c:manualLayout>
                  <c:x val="-0.00316593386049307"/>
                  <c:y val="-0.00481244733707179"/>
                </c:manualLayout>
              </c:layout>
              <c:tx>
                <c:rich>
                  <a:bodyPr/>
                  <a:lstStyle/>
                  <a:p>
                    <a:pPr algn="ctr" rtl="0">
                      <a:defRPr sz="1599" b="0" i="0" u="none" strike="noStrike" kern="1200" baseline="0">
                        <a:solidFill>
                          <a:srgbClr val="FFFFFF"/>
                        </a:solidFill>
                        <a:latin typeface="Arial" pitchFamily="34" charset="0"/>
                        <a:ea typeface="Gotham-Medium"/>
                        <a:cs typeface="Arial" pitchFamily="34" charset="0"/>
                      </a:defRPr>
                    </a:pPr>
                    <a:r>
                      <a:rPr lang="en-US" sz="1599" b="0" i="0" u="none" strike="noStrike" kern="1200" baseline="0" dirty="0">
                        <a:solidFill>
                          <a:srgbClr val="FFFFFF"/>
                        </a:solidFill>
                        <a:latin typeface="Arial" pitchFamily="34" charset="0"/>
                        <a:ea typeface="Gotham-Medium"/>
                        <a:cs typeface="Arial" pitchFamily="34" charset="0"/>
                      </a:rPr>
                      <a:t>15%</a:t>
                    </a:r>
                  </a:p>
                </c:rich>
              </c:tx>
              <c:spPr>
                <a:noFill/>
                <a:ln w="29940">
                  <a:noFill/>
                </a:ln>
              </c:spPr>
              <c:dLblPos val="outEnd"/>
            </c:dLbl>
            <c:dLbl>
              <c:idx val="3"/>
              <c:layout>
                <c:manualLayout>
                  <c:x val="-0.000554634570155115"/>
                  <c:y val="-0.00199291216714804"/>
                </c:manualLayout>
              </c:layout>
              <c:dLblPos val="outEnd"/>
              <c:showVal val="1"/>
            </c:dLbl>
            <c:dLbl>
              <c:idx val="4"/>
              <c:layout>
                <c:manualLayout>
                  <c:x val="-0.00124551032208261"/>
                  <c:y val="-0.00266263688030323"/>
                </c:manualLayout>
              </c:layout>
              <c:dLblPos val="outEnd"/>
              <c:showVal val="1"/>
            </c:dLbl>
            <c:dLbl>
              <c:idx val="5"/>
              <c:layout>
                <c:manualLayout>
                  <c:x val="-0.00239881178349808"/>
                  <c:y val="-0.00224519652668146"/>
                </c:manualLayout>
              </c:layout>
              <c:dLblPos val="outEnd"/>
              <c:showVal val="1"/>
            </c:dLbl>
            <c:spPr>
              <a:noFill/>
              <a:ln w="29940">
                <a:noFill/>
              </a:ln>
            </c:spPr>
            <c:txPr>
              <a:bodyPr/>
              <a:lstStyle/>
              <a:p>
                <a:pPr>
                  <a:defRPr sz="1599" b="0" i="0" u="none" strike="noStrike" baseline="0">
                    <a:solidFill>
                      <a:srgbClr val="FFFFFF"/>
                    </a:solidFill>
                    <a:latin typeface="Arial" pitchFamily="34" charset="0"/>
                    <a:ea typeface="Gotham-Medium"/>
                    <a:cs typeface="Arial" pitchFamily="34" charset="0"/>
                  </a:defRPr>
                </a:pPr>
                <a:endParaRPr lang="en-US"/>
              </a:p>
            </c:txPr>
            <c:showVal val="1"/>
          </c:dLbls>
          <c:cat>
            <c:strRef>
              <c:f>Sheet1!$B$1:$H$1</c:f>
              <c:strCache>
                <c:ptCount val="6"/>
                <c:pt idx="0">
                  <c:v>Economic santions</c:v>
                </c:pt>
                <c:pt idx="1">
                  <c:v>Threats to territory</c:v>
                </c:pt>
                <c:pt idx="2">
                  <c:v>Relations with West</c:v>
                </c:pt>
                <c:pt idx="3">
                  <c:v>Development </c:v>
                </c:pt>
                <c:pt idx="4">
                  <c:v>International Image</c:v>
                </c:pt>
                <c:pt idx="5">
                  <c:v>Refused to answer/don't know</c:v>
                </c:pt>
              </c:strCache>
            </c:strRef>
          </c:cat>
          <c:val>
            <c:numRef>
              <c:f>Sheet1!$B$2:$H$2</c:f>
              <c:numCache>
                <c:formatCode>0%</c:formatCode>
                <c:ptCount val="6"/>
                <c:pt idx="0">
                  <c:v>0.320000000000001</c:v>
                </c:pt>
                <c:pt idx="1">
                  <c:v>0.21</c:v>
                </c:pt>
                <c:pt idx="2">
                  <c:v>0.15</c:v>
                </c:pt>
                <c:pt idx="3">
                  <c:v>0.08</c:v>
                </c:pt>
                <c:pt idx="4">
                  <c:v>0.06</c:v>
                </c:pt>
                <c:pt idx="5">
                  <c:v>0.18</c:v>
                </c:pt>
              </c:numCache>
            </c:numRef>
          </c:val>
        </c:ser>
        <c:gapWidth val="130"/>
        <c:axId val="533793304"/>
        <c:axId val="531580584"/>
      </c:barChart>
      <c:catAx>
        <c:axId val="533793304"/>
        <c:scaling>
          <c:orientation val="minMax"/>
        </c:scaling>
        <c:axPos val="b"/>
        <c:numFmt formatCode="General" sourceLinked="1"/>
        <c:tickLblPos val="low"/>
        <c:spPr>
          <a:ln w="3742">
            <a:solidFill>
              <a:schemeClr val="tx1"/>
            </a:solidFill>
            <a:prstDash val="solid"/>
          </a:ln>
        </c:spPr>
        <c:txPr>
          <a:bodyPr rot="0" vert="horz"/>
          <a:lstStyle/>
          <a:p>
            <a:pPr>
              <a:defRPr sz="1699" b="0" i="0" u="none" strike="noStrike" baseline="0">
                <a:solidFill>
                  <a:srgbClr val="FFFFFF"/>
                </a:solidFill>
                <a:latin typeface="Arial" pitchFamily="34" charset="0"/>
                <a:ea typeface="Gotham-Medium"/>
                <a:cs typeface="Gotham-Medium"/>
              </a:defRPr>
            </a:pPr>
            <a:endParaRPr lang="en-US"/>
          </a:p>
        </c:txPr>
        <c:crossAx val="531580584"/>
        <c:crosses val="autoZero"/>
        <c:auto val="1"/>
        <c:lblAlgn val="ctr"/>
        <c:lblOffset val="100"/>
        <c:tickMarkSkip val="1"/>
      </c:catAx>
      <c:valAx>
        <c:axId val="531580584"/>
        <c:scaling>
          <c:orientation val="minMax"/>
        </c:scaling>
        <c:axPos val="l"/>
        <c:majorGridlines>
          <c:spPr>
            <a:ln w="2793">
              <a:solidFill>
                <a:srgbClr val="AEC5E7"/>
              </a:solidFill>
              <a:prstDash val="sysDash"/>
            </a:ln>
          </c:spPr>
        </c:majorGridlines>
        <c:numFmt formatCode="0%" sourceLinked="1"/>
        <c:tickLblPos val="nextTo"/>
        <c:spPr>
          <a:ln w="3742">
            <a:solidFill>
              <a:schemeClr val="tx1"/>
            </a:solidFill>
            <a:prstDash val="solid"/>
          </a:ln>
        </c:spPr>
        <c:txPr>
          <a:bodyPr rot="0" vert="horz"/>
          <a:lstStyle/>
          <a:p>
            <a:pPr>
              <a:defRPr sz="1599" b="0" i="0" u="none" strike="noStrike" baseline="0">
                <a:solidFill>
                  <a:srgbClr val="FFFFFF"/>
                </a:solidFill>
                <a:latin typeface="Arial" pitchFamily="34" charset="0"/>
                <a:ea typeface="Gotham-Medium"/>
                <a:cs typeface="Gotham-Medium"/>
              </a:defRPr>
            </a:pPr>
            <a:endParaRPr lang="en-US"/>
          </a:p>
        </c:txPr>
        <c:crossAx val="533793304"/>
        <c:crosses val="autoZero"/>
        <c:crossBetween val="between"/>
      </c:valAx>
      <c:spPr>
        <a:noFill/>
        <a:ln w="25388">
          <a:noFill/>
        </a:ln>
      </c:spPr>
    </c:plotArea>
    <c:plotVisOnly val="1"/>
    <c:dispBlanksAs val="gap"/>
  </c:chart>
  <c:spPr>
    <a:noFill/>
    <a:ln>
      <a:noFill/>
    </a:ln>
  </c:spPr>
  <c:txPr>
    <a:bodyPr/>
    <a:lstStyle/>
    <a:p>
      <a:pPr>
        <a:defRPr sz="2122" b="1" i="0" u="none" strike="noStrike" baseline="0">
          <a:solidFill>
            <a:schemeClr val="tx1"/>
          </a:solidFill>
          <a:latin typeface="Gotham-Medium"/>
          <a:ea typeface="Gotham-Medium"/>
          <a:cs typeface="Gotham-Medium"/>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62666286779942"/>
          <c:y val="0.0181543116490167"/>
          <c:w val="0.936234804531013"/>
          <c:h val="0.747352496217852"/>
        </c:manualLayout>
      </c:layout>
      <c:barChart>
        <c:barDir val="col"/>
        <c:grouping val="clustered"/>
        <c:ser>
          <c:idx val="0"/>
          <c:order val="0"/>
          <c:tx>
            <c:strRef>
              <c:f>Sheet1!$A$2</c:f>
              <c:strCache>
                <c:ptCount val="1"/>
                <c:pt idx="0">
                  <c:v>A lot / a little </c:v>
                </c:pt>
              </c:strCache>
            </c:strRef>
          </c:tx>
          <c:spPr>
            <a:solidFill>
              <a:srgbClr val="B70017"/>
            </a:solidFill>
            <a:ln w="19048">
              <a:solidFill>
                <a:srgbClr val="B70017"/>
              </a:solidFill>
            </a:ln>
          </c:spPr>
          <c:cat>
            <c:strRef>
              <c:f>Sheet1!$B$1:$C$1</c:f>
              <c:strCache>
                <c:ptCount val="2"/>
                <c:pt idx="0">
                  <c:v>Lot/some impact</c:v>
                </c:pt>
                <c:pt idx="1">
                  <c:v>Little/no impact</c:v>
                </c:pt>
              </c:strCache>
            </c:strRef>
          </c:cat>
          <c:val>
            <c:numRef>
              <c:f>Sheet1!$B$2:$C$2</c:f>
              <c:numCache>
                <c:formatCode>General</c:formatCode>
                <c:ptCount val="2"/>
                <c:pt idx="0" formatCode="0%">
                  <c:v>0.47</c:v>
                </c:pt>
              </c:numCache>
            </c:numRef>
          </c:val>
        </c:ser>
        <c:ser>
          <c:idx val="1"/>
          <c:order val="1"/>
          <c:tx>
            <c:strRef>
              <c:f>Sheet1!$A$3</c:f>
              <c:strCache>
                <c:ptCount val="1"/>
                <c:pt idx="0">
                  <c:v>Some / no </c:v>
                </c:pt>
              </c:strCache>
            </c:strRef>
          </c:tx>
          <c:spPr>
            <a:solidFill>
              <a:srgbClr val="FFFFFF"/>
            </a:solidFill>
            <a:ln w="19048">
              <a:solidFill>
                <a:srgbClr val="C0C4C8"/>
              </a:solidFill>
            </a:ln>
          </c:spPr>
          <c:cat>
            <c:strRef>
              <c:f>Sheet1!$B$1:$C$1</c:f>
              <c:strCache>
                <c:ptCount val="2"/>
                <c:pt idx="0">
                  <c:v>Lot/some impact</c:v>
                </c:pt>
                <c:pt idx="1">
                  <c:v>Little/no impact</c:v>
                </c:pt>
              </c:strCache>
            </c:strRef>
          </c:cat>
          <c:val>
            <c:numRef>
              <c:f>Sheet1!$B$3:$C$3</c:f>
              <c:numCache>
                <c:formatCode>0%</c:formatCode>
                <c:ptCount val="2"/>
                <c:pt idx="1">
                  <c:v>0.45</c:v>
                </c:pt>
              </c:numCache>
            </c:numRef>
          </c:val>
        </c:ser>
        <c:gapWidth val="295"/>
        <c:overlap val="100"/>
        <c:axId val="534443208"/>
        <c:axId val="534125896"/>
      </c:barChart>
      <c:catAx>
        <c:axId val="534443208"/>
        <c:scaling>
          <c:orientation val="minMax"/>
        </c:scaling>
        <c:axPos val="b"/>
        <c:numFmt formatCode="General" sourceLinked="1"/>
        <c:tickLblPos val="low"/>
        <c:spPr>
          <a:ln w="2953">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4125896"/>
        <c:crosses val="autoZero"/>
        <c:auto val="1"/>
        <c:lblAlgn val="ctr"/>
        <c:lblOffset val="100"/>
        <c:tickLblSkip val="1"/>
        <c:tickMarkSkip val="1"/>
      </c:catAx>
      <c:valAx>
        <c:axId val="534125896"/>
        <c:scaling>
          <c:orientation val="minMax"/>
          <c:max val="0.600000000000001"/>
          <c:min val="0.0"/>
        </c:scaling>
        <c:axPos val="l"/>
        <c:majorGridlines>
          <c:spPr>
            <a:ln w="2794">
              <a:solidFill>
                <a:srgbClr val="AEC5E7"/>
              </a:solidFill>
              <a:prstDash val="sysDash"/>
            </a:ln>
          </c:spPr>
        </c:majorGridlines>
        <c:numFmt formatCode="0%" sourceLinked="1"/>
        <c:tickLblPos val="nextTo"/>
        <c:spPr>
          <a:ln w="2953">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4443208"/>
        <c:crosses val="autoZero"/>
        <c:crossBetween val="between"/>
        <c:majorUnit val="0.1"/>
      </c:valAx>
      <c:spPr>
        <a:noFill/>
        <a:ln w="25398">
          <a:noFill/>
        </a:ln>
      </c:spPr>
    </c:plotArea>
    <c:plotVisOnly val="1"/>
    <c:dispBlanksAs val="gap"/>
  </c:chart>
  <c:spPr>
    <a:noFill/>
    <a:ln>
      <a:noFill/>
    </a:ln>
  </c:spPr>
  <c:txPr>
    <a:bodyPr/>
    <a:lstStyle/>
    <a:p>
      <a:pPr>
        <a:defRPr sz="1674" b="1" i="0" u="none" strike="noStrike" baseline="0">
          <a:solidFill>
            <a:schemeClr val="tx1"/>
          </a:solidFill>
          <a:latin typeface="Gotham-Medium"/>
          <a:ea typeface="Gotham-Medium"/>
          <a:cs typeface="Gotham-Medium"/>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42322097378277"/>
          <c:y val="0.0196671709531014"/>
          <c:w val="0.855805243445695"/>
          <c:h val="0.890432458102268"/>
        </c:manualLayout>
      </c:layout>
      <c:barChart>
        <c:barDir val="col"/>
        <c:grouping val="clustered"/>
        <c:ser>
          <c:idx val="0"/>
          <c:order val="0"/>
          <c:tx>
            <c:strRef>
              <c:f>Sheet1!$A$2</c:f>
              <c:strCache>
                <c:ptCount val="1"/>
                <c:pt idx="0">
                  <c:v>East</c:v>
                </c:pt>
              </c:strCache>
            </c:strRef>
          </c:tx>
          <c:spPr>
            <a:solidFill>
              <a:srgbClr val="B70017"/>
            </a:solidFill>
            <a:ln w="19045">
              <a:solidFill>
                <a:srgbClr val="B70017"/>
              </a:solidFill>
              <a:prstDash val="solid"/>
            </a:ln>
          </c:spPr>
          <c:dPt>
            <c:idx val="0"/>
            <c:spPr>
              <a:solidFill>
                <a:srgbClr val="B70017"/>
              </a:solidFill>
              <a:ln w="19045">
                <a:solidFill>
                  <a:srgbClr val="B70017"/>
                </a:solidFill>
              </a:ln>
            </c:spPr>
          </c:dPt>
          <c:dLbls>
            <c:dLbl>
              <c:idx val="0"/>
              <c:layout>
                <c:manualLayout>
                  <c:x val="0.00484013182562706"/>
                  <c:y val="-0.000240025758861928"/>
                </c:manualLayout>
              </c:layout>
              <c:spPr>
                <a:noFill/>
                <a:ln w="20233">
                  <a:noFill/>
                </a:ln>
              </c:spPr>
              <c:txPr>
                <a:bodyPr/>
                <a:lstStyle/>
                <a:p>
                  <a:pPr>
                    <a:defRPr sz="1600" b="0" i="0" u="none" strike="noStrike" baseline="0">
                      <a:solidFill>
                        <a:srgbClr val="FFFFFF"/>
                      </a:solidFill>
                      <a:latin typeface="Arial" pitchFamily="34" charset="0"/>
                      <a:ea typeface="Arial"/>
                      <a:cs typeface="Arial"/>
                    </a:defRPr>
                  </a:pPr>
                  <a:endParaRPr lang="en-US"/>
                </a:p>
              </c:txPr>
              <c:dLblPos val="outEnd"/>
              <c:showVal val="1"/>
            </c:dLbl>
            <c:delete val="1"/>
          </c:dLbls>
          <c:cat>
            <c:strRef>
              <c:f>Sheet1!$B$1:$C$1</c:f>
              <c:strCache>
                <c:ptCount val="2"/>
                <c:pt idx="0">
                  <c:v>Domestic problems</c:v>
                </c:pt>
                <c:pt idx="1">
                  <c:v>Leading the Middle East</c:v>
                </c:pt>
              </c:strCache>
            </c:strRef>
          </c:cat>
          <c:val>
            <c:numRef>
              <c:f>Sheet1!$B$2:$C$2</c:f>
              <c:numCache>
                <c:formatCode>General</c:formatCode>
                <c:ptCount val="2"/>
                <c:pt idx="0" formatCode="0%">
                  <c:v>0.650000000000002</c:v>
                </c:pt>
              </c:numCache>
            </c:numRef>
          </c:val>
        </c:ser>
        <c:ser>
          <c:idx val="1"/>
          <c:order val="1"/>
          <c:tx>
            <c:strRef>
              <c:f>Sheet1!$A$3</c:f>
              <c:strCache>
                <c:ptCount val="1"/>
                <c:pt idx="0">
                  <c:v>West</c:v>
                </c:pt>
              </c:strCache>
            </c:strRef>
          </c:tx>
          <c:spPr>
            <a:solidFill>
              <a:srgbClr val="FFFFFF"/>
            </a:solidFill>
            <a:ln w="19045">
              <a:solidFill>
                <a:srgbClr val="C0C4C8"/>
              </a:solidFill>
            </a:ln>
          </c:spPr>
          <c:dLbls>
            <c:dLbl>
              <c:idx val="1"/>
              <c:layout>
                <c:manualLayout>
                  <c:x val="2.16149451906752E-5"/>
                  <c:y val="-0.00275774380342537"/>
                </c:manualLayout>
              </c:layout>
              <c:tx>
                <c:rich>
                  <a:bodyPr/>
                  <a:lstStyle/>
                  <a:p>
                    <a:pPr algn="ctr" rtl="0">
                      <a:defRPr sz="1600" b="0" i="0" u="none" strike="noStrike" kern="1200" baseline="0">
                        <a:solidFill>
                          <a:srgbClr val="FFFFFF"/>
                        </a:solidFill>
                        <a:latin typeface="Arial"/>
                        <a:ea typeface="Arial"/>
                        <a:cs typeface="Arial"/>
                      </a:defRPr>
                    </a:pPr>
                    <a:r>
                      <a:rPr lang="en-US" sz="1600" b="0" i="0" u="none" strike="noStrike" kern="1200" baseline="0" dirty="0">
                        <a:solidFill>
                          <a:srgbClr val="FFFFFF"/>
                        </a:solidFill>
                        <a:latin typeface="Arial"/>
                        <a:ea typeface="Arial"/>
                        <a:cs typeface="Arial"/>
                      </a:rPr>
                      <a:t>32%</a:t>
                    </a:r>
                  </a:p>
                </c:rich>
              </c:tx>
              <c:spPr>
                <a:noFill/>
                <a:ln w="20233">
                  <a:noFill/>
                </a:ln>
              </c:spPr>
              <c:dLblPos val="outEnd"/>
            </c:dLbl>
            <c:spPr>
              <a:noFill/>
              <a:ln w="20233">
                <a:noFill/>
              </a:ln>
            </c:spPr>
            <c:txPr>
              <a:bodyPr/>
              <a:lstStyle/>
              <a:p>
                <a:pPr>
                  <a:defRPr sz="1600" b="0" i="0" u="none" strike="noStrike" baseline="0">
                    <a:solidFill>
                      <a:schemeClr val="tx1"/>
                    </a:solidFill>
                    <a:latin typeface="Arial"/>
                    <a:ea typeface="Arial"/>
                    <a:cs typeface="Arial"/>
                  </a:defRPr>
                </a:pPr>
                <a:endParaRPr lang="en-US"/>
              </a:p>
            </c:txPr>
            <c:showVal val="1"/>
          </c:dLbls>
          <c:cat>
            <c:strRef>
              <c:f>Sheet1!$B$1:$C$1</c:f>
              <c:strCache>
                <c:ptCount val="2"/>
                <c:pt idx="0">
                  <c:v>Domestic problems</c:v>
                </c:pt>
                <c:pt idx="1">
                  <c:v>Leading the Middle East</c:v>
                </c:pt>
              </c:strCache>
            </c:strRef>
          </c:cat>
          <c:val>
            <c:numRef>
              <c:f>Sheet1!$B$3:$C$3</c:f>
              <c:numCache>
                <c:formatCode>0%</c:formatCode>
                <c:ptCount val="2"/>
                <c:pt idx="1">
                  <c:v>0.320000000000001</c:v>
                </c:pt>
              </c:numCache>
            </c:numRef>
          </c:val>
        </c:ser>
        <c:gapWidth val="110"/>
        <c:overlap val="100"/>
        <c:axId val="534453112"/>
        <c:axId val="534658552"/>
      </c:barChart>
      <c:catAx>
        <c:axId val="534453112"/>
        <c:scaling>
          <c:orientation val="minMax"/>
        </c:scaling>
        <c:axPos val="b"/>
        <c:numFmt formatCode="General" sourceLinked="1"/>
        <c:tickLblPos val="low"/>
        <c:spPr>
          <a:ln w="2529">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4658552"/>
        <c:crosses val="autoZero"/>
        <c:auto val="1"/>
        <c:lblAlgn val="ctr"/>
        <c:lblOffset val="100"/>
        <c:tickLblSkip val="1"/>
        <c:tickMarkSkip val="1"/>
      </c:catAx>
      <c:valAx>
        <c:axId val="534658552"/>
        <c:scaling>
          <c:orientation val="minMax"/>
        </c:scaling>
        <c:axPos val="l"/>
        <c:majorGridlines>
          <c:spPr>
            <a:ln w="2529">
              <a:solidFill>
                <a:srgbClr val="AEC5E7"/>
              </a:solidFill>
              <a:prstDash val="sysDash"/>
            </a:ln>
          </c:spPr>
        </c:majorGridlines>
        <c:numFmt formatCode="0%" sourceLinked="1"/>
        <c:tickLblPos val="nextTo"/>
        <c:spPr>
          <a:ln w="2529">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4453112"/>
        <c:crosses val="autoZero"/>
        <c:crossBetween val="between"/>
      </c:valAx>
      <c:spPr>
        <a:noFill/>
        <a:ln w="25394">
          <a:noFill/>
        </a:ln>
      </c:spPr>
    </c:plotArea>
    <c:plotVisOnly val="1"/>
    <c:dispBlanksAs val="gap"/>
  </c:chart>
  <c:spPr>
    <a:noFill/>
    <a:ln>
      <a:noFill/>
    </a:ln>
  </c:spPr>
  <c:txPr>
    <a:bodyPr/>
    <a:lstStyle/>
    <a:p>
      <a:pPr>
        <a:defRPr sz="1335" b="1" i="0" u="none" strike="noStrike" baseline="0">
          <a:solidFill>
            <a:schemeClr val="tx1"/>
          </a:solidFill>
          <a:latin typeface="Gotham-Medium"/>
          <a:ea typeface="Gotham-Medium"/>
          <a:cs typeface="Gotham-Medium"/>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30584192439863"/>
          <c:y val="0.0196671709531014"/>
          <c:w val="0.86769759450172"/>
          <c:h val="0.895612708018154"/>
        </c:manualLayout>
      </c:layout>
      <c:barChart>
        <c:barDir val="col"/>
        <c:grouping val="clustered"/>
        <c:ser>
          <c:idx val="0"/>
          <c:order val="0"/>
          <c:tx>
            <c:strRef>
              <c:f>Sheet1!$A$2</c:f>
              <c:strCache>
                <c:ptCount val="1"/>
                <c:pt idx="0">
                  <c:v>East</c:v>
                </c:pt>
              </c:strCache>
            </c:strRef>
          </c:tx>
          <c:spPr>
            <a:solidFill>
              <a:srgbClr val="B70017"/>
            </a:solidFill>
            <a:ln w="19045">
              <a:solidFill>
                <a:srgbClr val="B70017"/>
              </a:solidFill>
              <a:prstDash val="solid"/>
            </a:ln>
          </c:spPr>
          <c:dPt>
            <c:idx val="0"/>
            <c:spPr>
              <a:solidFill>
                <a:srgbClr val="B70017"/>
              </a:solidFill>
              <a:ln w="19045">
                <a:solidFill>
                  <a:srgbClr val="B70017"/>
                </a:solidFill>
              </a:ln>
            </c:spPr>
          </c:dPt>
          <c:dLbls>
            <c:dLbl>
              <c:idx val="0"/>
              <c:layout>
                <c:manualLayout>
                  <c:x val="0.00148896928424487"/>
                  <c:y val="0.00348861791108797"/>
                </c:manualLayout>
              </c:layout>
              <c:tx>
                <c:rich>
                  <a:bodyPr/>
                  <a:lstStyle/>
                  <a:p>
                    <a:pPr algn="ctr" rtl="0">
                      <a:defRPr sz="1600" b="0" i="0" u="none" strike="noStrike" kern="1200" baseline="0">
                        <a:solidFill>
                          <a:srgbClr val="FFFFFF"/>
                        </a:solidFill>
                        <a:latin typeface="AraIL"/>
                        <a:ea typeface="Arial"/>
                        <a:cs typeface="Arial"/>
                      </a:defRPr>
                    </a:pPr>
                    <a:r>
                      <a:rPr lang="en-US" sz="1600" b="0" i="0" u="none" strike="noStrike" kern="1200" baseline="0" dirty="0">
                        <a:solidFill>
                          <a:srgbClr val="FFFFFF"/>
                        </a:solidFill>
                        <a:latin typeface="AraIL"/>
                        <a:ea typeface="Arial"/>
                        <a:cs typeface="Arial"/>
                      </a:rPr>
                      <a:t>67%</a:t>
                    </a:r>
                  </a:p>
                </c:rich>
              </c:tx>
              <c:spPr>
                <a:noFill/>
                <a:ln w="20233">
                  <a:noFill/>
                </a:ln>
              </c:spPr>
              <c:dLblPos val="outEnd"/>
            </c:dLbl>
            <c:delete val="1"/>
          </c:dLbls>
          <c:cat>
            <c:strRef>
              <c:f>Sheet1!$B$1:$C$1</c:f>
              <c:strCache>
                <c:ptCount val="2"/>
                <c:pt idx="0">
                  <c:v>Domestic problems</c:v>
                </c:pt>
                <c:pt idx="1">
                  <c:v>Leading the Muslim world</c:v>
                </c:pt>
              </c:strCache>
            </c:strRef>
          </c:cat>
          <c:val>
            <c:numRef>
              <c:f>Sheet1!$B$2:$C$2</c:f>
              <c:numCache>
                <c:formatCode>General</c:formatCode>
                <c:ptCount val="2"/>
                <c:pt idx="0" formatCode="0%">
                  <c:v>0.67000000023283</c:v>
                </c:pt>
              </c:numCache>
            </c:numRef>
          </c:val>
        </c:ser>
        <c:ser>
          <c:idx val="1"/>
          <c:order val="1"/>
          <c:tx>
            <c:strRef>
              <c:f>Sheet1!$A$3</c:f>
              <c:strCache>
                <c:ptCount val="1"/>
                <c:pt idx="0">
                  <c:v>West</c:v>
                </c:pt>
              </c:strCache>
            </c:strRef>
          </c:tx>
          <c:spPr>
            <a:solidFill>
              <a:srgbClr val="FFFFFF"/>
            </a:solidFill>
            <a:ln w="19045">
              <a:solidFill>
                <a:srgbClr val="C0C4C8"/>
              </a:solidFill>
            </a:ln>
          </c:spPr>
          <c:dLbls>
            <c:dLbl>
              <c:idx val="1"/>
              <c:layout>
                <c:manualLayout>
                  <c:x val="0.00219089167908066"/>
                  <c:y val="-0.000239897055669598"/>
                </c:manualLayout>
              </c:layout>
              <c:tx>
                <c:rich>
                  <a:bodyPr/>
                  <a:lstStyle/>
                  <a:p>
                    <a:pPr algn="ctr" rtl="0">
                      <a:defRPr sz="1600" b="0" i="0" u="none" strike="noStrike" kern="1200" baseline="0">
                        <a:solidFill>
                          <a:srgbClr val="FFFFFF"/>
                        </a:solidFill>
                        <a:latin typeface="Arial"/>
                        <a:ea typeface="Arial"/>
                        <a:cs typeface="Arial"/>
                      </a:defRPr>
                    </a:pPr>
                    <a:r>
                      <a:rPr lang="en-US" sz="1600" b="0" i="0" u="none" strike="noStrike" kern="1200" baseline="0" dirty="0">
                        <a:solidFill>
                          <a:srgbClr val="FFFFFF"/>
                        </a:solidFill>
                        <a:latin typeface="Arial"/>
                        <a:ea typeface="Arial"/>
                        <a:cs typeface="Arial"/>
                      </a:rPr>
                      <a:t>29%</a:t>
                    </a:r>
                  </a:p>
                </c:rich>
              </c:tx>
              <c:spPr>
                <a:noFill/>
                <a:ln w="20233">
                  <a:noFill/>
                </a:ln>
              </c:spPr>
              <c:dLblPos val="outEnd"/>
            </c:dLbl>
            <c:spPr>
              <a:noFill/>
              <a:ln w="20233">
                <a:noFill/>
              </a:ln>
            </c:spPr>
            <c:txPr>
              <a:bodyPr/>
              <a:lstStyle/>
              <a:p>
                <a:pPr>
                  <a:defRPr sz="1600" b="0" i="0" u="none" strike="noStrike" baseline="0">
                    <a:solidFill>
                      <a:schemeClr val="tx1"/>
                    </a:solidFill>
                    <a:latin typeface="Arial"/>
                    <a:ea typeface="Arial"/>
                    <a:cs typeface="Arial"/>
                  </a:defRPr>
                </a:pPr>
                <a:endParaRPr lang="en-US"/>
              </a:p>
            </c:txPr>
            <c:showVal val="1"/>
          </c:dLbls>
          <c:cat>
            <c:strRef>
              <c:f>Sheet1!$B$1:$C$1</c:f>
              <c:strCache>
                <c:ptCount val="2"/>
                <c:pt idx="0">
                  <c:v>Domestic problems</c:v>
                </c:pt>
                <c:pt idx="1">
                  <c:v>Leading the Muslim world</c:v>
                </c:pt>
              </c:strCache>
            </c:strRef>
          </c:cat>
          <c:val>
            <c:numRef>
              <c:f>Sheet1!$B$3:$C$3</c:f>
              <c:numCache>
                <c:formatCode>0%</c:formatCode>
                <c:ptCount val="2"/>
                <c:pt idx="1">
                  <c:v>0.29</c:v>
                </c:pt>
              </c:numCache>
            </c:numRef>
          </c:val>
        </c:ser>
        <c:gapWidth val="110"/>
        <c:overlap val="100"/>
        <c:axId val="534712600"/>
        <c:axId val="534716248"/>
      </c:barChart>
      <c:catAx>
        <c:axId val="534712600"/>
        <c:scaling>
          <c:orientation val="minMax"/>
        </c:scaling>
        <c:axPos val="b"/>
        <c:numFmt formatCode="General" sourceLinked="1"/>
        <c:tickLblPos val="low"/>
        <c:spPr>
          <a:ln w="2529">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4716248"/>
        <c:crosses val="autoZero"/>
        <c:auto val="1"/>
        <c:lblAlgn val="ctr"/>
        <c:lblOffset val="100"/>
        <c:tickLblSkip val="1"/>
        <c:tickMarkSkip val="1"/>
      </c:catAx>
      <c:valAx>
        <c:axId val="534716248"/>
        <c:scaling>
          <c:orientation val="minMax"/>
        </c:scaling>
        <c:axPos val="l"/>
        <c:majorGridlines>
          <c:spPr>
            <a:ln w="2529">
              <a:solidFill>
                <a:srgbClr val="AEC5E7"/>
              </a:solidFill>
              <a:prstDash val="sysDash"/>
            </a:ln>
          </c:spPr>
        </c:majorGridlines>
        <c:numFmt formatCode="0%" sourceLinked="1"/>
        <c:tickLblPos val="nextTo"/>
        <c:spPr>
          <a:ln w="2529">
            <a:solidFill>
              <a:schemeClr val="tx1"/>
            </a:solidFill>
            <a:prstDash val="solid"/>
          </a:ln>
        </c:spPr>
        <c:txPr>
          <a:bodyPr rot="0" vert="horz"/>
          <a:lstStyle/>
          <a:p>
            <a:pPr>
              <a:defRPr sz="1600" b="0" i="0" u="none" strike="noStrike" baseline="0">
                <a:solidFill>
                  <a:srgbClr val="FFFFFF"/>
                </a:solidFill>
                <a:latin typeface="Arial" pitchFamily="34" charset="0"/>
                <a:ea typeface="Gotham-Medium"/>
                <a:cs typeface="Gotham-Medium"/>
              </a:defRPr>
            </a:pPr>
            <a:endParaRPr lang="en-US"/>
          </a:p>
        </c:txPr>
        <c:crossAx val="534712600"/>
        <c:crosses val="autoZero"/>
        <c:crossBetween val="between"/>
      </c:valAx>
      <c:spPr>
        <a:noFill/>
        <a:ln w="25394">
          <a:noFill/>
        </a:ln>
      </c:spPr>
    </c:plotArea>
    <c:plotVisOnly val="1"/>
    <c:dispBlanksAs val="gap"/>
  </c:chart>
  <c:spPr>
    <a:noFill/>
    <a:ln>
      <a:noFill/>
    </a:ln>
  </c:spPr>
  <c:txPr>
    <a:bodyPr/>
    <a:lstStyle/>
    <a:p>
      <a:pPr>
        <a:defRPr sz="1335" b="1" i="0" u="none" strike="noStrike" baseline="0">
          <a:solidFill>
            <a:schemeClr val="tx1"/>
          </a:solidFill>
          <a:latin typeface="Gotham-Medium"/>
          <a:ea typeface="Gotham-Medium"/>
          <a:cs typeface="Gotham-Medium"/>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05570"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2264" tIns="46132" rIns="92264" bIns="46132" numCol="1" anchor="t" anchorCtr="0" compatLnSpc="1">
            <a:prstTxWarp prst="textNoShape">
              <a:avLst/>
            </a:prstTxWarp>
          </a:bodyPr>
          <a:lstStyle>
            <a:lvl1pPr algn="l" defTabSz="922444">
              <a:lnSpc>
                <a:spcPct val="100000"/>
              </a:lnSpc>
              <a:defRPr sz="1300">
                <a:solidFill>
                  <a:schemeClr val="tx1"/>
                </a:solidFill>
                <a:latin typeface="Joanna MT" pitchFamily="-65" charset="0"/>
                <a:cs typeface="+mn-cs"/>
                <a:sym typeface="Minion Pro Med" pitchFamily="18" charset="0"/>
              </a:defRPr>
            </a:lvl1pPr>
          </a:lstStyle>
          <a:p>
            <a:pPr>
              <a:defRPr/>
            </a:pPr>
            <a:endParaRPr lang="en-US"/>
          </a:p>
        </p:txBody>
      </p:sp>
      <p:sp>
        <p:nvSpPr>
          <p:cNvPr id="1005571" name="Rectangle 3"/>
          <p:cNvSpPr>
            <a:spLocks noGrp="1" noChangeArrowheads="1"/>
          </p:cNvSpPr>
          <p:nvPr>
            <p:ph type="dt" sz="quarter" idx="1"/>
          </p:nvPr>
        </p:nvSpPr>
        <p:spPr bwMode="auto">
          <a:xfrm>
            <a:off x="3884027" y="0"/>
            <a:ext cx="2972421" cy="465138"/>
          </a:xfrm>
          <a:prstGeom prst="rect">
            <a:avLst/>
          </a:prstGeom>
          <a:noFill/>
          <a:ln w="9525">
            <a:noFill/>
            <a:miter lim="800000"/>
            <a:headEnd/>
            <a:tailEnd/>
          </a:ln>
          <a:effectLst/>
        </p:spPr>
        <p:txBody>
          <a:bodyPr vert="horz" wrap="square" lIns="92264" tIns="46132" rIns="92264" bIns="46132" numCol="1" anchor="t" anchorCtr="0" compatLnSpc="1">
            <a:prstTxWarp prst="textNoShape">
              <a:avLst/>
            </a:prstTxWarp>
          </a:bodyPr>
          <a:lstStyle>
            <a:lvl1pPr algn="r" defTabSz="922444">
              <a:lnSpc>
                <a:spcPct val="100000"/>
              </a:lnSpc>
              <a:defRPr sz="1300">
                <a:solidFill>
                  <a:schemeClr val="tx1"/>
                </a:solidFill>
                <a:latin typeface="Joanna MT" pitchFamily="-65" charset="0"/>
                <a:cs typeface="+mn-cs"/>
                <a:sym typeface="Minion Pro Med" pitchFamily="18" charset="0"/>
              </a:defRPr>
            </a:lvl1pPr>
          </a:lstStyle>
          <a:p>
            <a:pPr>
              <a:defRPr/>
            </a:pPr>
            <a:endParaRPr lang="en-US"/>
          </a:p>
        </p:txBody>
      </p:sp>
      <p:sp>
        <p:nvSpPr>
          <p:cNvPr id="1005572" name="Rectangle 4"/>
          <p:cNvSpPr>
            <a:spLocks noGrp="1" noChangeArrowheads="1"/>
          </p:cNvSpPr>
          <p:nvPr>
            <p:ph type="ftr" sz="quarter" idx="2"/>
          </p:nvPr>
        </p:nvSpPr>
        <p:spPr bwMode="auto">
          <a:xfrm>
            <a:off x="1" y="8829675"/>
            <a:ext cx="2972421" cy="465138"/>
          </a:xfrm>
          <a:prstGeom prst="rect">
            <a:avLst/>
          </a:prstGeom>
          <a:noFill/>
          <a:ln w="9525">
            <a:noFill/>
            <a:miter lim="800000"/>
            <a:headEnd/>
            <a:tailEnd/>
          </a:ln>
          <a:effectLst/>
        </p:spPr>
        <p:txBody>
          <a:bodyPr vert="horz" wrap="square" lIns="92264" tIns="46132" rIns="92264" bIns="46132" numCol="1" anchor="b" anchorCtr="0" compatLnSpc="1">
            <a:prstTxWarp prst="textNoShape">
              <a:avLst/>
            </a:prstTxWarp>
          </a:bodyPr>
          <a:lstStyle>
            <a:lvl1pPr algn="l" defTabSz="922444">
              <a:lnSpc>
                <a:spcPct val="100000"/>
              </a:lnSpc>
              <a:defRPr sz="1300">
                <a:solidFill>
                  <a:schemeClr val="tx1"/>
                </a:solidFill>
                <a:latin typeface="Joanna MT" pitchFamily="-65" charset="0"/>
                <a:cs typeface="+mn-cs"/>
                <a:sym typeface="Minion Pro Med" pitchFamily="18" charset="0"/>
              </a:defRPr>
            </a:lvl1pPr>
          </a:lstStyle>
          <a:p>
            <a:pPr>
              <a:defRPr/>
            </a:pPr>
            <a:endParaRPr lang="en-US"/>
          </a:p>
        </p:txBody>
      </p:sp>
      <p:sp>
        <p:nvSpPr>
          <p:cNvPr id="1005573" name="Rectangle 5"/>
          <p:cNvSpPr>
            <a:spLocks noGrp="1" noChangeArrowheads="1"/>
          </p:cNvSpPr>
          <p:nvPr>
            <p:ph type="sldNum" sz="quarter" idx="3"/>
          </p:nvPr>
        </p:nvSpPr>
        <p:spPr bwMode="auto">
          <a:xfrm>
            <a:off x="3884027" y="8829675"/>
            <a:ext cx="2972421" cy="465138"/>
          </a:xfrm>
          <a:prstGeom prst="rect">
            <a:avLst/>
          </a:prstGeom>
          <a:noFill/>
          <a:ln w="9525">
            <a:noFill/>
            <a:miter lim="800000"/>
            <a:headEnd/>
            <a:tailEnd/>
          </a:ln>
          <a:effectLst/>
        </p:spPr>
        <p:txBody>
          <a:bodyPr vert="horz" wrap="square" lIns="92264" tIns="46132" rIns="92264" bIns="46132" numCol="1" anchor="b" anchorCtr="0" compatLnSpc="1">
            <a:prstTxWarp prst="textNoShape">
              <a:avLst/>
            </a:prstTxWarp>
          </a:bodyPr>
          <a:lstStyle>
            <a:lvl1pPr algn="r" defTabSz="922444">
              <a:lnSpc>
                <a:spcPct val="100000"/>
              </a:lnSpc>
              <a:defRPr sz="1300">
                <a:solidFill>
                  <a:schemeClr val="tx1"/>
                </a:solidFill>
                <a:latin typeface="Joanna MT" pitchFamily="-65" charset="0"/>
                <a:cs typeface="+mn-cs"/>
                <a:sym typeface="Minion Pro Med" pitchFamily="18" charset="0"/>
              </a:defRPr>
            </a:lvl1pPr>
          </a:lstStyle>
          <a:p>
            <a:pPr>
              <a:defRPr/>
            </a:pPr>
            <a:fld id="{2B414924-B66D-4B65-9B14-D560D031947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4034" name="Rectangle 4"/>
          <p:cNvSpPr>
            <a:spLocks noGrp="1" noRot="1" noChangeAspect="1" noChangeArrowheads="1" noTextEdit="1"/>
          </p:cNvSpPr>
          <p:nvPr>
            <p:ph type="sldImg" idx="2"/>
          </p:nvPr>
        </p:nvSpPr>
        <p:spPr bwMode="auto">
          <a:xfrm>
            <a:off x="1685863" y="323850"/>
            <a:ext cx="3519487" cy="2641600"/>
          </a:xfrm>
          <a:prstGeom prst="rect">
            <a:avLst/>
          </a:prstGeom>
          <a:noFill/>
          <a:ln w="9525">
            <a:solidFill>
              <a:srgbClr val="000000"/>
            </a:solidFill>
            <a:miter lim="800000"/>
            <a:headEnd/>
            <a:tailEnd/>
          </a:ln>
        </p:spPr>
      </p:sp>
      <p:sp>
        <p:nvSpPr>
          <p:cNvPr id="342021" name="Rectangle 5"/>
          <p:cNvSpPr>
            <a:spLocks noGrp="1" noChangeArrowheads="1"/>
          </p:cNvSpPr>
          <p:nvPr>
            <p:ph type="body" sz="quarter" idx="3"/>
          </p:nvPr>
        </p:nvSpPr>
        <p:spPr bwMode="auto">
          <a:xfrm>
            <a:off x="260902" y="3175001"/>
            <a:ext cx="6174685" cy="5426075"/>
          </a:xfrm>
          <a:prstGeom prst="rect">
            <a:avLst/>
          </a:prstGeom>
          <a:noFill/>
          <a:ln w="9525">
            <a:noFill/>
            <a:miter lim="800000"/>
            <a:headEnd/>
            <a:tailEnd/>
          </a:ln>
          <a:effectLst/>
        </p:spPr>
        <p:txBody>
          <a:bodyPr vert="horz" wrap="square" lIns="92264" tIns="46132" rIns="92264" bIns="46132" numCol="1" anchor="t" anchorCtr="0" compatLnSpc="1">
            <a:prstTxWarp prst="textNoShape">
              <a:avLst/>
            </a:prstTxWarp>
          </a:bodyPr>
          <a:lstStyle/>
          <a:p>
            <a:pPr lvl="0"/>
            <a:r>
              <a:rPr lang="en-US" noProof="0" dirty="0" smtClean="0"/>
              <a:t> 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42023" name="Rectangle 7"/>
          <p:cNvSpPr>
            <a:spLocks noGrp="1" noChangeArrowheads="1"/>
          </p:cNvSpPr>
          <p:nvPr>
            <p:ph type="sldNum" sz="quarter" idx="5"/>
          </p:nvPr>
        </p:nvSpPr>
        <p:spPr bwMode="auto">
          <a:xfrm>
            <a:off x="3884027" y="8829675"/>
            <a:ext cx="2972421" cy="465138"/>
          </a:xfrm>
          <a:prstGeom prst="rect">
            <a:avLst/>
          </a:prstGeom>
          <a:noFill/>
          <a:ln w="9525">
            <a:noFill/>
            <a:miter lim="800000"/>
            <a:headEnd/>
            <a:tailEnd/>
          </a:ln>
          <a:effectLst/>
        </p:spPr>
        <p:txBody>
          <a:bodyPr vert="horz" wrap="square" lIns="92264" tIns="46132" rIns="92264" bIns="46132" numCol="1" anchor="b" anchorCtr="0" compatLnSpc="1">
            <a:prstTxWarp prst="textNoShape">
              <a:avLst/>
            </a:prstTxWarp>
          </a:bodyPr>
          <a:lstStyle>
            <a:lvl1pPr algn="r" defTabSz="922444">
              <a:lnSpc>
                <a:spcPct val="100000"/>
              </a:lnSpc>
              <a:defRPr sz="1300">
                <a:solidFill>
                  <a:schemeClr val="tx1"/>
                </a:solidFill>
                <a:latin typeface="Joanna MT" pitchFamily="-65" charset="0"/>
                <a:cs typeface="+mn-cs"/>
                <a:sym typeface="Minion Pro Med" pitchFamily="18" charset="0"/>
              </a:defRPr>
            </a:lvl1pPr>
          </a:lstStyle>
          <a:p>
            <a:pPr>
              <a:defRPr/>
            </a:pPr>
            <a:fld id="{ABA3F817-AC74-4BFA-87DC-544737CC190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just" rtl="0" eaLnBrk="0" fontAlgn="base" hangingPunct="0">
      <a:spcBef>
        <a:spcPts val="800"/>
      </a:spcBef>
      <a:spcAft>
        <a:spcPct val="20000"/>
      </a:spcAft>
      <a:defRPr sz="1400" kern="1200">
        <a:solidFill>
          <a:schemeClr val="tx1"/>
        </a:solidFill>
        <a:latin typeface="Arial" pitchFamily="34" charset="0"/>
        <a:ea typeface="+mn-ea"/>
        <a:cs typeface="Arial" pitchFamily="34" charset="0"/>
      </a:defRPr>
    </a:lvl1pPr>
    <a:lvl2pPr marL="344488" indent="-117475" algn="just" rtl="0" eaLnBrk="0" fontAlgn="base" hangingPunct="0">
      <a:spcBef>
        <a:spcPts val="600"/>
      </a:spcBef>
      <a:spcAft>
        <a:spcPct val="0"/>
      </a:spcAft>
      <a:buClr>
        <a:schemeClr val="bg2"/>
      </a:buClr>
      <a:buChar char="•"/>
      <a:defRPr sz="1400" kern="1200">
        <a:solidFill>
          <a:schemeClr val="tx1"/>
        </a:solidFill>
        <a:latin typeface="Arial" pitchFamily="34" charset="0"/>
        <a:ea typeface="+mn-ea"/>
        <a:cs typeface="Arial" pitchFamily="34" charset="0"/>
      </a:defRPr>
    </a:lvl2pPr>
    <a:lvl3pPr marL="579438" indent="-120650" algn="just" rtl="0" eaLnBrk="0" fontAlgn="base" hangingPunct="0">
      <a:spcBef>
        <a:spcPts val="600"/>
      </a:spcBef>
      <a:spcAft>
        <a:spcPct val="0"/>
      </a:spcAft>
      <a:buClr>
        <a:schemeClr val="bg2"/>
      </a:buClr>
      <a:buChar char="•"/>
      <a:defRPr sz="1400" kern="1200">
        <a:solidFill>
          <a:schemeClr val="tx1"/>
        </a:solidFill>
        <a:latin typeface="Arial" pitchFamily="34" charset="0"/>
        <a:ea typeface="+mn-ea"/>
        <a:cs typeface="Arial" pitchFamily="34" charset="0"/>
      </a:defRPr>
    </a:lvl3pPr>
    <a:lvl4pPr marL="808038" indent="-114300" algn="just" rtl="0" eaLnBrk="0" fontAlgn="base" hangingPunct="0">
      <a:spcBef>
        <a:spcPts val="600"/>
      </a:spcBef>
      <a:spcAft>
        <a:spcPct val="0"/>
      </a:spcAft>
      <a:buClr>
        <a:schemeClr val="bg2"/>
      </a:buClr>
      <a:buChar char="•"/>
      <a:defRPr sz="1400" kern="1200">
        <a:solidFill>
          <a:schemeClr val="tx1"/>
        </a:solidFill>
        <a:latin typeface="Arial" pitchFamily="34" charset="0"/>
        <a:ea typeface="+mn-ea"/>
        <a:cs typeface="Arial" pitchFamily="34" charset="0"/>
      </a:defRPr>
    </a:lvl4pPr>
    <a:lvl5pPr marL="1041400" indent="-119063" algn="just" rtl="0" eaLnBrk="0" fontAlgn="base" hangingPunct="0">
      <a:spcBef>
        <a:spcPts val="600"/>
      </a:spcBef>
      <a:spcAft>
        <a:spcPct val="0"/>
      </a:spcAft>
      <a:buClr>
        <a:schemeClr val="bg2"/>
      </a:buClr>
      <a:buChar char="•"/>
      <a:defRPr sz="14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Notes Placeholder 12"/>
          <p:cNvSpPr>
            <a:spLocks noGrp="1"/>
          </p:cNvSpPr>
          <p:nvPr>
            <p:ph type="body" idx="1"/>
          </p:nvPr>
        </p:nvSpPr>
        <p:spPr/>
        <p:txBody>
          <a:bodyPr>
            <a:normAutofit/>
          </a:bodyPr>
          <a:lstStyle/>
          <a:p>
            <a:r>
              <a:rPr lang="en-US" dirty="0" smtClean="0"/>
              <a:t>Now I’ll present a poll from Iran on the critical issues you’re about to discuss: its foreign policy, nuclear weapons, and internal affairs. . </a:t>
            </a:r>
          </a:p>
          <a:p>
            <a:pPr lvl="1"/>
            <a:r>
              <a:rPr lang="en-US" dirty="0" smtClean="0"/>
              <a:t>You may be wondering how we did this. </a:t>
            </a:r>
          </a:p>
          <a:p>
            <a:pPr lvl="1"/>
            <a:r>
              <a:rPr lang="en-US" dirty="0" smtClean="0"/>
              <a:t>It was a national telephone poll of 700 Iranians in early September, done in Farsi from a phone bank in Istanbul.  </a:t>
            </a:r>
          </a:p>
          <a:p>
            <a:pPr lvl="1"/>
            <a:endParaRPr lang="en-US" dirty="0" smtClean="0"/>
          </a:p>
          <a:p>
            <a:pPr lvl="0"/>
            <a:r>
              <a:rPr lang="en-US" dirty="0" smtClean="0"/>
              <a:t>To help us understand what Iranians would and wouldn’t talk about when we wrote the questionnaire, we did 10 in-depth telephone interviews with men and women around the country before the poll</a:t>
            </a:r>
          </a:p>
          <a:p>
            <a:pPr lvl="1"/>
            <a:r>
              <a:rPr lang="en-US" dirty="0" smtClean="0"/>
              <a:t>There are limitations to this methodology, however, we think the results identify important trends in a reliable way: 85% of Iranians have phones, and telephone polls there have matched data we can verify.   </a:t>
            </a:r>
          </a:p>
          <a:p>
            <a:pPr lvl="1"/>
            <a:r>
              <a:rPr lang="en-US" dirty="0" smtClean="0"/>
              <a:t>I’ll speak in more detail on our methods in the question section or after the presentation if you like.</a:t>
            </a:r>
          </a:p>
          <a:p>
            <a:endParaRPr lang="en-US" dirty="0" smtClean="0"/>
          </a:p>
        </p:txBody>
      </p:sp>
      <p:sp>
        <p:nvSpPr>
          <p:cNvPr id="6" name="Rectangle 7"/>
          <p:cNvSpPr>
            <a:spLocks noGrp="1" noChangeArrowheads="1"/>
          </p:cNvSpPr>
          <p:nvPr>
            <p:ph type="sldNum" sz="quarter" idx="5"/>
          </p:nvPr>
        </p:nvSpPr>
        <p:spPr/>
        <p:txBody>
          <a:bodyPr/>
          <a:lstStyle/>
          <a:p>
            <a:fld id="{ECB32EEA-98AA-41C1-9ED3-5E8492049272}" type="slidenum">
              <a:rPr lang="en-US" smtClean="0"/>
              <a:pPr/>
              <a:t>1</a:t>
            </a:fld>
            <a:endParaRPr lang="en-US" dirty="0"/>
          </a:p>
        </p:txBody>
      </p:sp>
      <p:sp>
        <p:nvSpPr>
          <p:cNvPr id="9" name="Slide Image Placeholder 8"/>
          <p:cNvSpPr>
            <a:spLocks noGrp="1" noRot="1" noChangeAspect="1"/>
          </p:cNvSpPr>
          <p:nvPr>
            <p:ph type="sldImg"/>
          </p:nvPr>
        </p:nvSpPr>
        <p:spPr>
          <a:xfrm>
            <a:off x="1685925" y="323850"/>
            <a:ext cx="3519488" cy="2641600"/>
          </a:xfr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35949CD5-E68A-4A46-AC51-D9782206F406}" type="slidenum">
              <a:rPr lang="en-US" smtClean="0"/>
              <a:pPr/>
              <a:t>10</a:t>
            </a:fld>
            <a:endParaRPr lang="en-US" dirty="0"/>
          </a:p>
        </p:txBody>
      </p:sp>
      <p:sp>
        <p:nvSpPr>
          <p:cNvPr id="67586" name="Rectangle 3"/>
          <p:cNvSpPr>
            <a:spLocks noGrp="1" noChangeArrowheads="1"/>
          </p:cNvSpPr>
          <p:nvPr>
            <p:ph type="body" idx="1"/>
          </p:nvPr>
        </p:nvSpPr>
        <p:spPr/>
        <p:txBody>
          <a:bodyPr>
            <a:normAutofit/>
          </a:bodyPr>
          <a:lstStyle/>
          <a:p>
            <a:r>
              <a:rPr lang="en-US" dirty="0" smtClean="0"/>
              <a:t>Iranians want better relations with the West – and offer several suggestions of what they’d like from it. </a:t>
            </a:r>
          </a:p>
          <a:p>
            <a:r>
              <a:rPr lang="en-US" dirty="0" smtClean="0"/>
              <a:t>They say closer ties to the West would do more for Iran than reduced ties, by a massive 67% to 22% margin. </a:t>
            </a:r>
          </a:p>
          <a:p>
            <a:r>
              <a:rPr lang="en-US" dirty="0" smtClean="0"/>
              <a:t>55% want the West to speak out about human rights violations in Iran, and half favor aid to Iranian NGOs.   </a:t>
            </a:r>
          </a:p>
          <a:p>
            <a:r>
              <a:rPr lang="en-US" dirty="0" smtClean="0"/>
              <a:t>These measures got stronger support from men, especially college-educated men, and people warmer to the US and UN.  </a:t>
            </a:r>
          </a:p>
          <a:p>
            <a:r>
              <a:rPr lang="en-US" dirty="0" smtClean="0"/>
              <a:t>One-third also wants more uncensored TV news broadcasts.   Since foreign broadcasters like BBC and VOA only reach one-fifth of Iranians today, almost twice as many would like to see them as currently do. </a:t>
            </a:r>
          </a:p>
          <a:p>
            <a:r>
              <a:rPr lang="en-US" dirty="0" smtClean="0"/>
              <a:t>So Iranians are open to closer ties and would welcome some steps the West could take to promote change in Iran.</a:t>
            </a:r>
          </a:p>
          <a:p>
            <a:endParaRPr lang="en-US" dirty="0" smtClean="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B5877015-E94A-4B00-8F24-4C1A2FC69FEE}" type="slidenum">
              <a:rPr lang="en-US" smtClean="0"/>
              <a:pPr/>
              <a:t>11</a:t>
            </a:fld>
            <a:endParaRPr lang="en-US" dirty="0"/>
          </a:p>
        </p:txBody>
      </p:sp>
      <p:sp>
        <p:nvSpPr>
          <p:cNvPr id="69634" name="Rectangle 3"/>
          <p:cNvSpPr>
            <a:spLocks noGrp="1" noChangeArrowheads="1"/>
          </p:cNvSpPr>
          <p:nvPr>
            <p:ph type="body" idx="1"/>
          </p:nvPr>
        </p:nvSpPr>
        <p:spPr/>
        <p:txBody>
          <a:bodyPr>
            <a:normAutofit/>
          </a:bodyPr>
          <a:lstStyle/>
          <a:p>
            <a:r>
              <a:rPr lang="en-US" smtClean="0"/>
              <a:t>However, hostility to the US is up sharply, while Europe and the UN are also viewed negatively, if less so. </a:t>
            </a:r>
          </a:p>
          <a:p>
            <a:r>
              <a:rPr lang="en-US" smtClean="0"/>
              <a:t>As tensions have increased, pro-American sentiment fell from 34% in 2008 to just 8% in our poll, when almost nine in ten were hostile. </a:t>
            </a:r>
          </a:p>
          <a:p>
            <a:r>
              <a:rPr lang="en-US" smtClean="0"/>
              <a:t>There were no pockets of positive feeling to America in our poll. </a:t>
            </a:r>
          </a:p>
          <a:p>
            <a:r>
              <a:rPr lang="en-US" smtClean="0"/>
              <a:t>The UN and Europeans had favorable ratings in the 30s, though unfavorable ratings were higher in both cases.   </a:t>
            </a:r>
          </a:p>
          <a:p>
            <a:r>
              <a:rPr lang="en-US" smtClean="0"/>
              <a:t>Europeans and the UN were both better liked by those with high school or more education.  The UN also had support from ideological middle-of-the roaders and supporters of the nuclear deal proposed by Turkey.  </a:t>
            </a:r>
          </a:p>
          <a:p>
            <a:r>
              <a:rPr lang="en-US" smtClean="0"/>
              <a:t>But despite the desire for Western ties, Europe, the UN, and especially America are all unpopular in Iran today. </a:t>
            </a:r>
          </a:p>
          <a:p>
            <a:endParaRPr lang="en-US" dirty="0" smtClean="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p:txBody>
          <a:bodyPr/>
          <a:lstStyle/>
          <a:p>
            <a:fld id="{FE010753-3A6B-4CEB-AA24-0C5083D164BA}" type="slidenum">
              <a:rPr lang="en-US" smtClean="0"/>
              <a:pPr/>
              <a:t>12</a:t>
            </a:fld>
            <a:endParaRPr lang="en-US" dirty="0"/>
          </a:p>
        </p:txBody>
      </p:sp>
      <p:sp>
        <p:nvSpPr>
          <p:cNvPr id="71682" name="Notes Placeholder 9"/>
          <p:cNvSpPr>
            <a:spLocks noGrp="1"/>
          </p:cNvSpPr>
          <p:nvPr/>
        </p:nvSpPr>
        <p:spPr bwMode="auto">
          <a:xfrm>
            <a:off x="260902" y="3175001"/>
            <a:ext cx="6174685" cy="5426075"/>
          </a:xfrm>
          <a:prstGeom prst="rect">
            <a:avLst/>
          </a:prstGeom>
        </p:spPr>
        <p:txBody>
          <a:bodyPr lIns="92264" tIns="46132" rIns="92264" bIns="46132"/>
          <a:lstStyle/>
          <a:p>
            <a:pPr eaLnBrk="0" hangingPunct="0">
              <a:spcBef>
                <a:spcPts val="800"/>
              </a:spcBef>
              <a:spcAft>
                <a:spcPct val="20000"/>
              </a:spcAft>
            </a:pPr>
            <a:endParaRPr lang="en-US" sz="1400">
              <a:solidFill>
                <a:schemeClr val="tx1"/>
              </a:solidFill>
              <a:latin typeface="Arial" charset="0"/>
            </a:endParaRPr>
          </a:p>
        </p:txBody>
      </p:sp>
      <p:sp>
        <p:nvSpPr>
          <p:cNvPr id="6" name="Notes Placeholder 5"/>
          <p:cNvSpPr>
            <a:spLocks noGrp="1"/>
          </p:cNvSpPr>
          <p:nvPr>
            <p:ph type="body" idx="1"/>
          </p:nvPr>
        </p:nvSpPr>
        <p:spPr/>
        <p:txBody>
          <a:bodyPr>
            <a:normAutofit/>
          </a:bodyPr>
          <a:lstStyle/>
          <a:p>
            <a:r>
              <a:rPr lang="en-US" smtClean="0"/>
              <a:t>With the nuclear dispute, the “Great Satan” has come to be seen as a greater threat to Iran than Israel, but Iranians think both are bluffing about attacking its nuclear plants. </a:t>
            </a:r>
          </a:p>
          <a:p>
            <a:r>
              <a:rPr lang="en-US" smtClean="0"/>
              <a:t>Now, as the left shows, 68% call America the greatest threat, just 4% Israel – a complete turnabout from just 18 months ago. This is when Israel was rated a bigger threat than America.  </a:t>
            </a:r>
          </a:p>
          <a:p>
            <a:r>
              <a:rPr lang="en-US" smtClean="0"/>
              <a:t>On the other hand, Iranians say they don’t take seriously Israeli and American threats to bomb their nuclear facilities, we see on the right.  Just 18% called an attack likely, three in four said it is unlikely (and 61% very unlikely). </a:t>
            </a:r>
          </a:p>
          <a:p>
            <a:r>
              <a:rPr lang="en-US" smtClean="0"/>
              <a:t>Iranians are focused on the “American threat” – but they don’t think it will take the form of military attack.  A possible military option is not now a deterrent for a majority of the population. </a:t>
            </a:r>
          </a:p>
          <a:p>
            <a:r>
              <a:rPr lang="en-US" smtClean="0"/>
              <a:t>So, when US officials state that all options are on the table, a significant majority of Iranians do not believe so.</a:t>
            </a:r>
          </a:p>
          <a:p>
            <a:endParaRPr lang="en-US" dirty="0"/>
          </a:p>
        </p:txBody>
      </p:sp>
      <p:sp>
        <p:nvSpPr>
          <p:cNvPr id="10" name="Slide Image Placeholder 9"/>
          <p:cNvSpPr>
            <a:spLocks noGrp="1" noRot="1" noChangeAspect="1"/>
          </p:cNvSpPr>
          <p:nvPr>
            <p:ph type="sldImg"/>
          </p:nvPr>
        </p:nvSpPr>
        <p:spPr>
          <a:xfrm>
            <a:off x="1685925" y="323850"/>
            <a:ext cx="3519488" cy="2641600"/>
          </a:xfr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4C941E3F-C3B7-472C-9F51-92E20AC6A9C2}" type="slidenum">
              <a:rPr lang="en-US" smtClean="0"/>
              <a:pPr/>
              <a:t>13</a:t>
            </a:fld>
            <a:endParaRPr lang="en-US" dirty="0"/>
          </a:p>
        </p:txBody>
      </p:sp>
      <p:sp>
        <p:nvSpPr>
          <p:cNvPr id="73730" name="Rectangle 3"/>
          <p:cNvSpPr>
            <a:spLocks noGrp="1" noChangeArrowheads="1"/>
          </p:cNvSpPr>
          <p:nvPr>
            <p:ph type="body" idx="1"/>
          </p:nvPr>
        </p:nvSpPr>
        <p:spPr/>
        <p:txBody>
          <a:bodyPr>
            <a:normAutofit/>
          </a:bodyPr>
          <a:lstStyle/>
          <a:p>
            <a:r>
              <a:rPr lang="en-US" smtClean="0"/>
              <a:t>Aid to Hamas and Hezbollah is popular with Iranians: Seven in ten support the aid; just three in ten oppose it.  </a:t>
            </a:r>
          </a:p>
          <a:p>
            <a:r>
              <a:rPr lang="en-US" smtClean="0"/>
              <a:t>Even after we informed respondents of the estimated amounts of aid, most still favored it, 57% to 37%. </a:t>
            </a:r>
          </a:p>
          <a:p>
            <a:r>
              <a:rPr lang="en-US" smtClean="0"/>
              <a:t>Opponents of the aid included critics of government and of nuclear weapons development and Iranians who think want their country to focus on domestic needs. </a:t>
            </a:r>
          </a:p>
          <a:p>
            <a:endParaRPr lang="en-US" dirty="0" smtClean="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FE392C4A-5A06-4947-B0F0-E063F460D2C0}" type="slidenum">
              <a:rPr lang="en-US" smtClean="0"/>
              <a:pPr/>
              <a:t>14</a:t>
            </a:fld>
            <a:endParaRPr lang="en-US" dirty="0"/>
          </a:p>
        </p:txBody>
      </p:sp>
      <p:sp>
        <p:nvSpPr>
          <p:cNvPr id="75778" name="Rectangle 3"/>
          <p:cNvSpPr>
            <a:spLocks noGrp="1" noChangeArrowheads="1"/>
          </p:cNvSpPr>
          <p:nvPr>
            <p:ph type="body" idx="1"/>
          </p:nvPr>
        </p:nvSpPr>
        <p:spPr/>
        <p:txBody>
          <a:bodyPr>
            <a:normAutofit/>
          </a:bodyPr>
          <a:lstStyle/>
          <a:p>
            <a:r>
              <a:rPr lang="en-US" smtClean="0"/>
              <a:t>However, Iranians are willing to accept a two-state agreement between the Israelis and Palestinians by just as large a margin, 58% to 36%. </a:t>
            </a:r>
          </a:p>
          <a:p>
            <a:r>
              <a:rPr lang="en-US" smtClean="0"/>
              <a:t>Opposition is concentrated among conservatives, the minority seeking reduced ties with the West, and men under 35.</a:t>
            </a:r>
          </a:p>
          <a:p>
            <a:r>
              <a:rPr lang="en-US" smtClean="0"/>
              <a:t>Thus, despite their support for resistance groups, most Iranians are not die-hard opponents of Israel – they would accept a two-state solution.</a:t>
            </a:r>
          </a:p>
          <a:p>
            <a:endParaRPr lang="en-US" dirty="0" smtClean="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p:txBody>
          <a:bodyPr/>
          <a:lstStyle/>
          <a:p>
            <a:fld id="{F2C25714-F264-4C47-B90F-394B8393FBDE}" type="slidenum">
              <a:rPr lang="en-US" smtClean="0"/>
              <a:pPr/>
              <a:t>15</a:t>
            </a:fld>
            <a:endParaRPr lang="en-US" dirty="0"/>
          </a:p>
        </p:txBody>
      </p:sp>
      <p:sp>
        <p:nvSpPr>
          <p:cNvPr id="77826" name="Rectangle 6"/>
          <p:cNvSpPr>
            <a:spLocks noGrp="1" noChangeArrowheads="1"/>
          </p:cNvSpPr>
          <p:nvPr>
            <p:ph type="body" idx="1"/>
          </p:nvPr>
        </p:nvSpPr>
        <p:spPr/>
        <p:txBody>
          <a:bodyPr>
            <a:normAutofit/>
          </a:bodyPr>
          <a:lstStyle/>
          <a:p>
            <a:r>
              <a:rPr lang="en-US" smtClean="0"/>
              <a:t>There is now a broad consensus in Iran favoring developing nuclear weapons. </a:t>
            </a:r>
          </a:p>
          <a:p>
            <a:r>
              <a:rPr lang="en-US" smtClean="0"/>
              <a:t>The increase in support is striking.  As international tension has increased, it has risen from a narrow majority to seven in ten, with just two in ten opposed.   </a:t>
            </a:r>
          </a:p>
          <a:p>
            <a:r>
              <a:rPr lang="en-US" smtClean="0"/>
              <a:t>This is 20 points more than before the 2009 Iranian election.  </a:t>
            </a:r>
          </a:p>
          <a:p>
            <a:r>
              <a:rPr lang="en-US" smtClean="0"/>
              <a:t>The sharpened confrontation has caused Iranians to rally around the flag. </a:t>
            </a:r>
          </a:p>
          <a:p>
            <a:r>
              <a:rPr lang="en-US" smtClean="0"/>
              <a:t>A majority of every demographic and ideological group in the poll supported the program.  </a:t>
            </a:r>
          </a:p>
          <a:p>
            <a:r>
              <a:rPr lang="en-US" smtClean="0"/>
              <a:t>This included reformists, 2009 opposition voters, and even those with pro-American views.    </a:t>
            </a:r>
          </a:p>
          <a:p>
            <a:r>
              <a:rPr lang="en-US" smtClean="0"/>
              <a:t>There is not much dissent on this issue at this point.</a:t>
            </a:r>
          </a:p>
          <a:p>
            <a:endParaRPr lang="en-US" dirty="0" smtClean="0"/>
          </a:p>
        </p:txBody>
      </p:sp>
      <p:sp>
        <p:nvSpPr>
          <p:cNvPr id="9" name="Slide Image Placeholder 8"/>
          <p:cNvSpPr>
            <a:spLocks noGrp="1" noRot="1" noChangeAspect="1"/>
          </p:cNvSpPr>
          <p:nvPr>
            <p:ph type="sldImg"/>
          </p:nvPr>
        </p:nvSpPr>
        <p:spPr>
          <a:xfrm>
            <a:off x="1685925" y="323850"/>
            <a:ext cx="3519488" cy="2641600"/>
          </a:xfr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p:txBody>
          <a:bodyPr/>
          <a:lstStyle/>
          <a:p>
            <a:fld id="{021BED28-C3D3-441F-AA58-525CDA097BFF}" type="slidenum">
              <a:rPr lang="en-US" smtClean="0"/>
              <a:pPr/>
              <a:t>16</a:t>
            </a:fld>
            <a:endParaRPr lang="en-US" dirty="0"/>
          </a:p>
        </p:txBody>
      </p:sp>
      <p:sp>
        <p:nvSpPr>
          <p:cNvPr id="79874" name="Rectangle 5"/>
          <p:cNvSpPr>
            <a:spLocks noGrp="1" noChangeArrowheads="1"/>
          </p:cNvSpPr>
          <p:nvPr>
            <p:ph type="body" idx="1"/>
          </p:nvPr>
        </p:nvSpPr>
        <p:spPr/>
        <p:txBody>
          <a:bodyPr>
            <a:normAutofit/>
          </a:bodyPr>
          <a:lstStyle/>
          <a:p>
            <a:r>
              <a:rPr lang="en-US" smtClean="0"/>
              <a:t>There is not much public support for deals to curb Iran’s nuclear program now.  </a:t>
            </a:r>
          </a:p>
          <a:p>
            <a:r>
              <a:rPr lang="en-US" smtClean="0"/>
              <a:t>We tested views of the “Grand Bargain” President Khatami sought in 2003 – an end to sanctions, WTO membership, security guarantees and normalization in return for an end to enrichment, free access for nuclear inspectors, and concessions on Hezbollah, Hamas, Iraq, and Afghanistan.  It went down by two to one, 55% to 27%.</a:t>
            </a:r>
          </a:p>
          <a:p>
            <a:r>
              <a:rPr lang="en-US" smtClean="0"/>
              <a:t>We also tested the recently-proposed Turkish deal to slow the program by sending half the low-enriched uranium abroad.  It was opposed, 39% to 34% in favor, with over one-fourth of the public unsure about it.  </a:t>
            </a:r>
          </a:p>
          <a:p>
            <a:r>
              <a:rPr lang="en-US" smtClean="0"/>
              <a:t>There was more support for a deal among younger, better educated women and young urban men, those favorable to the US or UN, or those opposed to aid to Hezbollah and Hamas, and also, surprisingly, conservatives.  </a:t>
            </a:r>
          </a:p>
          <a:p>
            <a:r>
              <a:rPr lang="en-US" smtClean="0"/>
              <a:t>Support for both deals is stronger among those who think sanctions are hurting or that there is a chance of a US or Israeli attack. </a:t>
            </a:r>
          </a:p>
          <a:p>
            <a:r>
              <a:rPr lang="en-US" smtClean="0"/>
              <a:t>But not enough Iranians think that to produce a majority for either deal. </a:t>
            </a:r>
          </a:p>
          <a:p>
            <a:endParaRPr lang="en-US" dirty="0" smtClean="0"/>
          </a:p>
        </p:txBody>
      </p:sp>
      <p:sp>
        <p:nvSpPr>
          <p:cNvPr id="9" name="Slide Image Placeholder 8"/>
          <p:cNvSpPr>
            <a:spLocks noGrp="1" noRot="1" noChangeAspect="1"/>
          </p:cNvSpPr>
          <p:nvPr>
            <p:ph type="sldImg"/>
          </p:nvPr>
        </p:nvSpPr>
        <p:spPr>
          <a:xfrm>
            <a:off x="1685925" y="323850"/>
            <a:ext cx="3519488" cy="2641600"/>
          </a:xfr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p:txBody>
          <a:bodyPr/>
          <a:lstStyle/>
          <a:p>
            <a:fld id="{963ABCFA-1585-44D8-914E-A488B9D6CAE2}" type="slidenum">
              <a:rPr lang="en-US" smtClean="0"/>
              <a:pPr/>
              <a:t>17</a:t>
            </a:fld>
            <a:endParaRPr lang="en-US" dirty="0"/>
          </a:p>
        </p:txBody>
      </p:sp>
      <p:sp>
        <p:nvSpPr>
          <p:cNvPr id="81922" name="Rectangle 7"/>
          <p:cNvSpPr>
            <a:spLocks noGrp="1" noChangeArrowheads="1"/>
          </p:cNvSpPr>
          <p:nvPr>
            <p:ph type="body" idx="1"/>
          </p:nvPr>
        </p:nvSpPr>
        <p:spPr/>
        <p:txBody>
          <a:bodyPr>
            <a:normAutofit/>
          </a:bodyPr>
          <a:lstStyle/>
          <a:p>
            <a:r>
              <a:rPr lang="en-US" smtClean="0"/>
              <a:t>Our polling suggests that former presidents Mohammed Khatami and Hashemi Rafsanjani are widely popular, while major opposition leaders and the Green Movement are favored by 25-35%. </a:t>
            </a:r>
          </a:p>
          <a:p>
            <a:r>
              <a:rPr lang="en-US" smtClean="0"/>
              <a:t>Ex-presidents Rafsanjani and Khatami were liked by 68% and 63% respectively.  In choosing Moussavi rather than Khatami, the opposition did not choose its strongest candidate. </a:t>
            </a:r>
          </a:p>
          <a:p>
            <a:r>
              <a:rPr lang="en-US" smtClean="0"/>
              <a:t>Defeated presidential candidate Mir-Hossein Moussavi was seen favorably by 36%, fellow reformist candidate Mehdi Karroubi by 37%, and their Green Movement by 25%. </a:t>
            </a:r>
          </a:p>
          <a:p>
            <a:r>
              <a:rPr lang="en-US" smtClean="0"/>
              <a:t>But in general, around one-third of the populace consistently favors the opposition.</a:t>
            </a:r>
          </a:p>
          <a:p>
            <a:pPr lvl="1"/>
            <a:endParaRPr lang="en-US" dirty="0" smtClean="0"/>
          </a:p>
        </p:txBody>
      </p:sp>
      <p:sp>
        <p:nvSpPr>
          <p:cNvPr id="9" name="Slide Image Placeholder 8"/>
          <p:cNvSpPr>
            <a:spLocks noGrp="1" noRot="1" noChangeAspect="1"/>
          </p:cNvSpPr>
          <p:nvPr>
            <p:ph type="sldImg"/>
          </p:nvPr>
        </p:nvSpPr>
        <p:spPr>
          <a:xfrm>
            <a:off x="1685925" y="323850"/>
            <a:ext cx="3519488" cy="2641600"/>
          </a:xfr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27E386A5-8CCE-4F70-B68E-F3013DC275FB}" type="slidenum">
              <a:rPr lang="en-US" smtClean="0"/>
              <a:pPr/>
              <a:t>18</a:t>
            </a:fld>
            <a:endParaRPr lang="en-US" dirty="0"/>
          </a:p>
        </p:txBody>
      </p:sp>
      <p:sp>
        <p:nvSpPr>
          <p:cNvPr id="83970" name="Rectangle 4"/>
          <p:cNvSpPr>
            <a:spLocks noGrp="1" noChangeArrowheads="1"/>
          </p:cNvSpPr>
          <p:nvPr>
            <p:ph type="body" idx="1"/>
          </p:nvPr>
        </p:nvSpPr>
        <p:spPr/>
        <p:txBody>
          <a:bodyPr>
            <a:normAutofit/>
          </a:bodyPr>
          <a:lstStyle/>
          <a:p>
            <a:r>
              <a:rPr lang="en-US" smtClean="0"/>
              <a:t>There is clear evidence from four post-election polls of a high turnout in last year’s presidential election.   </a:t>
            </a:r>
          </a:p>
          <a:p>
            <a:r>
              <a:rPr lang="en-US" smtClean="0"/>
              <a:t>Even opposition voters confirmed that they voted.  We know this because our turnout figure of 86% matched both the official turnout figure of 85% very closely.   You see this on the right. </a:t>
            </a:r>
          </a:p>
          <a:p>
            <a:r>
              <a:rPr lang="en-US" smtClean="0"/>
              <a:t>Three other independent post election polls from Globescan, the University of Maryland and World Public Opinion found the same.  </a:t>
            </a:r>
          </a:p>
          <a:p>
            <a:r>
              <a:rPr lang="en-US" smtClean="0"/>
              <a:t>So: The polls show that there was a high turnout – one that matches the official result.</a:t>
            </a:r>
          </a:p>
          <a:p>
            <a:r>
              <a:rPr lang="en-US" smtClean="0"/>
              <a:t>But who did the Iranians actually vote for?</a:t>
            </a:r>
          </a:p>
          <a:p>
            <a:pPr lvl="2"/>
            <a:endParaRPr lang="en-US" dirty="0" smtClean="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Rectangle 3"/>
          <p:cNvSpPr>
            <a:spLocks noGrp="1" noChangeArrowheads="1"/>
          </p:cNvSpPr>
          <p:nvPr>
            <p:ph type="body" idx="1"/>
          </p:nvPr>
        </p:nvSpPr>
        <p:spPr/>
        <p:txBody>
          <a:bodyPr>
            <a:normAutofit/>
          </a:bodyPr>
          <a:lstStyle/>
          <a:p>
            <a:r>
              <a:rPr lang="en-US" smtClean="0"/>
              <a:t>Although there were widespread charges of fraud all the post-election polls show that around 60% of the people who were interviewed say that they voted for Ahmadinejad in 2009, close to the official and much-disputed figures. </a:t>
            </a:r>
          </a:p>
          <a:p>
            <a:pPr lvl="1"/>
            <a:r>
              <a:rPr lang="en-US" smtClean="0"/>
              <a:t>Four separate post-election polls, two right after the vote last June, one last September, and ours this September, all found similar results. </a:t>
            </a:r>
          </a:p>
          <a:p>
            <a:pPr lvl="1"/>
            <a:r>
              <a:rPr lang="en-US" smtClean="0"/>
              <a:t>Ahmadinejad got between 55% and 61% of the vote in all of them, close to his official score of 63%. </a:t>
            </a:r>
          </a:p>
          <a:p>
            <a:pPr lvl="1"/>
            <a:r>
              <a:rPr lang="en-US" smtClean="0"/>
              <a:t>The opposition took 35% to 42% of the vote – close to the official result of 37%.  It’s also consistent with the proportion favorable to the opposition, as we saw.  </a:t>
            </a:r>
          </a:p>
          <a:p>
            <a:pPr lvl="1"/>
            <a:r>
              <a:rPr lang="en-US" smtClean="0"/>
              <a:t>It’s true that in the June 2009 polls, both Ahmadinejad and opposition voters said for whom they voted, while by our poll only Ahmadinejad voters did: most opposition voters refused to say for whom they voted.</a:t>
            </a:r>
          </a:p>
          <a:p>
            <a:endParaRPr lang="en-US" dirty="0" smtClean="0"/>
          </a:p>
        </p:txBody>
      </p:sp>
      <p:sp>
        <p:nvSpPr>
          <p:cNvPr id="4" name="Rectangle 7"/>
          <p:cNvSpPr>
            <a:spLocks noGrp="1" noChangeArrowheads="1"/>
          </p:cNvSpPr>
          <p:nvPr>
            <p:ph type="sldNum" sz="quarter" idx="5"/>
          </p:nvPr>
        </p:nvSpPr>
        <p:spPr/>
        <p:txBody>
          <a:bodyPr/>
          <a:lstStyle/>
          <a:p>
            <a:fld id="{9026FB15-D45E-409A-81E5-6719A9960B9A}" type="slidenum">
              <a:rPr lang="en-US" smtClean="0"/>
              <a:pPr/>
              <a:t>19</a:t>
            </a:fld>
            <a:endParaRPr lang="en-US" dirty="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Notes Placeholder 8"/>
          <p:cNvSpPr>
            <a:spLocks noGrp="1"/>
          </p:cNvSpPr>
          <p:nvPr>
            <p:ph type="body" idx="1"/>
          </p:nvPr>
        </p:nvSpPr>
        <p:spPr/>
        <p:txBody>
          <a:bodyPr>
            <a:normAutofit/>
          </a:bodyPr>
          <a:lstStyle/>
          <a:p>
            <a:r>
              <a:rPr lang="en-US" smtClean="0"/>
              <a:t>Iran is deeply split – over the government; whether it allows free speech and rule of law; and whether it should enforce morality.</a:t>
            </a:r>
          </a:p>
          <a:p>
            <a:pPr lvl="1"/>
            <a:r>
              <a:rPr lang="en-US" smtClean="0"/>
              <a:t>Incomes have stood still or fallen, causing discontent, though Iranians perceive opportunities to better their lives and hope that they will.  </a:t>
            </a:r>
          </a:p>
          <a:p>
            <a:pPr lvl="1"/>
            <a:r>
              <a:rPr lang="en-US" smtClean="0"/>
              <a:t>They are concerned about the effects of sanctions and the country’s international isolation. </a:t>
            </a:r>
          </a:p>
          <a:p>
            <a:pPr lvl="1"/>
            <a:r>
              <a:rPr lang="en-US" smtClean="0"/>
              <a:t>They want to improve Iran, not the Middle East or the Muslim world. </a:t>
            </a:r>
          </a:p>
          <a:p>
            <a:pPr lvl="1"/>
            <a:r>
              <a:rPr lang="en-US" smtClean="0"/>
              <a:t>They want closer ties with the West, including support on human rights, aid to NGOs. </a:t>
            </a:r>
          </a:p>
          <a:p>
            <a:pPr lvl="1"/>
            <a:r>
              <a:rPr lang="en-US" smtClean="0"/>
              <a:t>There is growing hostility to the US and Europe, with America now seen as a greater threat than Israel, but Iranians say neither intends to attack.  </a:t>
            </a:r>
          </a:p>
          <a:p>
            <a:pPr lvl="1"/>
            <a:r>
              <a:rPr lang="en-US" smtClean="0"/>
              <a:t>There is broad support for acquiring nuclear weapons and little for deals to end enrichment. </a:t>
            </a:r>
          </a:p>
          <a:p>
            <a:pPr lvl="1"/>
            <a:r>
              <a:rPr lang="en-US" smtClean="0"/>
              <a:t>The opposition has the support of about a third of Iranians, the government about 60% at the time of the 2009 election. </a:t>
            </a:r>
          </a:p>
          <a:p>
            <a:pPr lvl="1"/>
            <a:r>
              <a:rPr lang="en-US" smtClean="0"/>
              <a:t>Anxious Iranians backed the post-election crackdown and accept the theological foundations of the regime, but think it will democratize more. </a:t>
            </a:r>
          </a:p>
          <a:p>
            <a:r>
              <a:rPr lang="en-US" smtClean="0"/>
              <a:t> </a:t>
            </a:r>
          </a:p>
          <a:p>
            <a:endParaRPr lang="en-US" dirty="0" smtClean="0"/>
          </a:p>
        </p:txBody>
      </p:sp>
      <p:sp>
        <p:nvSpPr>
          <p:cNvPr id="6" name="Rectangle 7"/>
          <p:cNvSpPr>
            <a:spLocks noGrp="1" noChangeArrowheads="1"/>
          </p:cNvSpPr>
          <p:nvPr>
            <p:ph type="sldNum" sz="quarter" idx="5"/>
          </p:nvPr>
        </p:nvSpPr>
        <p:spPr/>
        <p:txBody>
          <a:bodyPr/>
          <a:lstStyle/>
          <a:p>
            <a:fld id="{16FEA6E6-0A11-4D94-A003-D30AB8FC06BD}" type="slidenum">
              <a:rPr lang="en-US" smtClean="0"/>
              <a:pPr/>
              <a:t>2</a:t>
            </a:fld>
            <a:endParaRPr lang="en-US" dirty="0"/>
          </a:p>
        </p:txBody>
      </p:sp>
      <p:sp>
        <p:nvSpPr>
          <p:cNvPr id="51203" name="Notes Placeholder 4"/>
          <p:cNvSpPr>
            <a:spLocks noGrp="1"/>
          </p:cNvSpPr>
          <p:nvPr/>
        </p:nvSpPr>
        <p:spPr bwMode="auto">
          <a:xfrm>
            <a:off x="684869" y="4416425"/>
            <a:ext cx="5488264"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12" name="Slide Image Placeholder 11"/>
          <p:cNvSpPr>
            <a:spLocks noGrp="1" noRot="1" noChangeAspect="1"/>
          </p:cNvSpPr>
          <p:nvPr>
            <p:ph type="sldImg"/>
          </p:nvPr>
        </p:nvSpPr>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79B51AD6-74D1-402E-8261-AE11672861B6}" type="slidenum">
              <a:rPr lang="en-US" smtClean="0"/>
              <a:pPr/>
              <a:t>20</a:t>
            </a:fld>
            <a:endParaRPr lang="en-US" dirty="0"/>
          </a:p>
        </p:txBody>
      </p:sp>
      <p:sp>
        <p:nvSpPr>
          <p:cNvPr id="88066" name="Rectangle 4"/>
          <p:cNvSpPr>
            <a:spLocks noGrp="1" noChangeArrowheads="1"/>
          </p:cNvSpPr>
          <p:nvPr>
            <p:ph type="body" idx="1"/>
          </p:nvPr>
        </p:nvSpPr>
        <p:spPr/>
        <p:txBody>
          <a:bodyPr>
            <a:normAutofit/>
          </a:bodyPr>
          <a:lstStyle/>
          <a:p>
            <a:r>
              <a:rPr lang="en-US" smtClean="0"/>
              <a:t>Now let’s turn to after the election when Iran grabbed the world’s attention.</a:t>
            </a:r>
          </a:p>
          <a:p>
            <a:r>
              <a:rPr lang="en-US" smtClean="0"/>
              <a:t>Iranians have developed distaste for upheaval and chaos; they favored the post-election repression.  </a:t>
            </a:r>
          </a:p>
          <a:p>
            <a:pPr lvl="1"/>
            <a:r>
              <a:rPr lang="en-US" smtClean="0"/>
              <a:t>Three-fifths of Iranians felt their government did the right thing when they cracked down on the opposition in the streets after the election, as the chart shows. </a:t>
            </a:r>
          </a:p>
          <a:p>
            <a:pPr lvl="1"/>
            <a:r>
              <a:rPr lang="en-US" smtClean="0"/>
              <a:t>Just one-fifth said the government went too far.  </a:t>
            </a:r>
          </a:p>
          <a:p>
            <a:pPr lvl="1"/>
            <a:r>
              <a:rPr lang="en-US" smtClean="0"/>
              <a:t>The strongest support for the crackdown came from younger and less educated women, as well as self-described conservatives.  </a:t>
            </a:r>
          </a:p>
          <a:p>
            <a:pPr lvl="1"/>
            <a:r>
              <a:rPr lang="en-US" smtClean="0"/>
              <a:t>Opposition came from the better-educated, particularly men and older people, cities over 1-million, and opponents of the </a:t>
            </a:r>
            <a:br>
              <a:rPr lang="en-US" smtClean="0"/>
            </a:br>
            <a:r>
              <a:rPr lang="en-US" smtClean="0"/>
              <a:t>nuclear program.</a:t>
            </a:r>
          </a:p>
          <a:p>
            <a:endParaRPr lang="en-US" dirty="0" smtClean="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C83A82BB-5AD6-4D18-80BB-89855D7CB72C}" type="slidenum">
              <a:rPr lang="en-US" smtClean="0"/>
              <a:pPr/>
              <a:t>21</a:t>
            </a:fld>
            <a:endParaRPr lang="en-US" dirty="0"/>
          </a:p>
        </p:txBody>
      </p:sp>
      <p:sp>
        <p:nvSpPr>
          <p:cNvPr id="90114" name="Rectangle 3"/>
          <p:cNvSpPr>
            <a:spLocks noGrp="1" noChangeArrowheads="1"/>
          </p:cNvSpPr>
          <p:nvPr>
            <p:ph type="body" idx="1"/>
          </p:nvPr>
        </p:nvSpPr>
        <p:spPr/>
        <p:txBody>
          <a:bodyPr>
            <a:normAutofit/>
          </a:bodyPr>
          <a:lstStyle/>
          <a:p>
            <a:r>
              <a:rPr lang="en-US" smtClean="0"/>
              <a:t>Support for repression was not just a one-off reaction.</a:t>
            </a:r>
          </a:p>
          <a:p>
            <a:r>
              <a:rPr lang="en-US" smtClean="0"/>
              <a:t>Iranians also want checks on the opposition.  </a:t>
            </a:r>
          </a:p>
          <a:p>
            <a:pPr lvl="1"/>
            <a:r>
              <a:rPr lang="en-US" smtClean="0"/>
              <a:t>We asked whether Iran needed controls on opposition or more democracy and rule of law.   </a:t>
            </a:r>
          </a:p>
          <a:p>
            <a:pPr lvl="1"/>
            <a:r>
              <a:rPr lang="en-US" smtClean="0"/>
              <a:t>Results were fairly similar to the response to the post-election crackdown: 51% supported controls. </a:t>
            </a:r>
          </a:p>
          <a:p>
            <a:pPr lvl="1"/>
            <a:r>
              <a:rPr lang="en-US" smtClean="0"/>
              <a:t>Just one-third said more democracy and freedom were needed instead.  The same proportion favorable to the opposition.</a:t>
            </a:r>
          </a:p>
          <a:p>
            <a:pPr lvl="1"/>
            <a:r>
              <a:rPr lang="en-US" smtClean="0"/>
              <a:t>The majority of Iranians – including the self-described “middle” group – favors controls.</a:t>
            </a:r>
          </a:p>
          <a:p>
            <a:endParaRPr lang="en-US" dirty="0" smtClean="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99119F3F-2273-4307-AA1F-944354FC3FF3}" type="slidenum">
              <a:rPr lang="en-US" smtClean="0"/>
              <a:pPr/>
              <a:t>22</a:t>
            </a:fld>
            <a:endParaRPr lang="en-US" dirty="0"/>
          </a:p>
        </p:txBody>
      </p:sp>
      <p:sp>
        <p:nvSpPr>
          <p:cNvPr id="92162" name="Rectangle 3"/>
          <p:cNvSpPr>
            <a:spLocks noGrp="1" noChangeArrowheads="1"/>
          </p:cNvSpPr>
          <p:nvPr>
            <p:ph type="body" idx="1"/>
          </p:nvPr>
        </p:nvSpPr>
        <p:spPr/>
        <p:txBody>
          <a:bodyPr>
            <a:normAutofit/>
          </a:bodyPr>
          <a:lstStyle/>
          <a:p>
            <a:r>
              <a:rPr lang="en-US" smtClean="0"/>
              <a:t>Iranians accept the notion of theocratic influence in government – but they do expect elected officials to gain in influence. </a:t>
            </a:r>
          </a:p>
          <a:p>
            <a:pPr lvl="1"/>
            <a:r>
              <a:rPr lang="en-US" smtClean="0"/>
              <a:t>By a margin of five to three, Iranians say they believe the theologians – the Supreme Leader and Guardian Council – should make the final decisions. </a:t>
            </a:r>
          </a:p>
          <a:p>
            <a:pPr lvl="1"/>
            <a:r>
              <a:rPr lang="en-US" smtClean="0"/>
              <a:t>One-third say the elected president and parliament should do so. </a:t>
            </a:r>
          </a:p>
          <a:p>
            <a:pPr lvl="1"/>
            <a:r>
              <a:rPr lang="en-US" smtClean="0"/>
              <a:t>Support for religious rule is stronger among older and less educated men, small town residents, and conservatives, the bedrock of government support.   </a:t>
            </a:r>
          </a:p>
          <a:p>
            <a:pPr lvl="1"/>
            <a:r>
              <a:rPr lang="en-US" smtClean="0"/>
              <a:t>Opposition centers among 18-24 year olds, those who say the last election wasn’t completely fair or that Iran needs democracy, not controls, those who say sanctions are hurting, and those who fear a US or Israeli attack.  </a:t>
            </a:r>
          </a:p>
          <a:p>
            <a:pPr lvl="1"/>
            <a:r>
              <a:rPr lang="en-US" smtClean="0"/>
              <a:t>However, the majority – 53% -- expect the elected bodies to acquire the final say within the next decade.  Only 22% believe the theocrats will remain in control. </a:t>
            </a:r>
          </a:p>
          <a:p>
            <a:endParaRPr lang="en-US" dirty="0" smtClean="0"/>
          </a:p>
        </p:txBody>
      </p:sp>
      <p:sp>
        <p:nvSpPr>
          <p:cNvPr id="7" name="Slide Image Placeholder 6"/>
          <p:cNvSpPr>
            <a:spLocks noGrp="1" noRot="1" noChangeAspect="1"/>
          </p:cNvSpPr>
          <p:nvPr>
            <p:ph type="sldImg"/>
          </p:nvPr>
        </p:nvSpPr>
        <p:spPr>
          <a:xfrm>
            <a:off x="1685925" y="323850"/>
            <a:ext cx="3519488" cy="2641600"/>
          </a:xfr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7"/>
          <p:cNvSpPr txBox="1">
            <a:spLocks noGrp="1" noChangeArrowheads="1"/>
          </p:cNvSpPr>
          <p:nvPr/>
        </p:nvSpPr>
        <p:spPr bwMode="auto">
          <a:xfrm>
            <a:off x="3884027" y="8829675"/>
            <a:ext cx="2972421" cy="465138"/>
          </a:xfrm>
          <a:prstGeom prst="rect">
            <a:avLst/>
          </a:prstGeom>
          <a:noFill/>
          <a:ln>
            <a:miter lim="800000"/>
            <a:headEnd/>
            <a:tailEnd/>
          </a:ln>
        </p:spPr>
        <p:txBody>
          <a:bodyPr lIns="92264" tIns="46132" rIns="92264" bIns="46132" anchor="b"/>
          <a:lstStyle/>
          <a:p>
            <a:pPr algn="r" defTabSz="922444">
              <a:defRPr/>
            </a:pPr>
            <a:fld id="{BE2B9D7B-940D-4993-B043-2CDE141D43ED}" type="slidenum">
              <a:rPr lang="en-US" sz="1300">
                <a:solidFill>
                  <a:schemeClr val="tx1"/>
                </a:solidFill>
                <a:latin typeface="Joanna MT" pitchFamily="-65" charset="0"/>
                <a:cs typeface="+mn-cs"/>
                <a:sym typeface="Minion Pro Med" pitchFamily="18" charset="0"/>
              </a:rPr>
              <a:pPr algn="r" defTabSz="922444">
                <a:defRPr/>
              </a:pPr>
              <a:t>23</a:t>
            </a:fld>
            <a:endParaRPr lang="en-US" sz="1300" dirty="0">
              <a:solidFill>
                <a:schemeClr val="tx1"/>
              </a:solidFill>
              <a:latin typeface="Joanna MT" pitchFamily="-65" charset="0"/>
              <a:cs typeface="+mn-cs"/>
              <a:sym typeface="Minion Pro Med" pitchFamily="18" charset="0"/>
            </a:endParaRPr>
          </a:p>
        </p:txBody>
      </p:sp>
      <p:sp>
        <p:nvSpPr>
          <p:cNvPr id="139268" name="Notes Placeholder 4"/>
          <p:cNvSpPr>
            <a:spLocks noGrp="1"/>
          </p:cNvSpPr>
          <p:nvPr/>
        </p:nvSpPr>
        <p:spPr bwMode="auto">
          <a:xfrm>
            <a:off x="684869" y="4416425"/>
            <a:ext cx="5488264"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8" name="Notes Placeholder 7"/>
          <p:cNvSpPr>
            <a:spLocks noGrp="1"/>
          </p:cNvSpPr>
          <p:nvPr>
            <p:ph type="body" idx="1"/>
          </p:nvPr>
        </p:nvSpPr>
        <p:spPr/>
        <p:txBody>
          <a:bodyPr>
            <a:normAutofit/>
          </a:bodyPr>
          <a:lstStyle/>
          <a:p>
            <a:r>
              <a:rPr lang="en-US" smtClean="0"/>
              <a:t>So, here again are the main findings.</a:t>
            </a:r>
            <a:endParaRPr lang="en-US" dirty="0"/>
          </a:p>
        </p:txBody>
      </p:sp>
      <p:sp>
        <p:nvSpPr>
          <p:cNvPr id="10" name="Slide Image Placeholder 9"/>
          <p:cNvSpPr>
            <a:spLocks noGrp="1" noRot="1" noChangeAspect="1"/>
          </p:cNvSpPr>
          <p:nvPr>
            <p:ph type="sldImg"/>
          </p:nvPr>
        </p:nvSpPr>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fld id="{42DB17CB-01C9-460C-84E3-BA3866E6B7B9}" type="slidenum">
              <a:rPr lang="en-US" smtClean="0"/>
              <a:pPr/>
              <a:t>24</a:t>
            </a:fld>
            <a:endParaRPr lang="en-US" dirty="0"/>
          </a:p>
        </p:txBody>
      </p:sp>
      <p:sp>
        <p:nvSpPr>
          <p:cNvPr id="96258" name="Notes Placeholder 4"/>
          <p:cNvSpPr>
            <a:spLocks noGrp="1"/>
          </p:cNvSpPr>
          <p:nvPr/>
        </p:nvSpPr>
        <p:spPr bwMode="auto">
          <a:xfrm>
            <a:off x="684869" y="4416425"/>
            <a:ext cx="5488264" cy="4184650"/>
          </a:xfrm>
          <a:prstGeom prst="rect">
            <a:avLst/>
          </a:prstGeom>
          <a:noFill/>
          <a:ln w="9525">
            <a:noFill/>
            <a:miter lim="800000"/>
            <a:headEnd/>
            <a:tailEnd/>
          </a:ln>
        </p:spPr>
        <p:txBody>
          <a:bodyPr lIns="92264" tIns="46132" rIns="92264" bIns="46132"/>
          <a:lstStyle/>
          <a:p>
            <a:pPr eaLnBrk="0" hangingPunct="0">
              <a:spcAft>
                <a:spcPct val="20000"/>
              </a:spcAft>
            </a:pPr>
            <a:endParaRPr lang="en-US" sz="1200" b="1">
              <a:solidFill>
                <a:schemeClr val="tx1"/>
              </a:solidFill>
              <a:latin typeface="Joanna MT"/>
            </a:endParaRPr>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35488BC9-2EB2-4BA1-9F6B-1DBFA3BD8220}" type="slidenum">
              <a:rPr lang="en-US" smtClean="0"/>
              <a:pPr/>
              <a:t>3</a:t>
            </a:fld>
            <a:endParaRPr lang="en-US" dirty="0"/>
          </a:p>
        </p:txBody>
      </p:sp>
      <p:sp>
        <p:nvSpPr>
          <p:cNvPr id="53250" name="Notes Placeholder 10"/>
          <p:cNvSpPr>
            <a:spLocks noGrp="1"/>
          </p:cNvSpPr>
          <p:nvPr/>
        </p:nvSpPr>
        <p:spPr bwMode="auto">
          <a:xfrm>
            <a:off x="260902" y="3175001"/>
            <a:ext cx="6174685" cy="5426075"/>
          </a:xfrm>
          <a:prstGeom prst="rect">
            <a:avLst/>
          </a:prstGeom>
        </p:spPr>
        <p:txBody>
          <a:bodyPr lIns="92264" tIns="46132" rIns="92264" bIns="46132"/>
          <a:lstStyle/>
          <a:p>
            <a:pPr eaLnBrk="0" hangingPunct="0">
              <a:spcBef>
                <a:spcPts val="800"/>
              </a:spcBef>
              <a:spcAft>
                <a:spcPct val="20000"/>
              </a:spcAft>
            </a:pPr>
            <a:endParaRPr lang="en-US" sz="1400">
              <a:solidFill>
                <a:schemeClr val="tx1"/>
              </a:solidFill>
              <a:latin typeface="Arial" charset="0"/>
            </a:endParaRPr>
          </a:p>
        </p:txBody>
      </p:sp>
      <p:sp>
        <p:nvSpPr>
          <p:cNvPr id="5" name="Notes Placeholder 4"/>
          <p:cNvSpPr>
            <a:spLocks noGrp="1"/>
          </p:cNvSpPr>
          <p:nvPr>
            <p:ph type="body" idx="1"/>
          </p:nvPr>
        </p:nvSpPr>
        <p:spPr/>
        <p:txBody>
          <a:bodyPr>
            <a:normAutofit/>
          </a:bodyPr>
          <a:lstStyle/>
          <a:p>
            <a:r>
              <a:rPr lang="en-US" smtClean="0"/>
              <a:t>Iranians are deeply divided on their government: as you see on the left, half rate it positively; just under half say it’s done a fair or poor job.</a:t>
            </a:r>
          </a:p>
          <a:p>
            <a:pPr lvl="1"/>
            <a:r>
              <a:rPr lang="en-US" smtClean="0"/>
              <a:t>Interesting to note – there were almost no “don’t knows” on this issue – Iranians were willing to speak.</a:t>
            </a:r>
          </a:p>
          <a:p>
            <a:pPr lvl="1"/>
            <a:r>
              <a:rPr lang="en-US" smtClean="0"/>
              <a:t>This split matches real social divisions, which you see on the right.</a:t>
            </a:r>
          </a:p>
          <a:p>
            <a:pPr lvl="1"/>
            <a:r>
              <a:rPr lang="en-US" smtClean="0"/>
              <a:t>Government’s strongest support is among poorly educated and older men, in rural areas, and in the Southwest.  </a:t>
            </a:r>
          </a:p>
          <a:p>
            <a:pPr lvl="1"/>
            <a:r>
              <a:rPr lang="en-US" smtClean="0"/>
              <a:t>It’s weakest among urban and educated women, in the big cities, and in Tehran and the Northwest. </a:t>
            </a:r>
          </a:p>
          <a:p>
            <a:pPr lvl="1"/>
            <a:r>
              <a:rPr lang="en-US" smtClean="0"/>
              <a:t>There are sharp political differences too.  </a:t>
            </a:r>
          </a:p>
          <a:p>
            <a:pPr lvl="2"/>
            <a:r>
              <a:rPr lang="en-US" smtClean="0"/>
              <a:t>Government critics are unhappy with their household’s financial status; want Iran to focus on domestic problems; and think Iran lacks freedom, opportunity, the rule of law, and hope. </a:t>
            </a:r>
          </a:p>
          <a:p>
            <a:pPr lvl="2"/>
            <a:r>
              <a:rPr lang="en-US" smtClean="0"/>
              <a:t>Supporters say the opposite on each point. </a:t>
            </a:r>
          </a:p>
          <a:p>
            <a:pPr lvl="1"/>
            <a:r>
              <a:rPr lang="en-US" smtClean="0"/>
              <a:t>In short: our poll reveals a deeply divided society.</a:t>
            </a:r>
          </a:p>
          <a:p>
            <a:endParaRPr lang="en-US" dirty="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97682D8A-C3B7-4A21-87CE-677406C83385}" type="slidenum">
              <a:rPr lang="en-US" smtClean="0"/>
              <a:pPr/>
              <a:t>4</a:t>
            </a:fld>
            <a:endParaRPr lang="en-US" dirty="0"/>
          </a:p>
        </p:txBody>
      </p:sp>
      <p:sp>
        <p:nvSpPr>
          <p:cNvPr id="55298" name="Rectangle 3"/>
          <p:cNvSpPr>
            <a:spLocks noGrp="1" noChangeArrowheads="1"/>
          </p:cNvSpPr>
          <p:nvPr>
            <p:ph type="body" idx="1"/>
          </p:nvPr>
        </p:nvSpPr>
        <p:spPr/>
        <p:txBody>
          <a:bodyPr>
            <a:normAutofit/>
          </a:bodyPr>
          <a:lstStyle/>
          <a:p>
            <a:r>
              <a:rPr lang="en-US" smtClean="0"/>
              <a:t>We see more of those divisions here: Iranians are almost evenly split on whether they are free to speak about politics; whether Iran has the rule of law; and whether the morality police should be abolished. </a:t>
            </a:r>
          </a:p>
          <a:p>
            <a:pPr lvl="1"/>
            <a:r>
              <a:rPr lang="en-US" smtClean="0"/>
              <a:t>Views on these issues are connected: people unhappy on one tend to be unhappy on the others. </a:t>
            </a:r>
          </a:p>
          <a:p>
            <a:pPr lvl="1"/>
            <a:r>
              <a:rPr lang="en-US" smtClean="0"/>
              <a:t>Those dissatisfied also are favorable to reformist opposition figures like former presidential candidates Moussavi and Karroubi and ex-presidents Khatami and Rafsanjani. </a:t>
            </a:r>
          </a:p>
          <a:p>
            <a:pPr lvl="1"/>
            <a:r>
              <a:rPr lang="en-US" smtClean="0"/>
              <a:t>Thus, Iranians are sharply split on basic issues about their government.</a:t>
            </a:r>
          </a:p>
          <a:p>
            <a:endParaRPr lang="en-US" dirty="0" smtClean="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A61766F3-5EE3-4BA6-A776-ACD2AF06E2CE}" type="slidenum">
              <a:rPr lang="en-US" smtClean="0"/>
              <a:pPr/>
              <a:t>5</a:t>
            </a:fld>
            <a:endParaRPr lang="en-US" dirty="0"/>
          </a:p>
        </p:txBody>
      </p:sp>
      <p:sp>
        <p:nvSpPr>
          <p:cNvPr id="57346" name="Rectangle 3"/>
          <p:cNvSpPr>
            <a:spLocks noGrp="1" noChangeArrowheads="1"/>
          </p:cNvSpPr>
          <p:nvPr>
            <p:ph type="body" idx="1"/>
          </p:nvPr>
        </p:nvSpPr>
        <p:spPr/>
        <p:txBody>
          <a:bodyPr>
            <a:normAutofit/>
          </a:bodyPr>
          <a:lstStyle/>
          <a:p>
            <a:r>
              <a:rPr lang="en-US" smtClean="0"/>
              <a:t>This slide shows Iran’s economic problems.   </a:t>
            </a:r>
          </a:p>
          <a:p>
            <a:pPr lvl="1"/>
            <a:r>
              <a:rPr lang="en-US" smtClean="0"/>
              <a:t>On the left: three-fourths of Iranians say their incomes have shrunk or remained the same since 2006. </a:t>
            </a:r>
          </a:p>
          <a:p>
            <a:pPr lvl="1"/>
            <a:r>
              <a:rPr lang="en-US" smtClean="0"/>
              <a:t>Moreover, the proportion saying they are worse off has steadily risen over the past 18 months, to 33%. </a:t>
            </a:r>
          </a:p>
          <a:p>
            <a:pPr lvl="1"/>
            <a:r>
              <a:rPr lang="en-US" smtClean="0"/>
              <a:t>The biggest losers have been over-50s and young people without high school diplomas.  </a:t>
            </a:r>
          </a:p>
          <a:p>
            <a:pPr lvl="1"/>
            <a:r>
              <a:rPr lang="en-US" smtClean="0"/>
              <a:t>And on the right we see that Iranians are not happy with their household income: fully 85% call it fair or poor and one-third say they are poor.</a:t>
            </a:r>
          </a:p>
          <a:p>
            <a:r>
              <a:rPr lang="en-US" smtClean="0"/>
              <a:t> </a:t>
            </a:r>
          </a:p>
          <a:p>
            <a:r>
              <a:rPr lang="en-US" smtClean="0"/>
              <a:t>So:  Iranians are hurting economically.</a:t>
            </a:r>
          </a:p>
          <a:p>
            <a:endParaRPr lang="en-US" dirty="0" smtClean="0"/>
          </a:p>
        </p:txBody>
      </p:sp>
      <p:sp>
        <p:nvSpPr>
          <p:cNvPr id="8" name="Slide Image Placeholder 7"/>
          <p:cNvSpPr>
            <a:spLocks noGrp="1" noRot="1" noChangeAspect="1"/>
          </p:cNvSpPr>
          <p:nvPr>
            <p:ph type="sldImg"/>
          </p:nvPr>
        </p:nvSpPr>
        <p:spPr>
          <a:xfrm>
            <a:off x="1685925" y="323850"/>
            <a:ext cx="3519488" cy="2641600"/>
          </a:xfr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E48F2DD5-1484-4226-B974-7A37FE536664}" type="slidenum">
              <a:rPr lang="en-US" smtClean="0"/>
              <a:pPr/>
              <a:t>6</a:t>
            </a:fld>
            <a:endParaRPr lang="en-US" dirty="0"/>
          </a:p>
        </p:txBody>
      </p:sp>
      <p:sp>
        <p:nvSpPr>
          <p:cNvPr id="59394" name="Rectangle 3"/>
          <p:cNvSpPr>
            <a:spLocks noGrp="1" noChangeArrowheads="1"/>
          </p:cNvSpPr>
          <p:nvPr>
            <p:ph type="body" idx="1"/>
          </p:nvPr>
        </p:nvSpPr>
        <p:spPr/>
        <p:txBody>
          <a:bodyPr>
            <a:normAutofit/>
          </a:bodyPr>
          <a:lstStyle/>
          <a:p>
            <a:r>
              <a:rPr lang="en-US" smtClean="0"/>
              <a:t>It’s important to note, however, some positives: Iranians feel they have opportunities and hope. </a:t>
            </a:r>
          </a:p>
          <a:p>
            <a:pPr lvl="1"/>
            <a:r>
              <a:rPr lang="en-US" smtClean="0"/>
              <a:t>The left shows that some 54% say they have opportunities to improve their lives; only 38% disagree. </a:t>
            </a:r>
          </a:p>
          <a:p>
            <a:pPr lvl="1"/>
            <a:r>
              <a:rPr lang="en-US" smtClean="0"/>
              <a:t>On the right we see that by two to one, they say the have hope for the future.  </a:t>
            </a:r>
          </a:p>
          <a:p>
            <a:pPr lvl="1"/>
            <a:r>
              <a:rPr lang="en-US" smtClean="0"/>
              <a:t>On both issues, those most likely to voice discontent include people with college education, strong reformists, and opponents of nuclear weapons. </a:t>
            </a:r>
          </a:p>
          <a:p>
            <a:pPr lvl="1"/>
            <a:r>
              <a:rPr lang="en-US" smtClean="0"/>
              <a:t>But most Iranians, despite today’s economic disappointments, say their society offers them a chance for the future.</a:t>
            </a:r>
          </a:p>
          <a:p>
            <a:endParaRPr lang="en-US" dirty="0" smtClean="0"/>
          </a:p>
        </p:txBody>
      </p:sp>
      <p:sp>
        <p:nvSpPr>
          <p:cNvPr id="7" name="Slide Image Placeholder 6"/>
          <p:cNvSpPr>
            <a:spLocks noGrp="1" noRot="1" noChangeAspect="1"/>
          </p:cNvSpPr>
          <p:nvPr>
            <p:ph type="sldImg"/>
          </p:nvPr>
        </p:nvSpPr>
        <p:spPr>
          <a:xfrm>
            <a:off x="1685925" y="323850"/>
            <a:ext cx="3519488" cy="2641600"/>
          </a:xfr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AEB81895-11EA-4CA3-9F29-DF4A59D51B7E}" type="slidenum">
              <a:rPr lang="en-US" smtClean="0"/>
              <a:pPr/>
              <a:t>7</a:t>
            </a:fld>
            <a:endParaRPr lang="en-US" dirty="0"/>
          </a:p>
        </p:txBody>
      </p:sp>
      <p:sp>
        <p:nvSpPr>
          <p:cNvPr id="61442" name="Rectangle 3"/>
          <p:cNvSpPr>
            <a:spLocks noGrp="1" noChangeArrowheads="1"/>
          </p:cNvSpPr>
          <p:nvPr>
            <p:ph type="body" idx="1"/>
          </p:nvPr>
        </p:nvSpPr>
        <p:spPr/>
        <p:txBody>
          <a:bodyPr>
            <a:normAutofit/>
          </a:bodyPr>
          <a:lstStyle/>
          <a:p>
            <a:r>
              <a:rPr lang="en-US" smtClean="0"/>
              <a:t>Turning now to foreign relations: Iranians are worried by the sanctions and isolation that they face, although they are divided over the consequences. </a:t>
            </a:r>
          </a:p>
          <a:p>
            <a:pPr lvl="1"/>
            <a:r>
              <a:rPr lang="en-US" smtClean="0"/>
              <a:t>Economic sanctions are seen as Iran’s biggest foreign problem, then territorial integrity, relations with the west, development, and Iran’s image.   </a:t>
            </a:r>
          </a:p>
          <a:p>
            <a:pPr lvl="1"/>
            <a:r>
              <a:rPr lang="en-US" smtClean="0"/>
              <a:t>Altogether, a majority – 53% -- considers sanctions, relations with the West, or Iran’s poor image its biggest problem.  </a:t>
            </a:r>
          </a:p>
          <a:p>
            <a:pPr lvl="1"/>
            <a:r>
              <a:rPr lang="en-US" smtClean="0"/>
              <a:t>Not surprisingly, the Iranians most concerned with threats to the territory are those who see an Israeli or US attack as a possibility. </a:t>
            </a:r>
          </a:p>
          <a:p>
            <a:pPr lvl="1"/>
            <a:endParaRPr lang="en-US" dirty="0" smtClean="0"/>
          </a:p>
        </p:txBody>
      </p:sp>
      <p:sp>
        <p:nvSpPr>
          <p:cNvPr id="7" name="Slide Image Placeholder 6"/>
          <p:cNvSpPr>
            <a:spLocks noGrp="1" noRot="1" noChangeAspect="1"/>
          </p:cNvSpPr>
          <p:nvPr>
            <p:ph type="sldImg"/>
          </p:nvPr>
        </p:nvSpPr>
        <p:spPr>
          <a:xfrm>
            <a:off x="1685925" y="323850"/>
            <a:ext cx="3519488" cy="2641600"/>
          </a:xfr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Rectangle 3"/>
          <p:cNvSpPr>
            <a:spLocks noGrp="1" noChangeArrowheads="1"/>
          </p:cNvSpPr>
          <p:nvPr>
            <p:ph type="body" idx="1"/>
          </p:nvPr>
        </p:nvSpPr>
        <p:spPr/>
        <p:txBody>
          <a:bodyPr>
            <a:normAutofit/>
          </a:bodyPr>
          <a:lstStyle/>
          <a:p>
            <a:r>
              <a:rPr lang="en-US" smtClean="0"/>
              <a:t>Iran splits down the middle on whether the sanctions are hurting the economy, which we see here.  This was soon after new UN sanctions passed in June. </a:t>
            </a:r>
          </a:p>
          <a:p>
            <a:r>
              <a:rPr lang="en-US" smtClean="0"/>
              <a:t>Views on the impact of sanctions are linked to political attitudes: government critics and reformists see them as hurting, government fans and conservatives do not.  </a:t>
            </a:r>
          </a:p>
          <a:p>
            <a:r>
              <a:rPr lang="en-US" smtClean="0"/>
              <a:t>Sanctions and isolation have gotten Iranians’ attention – but may not have convinced many they are having an impact.</a:t>
            </a:r>
          </a:p>
          <a:p>
            <a:endParaRPr lang="en-US" dirty="0" smtClean="0"/>
          </a:p>
        </p:txBody>
      </p:sp>
      <p:sp>
        <p:nvSpPr>
          <p:cNvPr id="5" name="Rectangle 7"/>
          <p:cNvSpPr>
            <a:spLocks noGrp="1" noChangeArrowheads="1"/>
          </p:cNvSpPr>
          <p:nvPr>
            <p:ph type="sldNum" sz="quarter" idx="5"/>
          </p:nvPr>
        </p:nvSpPr>
        <p:spPr/>
        <p:txBody>
          <a:bodyPr/>
          <a:lstStyle/>
          <a:p>
            <a:fld id="{1905CF96-FD9D-4C2F-8B7B-9A4DC006628C}" type="slidenum">
              <a:rPr lang="en-US" smtClean="0"/>
              <a:pPr/>
              <a:t>8</a:t>
            </a:fld>
            <a:endParaRPr lang="en-US" dirty="0"/>
          </a:p>
        </p:txBody>
      </p:sp>
      <p:sp>
        <p:nvSpPr>
          <p:cNvPr id="9" name="Slide Image Placeholder 8"/>
          <p:cNvSpPr>
            <a:spLocks noGrp="1" noRot="1" noChangeAspect="1"/>
          </p:cNvSpPr>
          <p:nvPr>
            <p:ph type="sldImg"/>
          </p:nvPr>
        </p:nvSpPr>
        <p:spPr>
          <a:xfrm>
            <a:off x="1685925" y="323850"/>
            <a:ext cx="3519488" cy="2641600"/>
          </a:xfr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p:txBody>
          <a:bodyPr/>
          <a:lstStyle/>
          <a:p>
            <a:fld id="{13815688-669F-43DE-81BD-587B047DF936}" type="slidenum">
              <a:rPr lang="en-US" smtClean="0"/>
              <a:pPr/>
              <a:t>9</a:t>
            </a:fld>
            <a:endParaRPr lang="en-US" dirty="0"/>
          </a:p>
        </p:txBody>
      </p:sp>
      <p:sp>
        <p:nvSpPr>
          <p:cNvPr id="65538" name="Notes Placeholder 9"/>
          <p:cNvSpPr>
            <a:spLocks noGrp="1"/>
          </p:cNvSpPr>
          <p:nvPr/>
        </p:nvSpPr>
        <p:spPr bwMode="auto">
          <a:xfrm>
            <a:off x="260902" y="3175001"/>
            <a:ext cx="6174685" cy="5426075"/>
          </a:xfrm>
          <a:prstGeom prst="rect">
            <a:avLst/>
          </a:prstGeom>
        </p:spPr>
        <p:txBody>
          <a:bodyPr lIns="92264" tIns="46132" rIns="92264" bIns="46132"/>
          <a:lstStyle/>
          <a:p>
            <a:pPr eaLnBrk="0" hangingPunct="0">
              <a:spcBef>
                <a:spcPts val="800"/>
              </a:spcBef>
              <a:spcAft>
                <a:spcPct val="20000"/>
              </a:spcAft>
            </a:pPr>
            <a:endParaRPr lang="en-US" sz="1400">
              <a:solidFill>
                <a:schemeClr val="tx1"/>
              </a:solidFill>
              <a:latin typeface="Arial" charset="0"/>
            </a:endParaRPr>
          </a:p>
        </p:txBody>
      </p:sp>
      <p:sp>
        <p:nvSpPr>
          <p:cNvPr id="6" name="Notes Placeholder 5"/>
          <p:cNvSpPr>
            <a:spLocks noGrp="1"/>
          </p:cNvSpPr>
          <p:nvPr>
            <p:ph type="body" idx="1"/>
          </p:nvPr>
        </p:nvSpPr>
        <p:spPr/>
        <p:txBody>
          <a:bodyPr>
            <a:normAutofit/>
          </a:bodyPr>
          <a:lstStyle/>
          <a:p>
            <a:r>
              <a:rPr lang="en-US" smtClean="0"/>
              <a:t>Iranians want to deal with their internal problems, rather than claiming leadership abroad.</a:t>
            </a:r>
          </a:p>
          <a:p>
            <a:r>
              <a:rPr lang="en-US" smtClean="0"/>
              <a:t>Across the broader Middle East and in the West, there is a general perception that the Iranian leadership is seeking dominance and hegemony in the region.  I am neither supporting nor denying this claim, but the perception exists that Iran has an imperial agenda. </a:t>
            </a:r>
          </a:p>
          <a:p>
            <a:r>
              <a:rPr lang="en-US" smtClean="0"/>
              <a:t>By almost identical margins, of over two to one, they say their country should focus more on solving domestic problems than becoming the Middle East’s leading power or a leader in the Muslim world. </a:t>
            </a:r>
          </a:p>
          <a:p>
            <a:r>
              <a:rPr lang="en-US" smtClean="0"/>
              <a:t>There is majority agreement on these points in all social and political groups in the survey.   </a:t>
            </a:r>
          </a:p>
          <a:p>
            <a:r>
              <a:rPr lang="en-US" smtClean="0"/>
              <a:t>The Iranian people don’t hunger to lead the region or the worlds’ Muslims. </a:t>
            </a:r>
          </a:p>
          <a:p>
            <a:endParaRPr lang="en-US" dirty="0"/>
          </a:p>
        </p:txBody>
      </p:sp>
      <p:sp>
        <p:nvSpPr>
          <p:cNvPr id="10" name="Slide Image Placeholder 9"/>
          <p:cNvSpPr>
            <a:spLocks noGrp="1" noRot="1" noChangeAspect="1"/>
          </p:cNvSpPr>
          <p:nvPr>
            <p:ph type="sldImg"/>
          </p:nvPr>
        </p:nvSpPr>
        <p:spPr>
          <a:xfrm>
            <a:off x="1685925" y="323850"/>
            <a:ext cx="3519488" cy="2641600"/>
          </a:xfr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white">
          <a:xfrm>
            <a:off x="-25400" y="0"/>
            <a:ext cx="13030200" cy="9780588"/>
          </a:xfrm>
          <a:prstGeom prst="rect">
            <a:avLst/>
          </a:prstGeom>
          <a:noFill/>
          <a:ln w="12700">
            <a:noFill/>
            <a:miter lim="800000"/>
            <a:headEnd/>
            <a:tailEnd/>
          </a:ln>
        </p:spPr>
      </p:pic>
      <p:sp>
        <p:nvSpPr>
          <p:cNvPr id="381954" name="Rectangle 2"/>
          <p:cNvSpPr>
            <a:spLocks noGrp="1" noChangeArrowheads="1"/>
          </p:cNvSpPr>
          <p:nvPr>
            <p:ph type="ctrTitle"/>
          </p:nvPr>
        </p:nvSpPr>
        <p:spPr>
          <a:xfrm>
            <a:off x="782638" y="785328"/>
            <a:ext cx="11439526" cy="2365627"/>
          </a:xfrm>
          <a:noFill/>
          <a:ln w="9525">
            <a:noFill/>
            <a:miter lim="800000"/>
            <a:headEnd/>
            <a:tailEnd/>
          </a:ln>
        </p:spPr>
        <p:txBody>
          <a:bodyPr anchor="ctr"/>
          <a:lstStyle>
            <a:lvl1pPr algn="ctr" rtl="0" fontAlgn="base">
              <a:spcBef>
                <a:spcPct val="0"/>
              </a:spcBef>
              <a:spcAft>
                <a:spcPct val="0"/>
              </a:spcAft>
              <a:defRPr lang="en-US" sz="4800" b="1" kern="1200" dirty="0">
                <a:solidFill>
                  <a:srgbClr val="FFFFFF"/>
                </a:solidFill>
                <a:latin typeface="Arial"/>
                <a:ea typeface="+mn-ea"/>
                <a:cs typeface="Arial"/>
                <a:sym typeface="Minion Pro Med"/>
              </a:defRPr>
            </a:lvl1pPr>
          </a:lstStyle>
          <a:p>
            <a:r>
              <a:rPr lang="en-US" dirty="0"/>
              <a:t>Click to edit Master title</a:t>
            </a:r>
          </a:p>
        </p:txBody>
      </p:sp>
      <p:sp>
        <p:nvSpPr>
          <p:cNvPr id="381955" name="Rectangle 3"/>
          <p:cNvSpPr>
            <a:spLocks noGrp="1" noChangeArrowheads="1"/>
          </p:cNvSpPr>
          <p:nvPr>
            <p:ph type="subTitle" sz="quarter" idx="1"/>
          </p:nvPr>
        </p:nvSpPr>
        <p:spPr>
          <a:xfrm>
            <a:off x="1900238" y="6953250"/>
            <a:ext cx="9102725" cy="1335088"/>
          </a:xfrm>
          <a:ln w="9525"/>
        </p:spPr>
        <p:txBody>
          <a:bodyPr lIns="91378" tIns="45688" rIns="91378" bIns="45688"/>
          <a:lstStyle>
            <a:lvl1pPr algn="ctr">
              <a:lnSpc>
                <a:spcPct val="95000"/>
              </a:lnSpc>
              <a:buNone/>
              <a:defRPr lang="en-US" sz="2400" b="0" kern="1200" dirty="0">
                <a:solidFill>
                  <a:srgbClr val="FFFFFF"/>
                </a:solidFill>
                <a:latin typeface="Arial" charset="0"/>
                <a:ea typeface="+mn-ea"/>
                <a:cs typeface="Arial" charset="0"/>
                <a:sym typeface="Minion Pro Med"/>
              </a:defRPr>
            </a:lvl1pPr>
          </a:lstStyle>
          <a:p>
            <a:r>
              <a:rPr lang="en-US" dirty="0" smtClean="0"/>
              <a:t>Click to edit Master subtitle style</a:t>
            </a:r>
            <a:endParaRPr lang="en-US" dirty="0"/>
          </a:p>
        </p:txBody>
      </p:sp>
      <p:sp>
        <p:nvSpPr>
          <p:cNvPr id="13" name="Text Placeholder 12"/>
          <p:cNvSpPr>
            <a:spLocks noGrp="1"/>
          </p:cNvSpPr>
          <p:nvPr>
            <p:ph type="body" sz="quarter" idx="10"/>
          </p:nvPr>
        </p:nvSpPr>
        <p:spPr>
          <a:xfrm>
            <a:off x="782638" y="3151188"/>
            <a:ext cx="11439525" cy="1230312"/>
          </a:xfrm>
        </p:spPr>
        <p:txBody>
          <a:bodyPr anchor="ctr"/>
          <a:lstStyle>
            <a:lvl1pPr algn="ctr" rtl="0" fontAlgn="base">
              <a:spcBef>
                <a:spcPct val="0"/>
              </a:spcBef>
              <a:spcAft>
                <a:spcPct val="0"/>
              </a:spcAft>
              <a:buNone/>
              <a:defRPr lang="en-US" sz="3600" b="1" kern="1200" dirty="0" smtClean="0">
                <a:solidFill>
                  <a:srgbClr val="FFFFFF"/>
                </a:solidFill>
                <a:latin typeface="Arial"/>
                <a:ea typeface="+mn-ea"/>
                <a:cs typeface="Arial"/>
                <a:sym typeface="Minion Pro Med"/>
              </a:defRPr>
            </a:lvl1pPr>
          </a:lstStyle>
          <a:p>
            <a:pPr lvl="0"/>
            <a:r>
              <a:rPr lang="en-US" dirty="0" smtClean="0"/>
              <a:t>Click to edit Master text style</a:t>
            </a:r>
          </a:p>
        </p:txBody>
      </p:sp>
    </p:spTree>
  </p:cSld>
  <p:clrMapOvr>
    <a:masterClrMapping/>
  </p:clrMapOvr>
  <p:transition spd="med">
    <p:dissolve/>
  </p:transition>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Title and Content">
    <p:spTree>
      <p:nvGrpSpPr>
        <p:cNvPr id="1" name=""/>
        <p:cNvGrpSpPr/>
        <p:nvPr/>
      </p:nvGrpSpPr>
      <p:grpSpPr>
        <a:xfrm>
          <a:off x="0" y="0"/>
          <a:ext cx="0" cy="0"/>
          <a:chOff x="0" y="0"/>
          <a:chExt cx="0" cy="0"/>
        </a:xfrm>
      </p:grpSpPr>
      <p:sp>
        <p:nvSpPr>
          <p:cNvPr id="3" name="Slide Number Placeholder 6"/>
          <p:cNvSpPr txBox="1">
            <a:spLocks/>
          </p:cNvSpPr>
          <p:nvPr userDrawn="1"/>
        </p:nvSpPr>
        <p:spPr bwMode="auto">
          <a:xfrm>
            <a:off x="11896725" y="9067800"/>
            <a:ext cx="585788" cy="677863"/>
          </a:xfrm>
          <a:prstGeom prst="rect">
            <a:avLst/>
          </a:prstGeom>
          <a:noFill/>
          <a:ln w="9525">
            <a:noFill/>
            <a:miter lim="800000"/>
            <a:headEnd/>
            <a:tailEnd/>
          </a:ln>
        </p:spPr>
        <p:txBody>
          <a:bodyPr lIns="130046" tIns="65023" rIns="130046" bIns="65023"/>
          <a:lstStyle/>
          <a:p>
            <a:pPr>
              <a:defRPr/>
            </a:pPr>
            <a:fld id="{DC78FB7D-B2E0-4105-A374-7CD6BC35AD19}" type="slidenum">
              <a:rPr lang="en-US" sz="1600">
                <a:solidFill>
                  <a:schemeClr val="accent6">
                    <a:lumMod val="20000"/>
                    <a:lumOff val="80000"/>
                  </a:schemeClr>
                </a:solidFill>
                <a:latin typeface="Arial" charset="0"/>
              </a:rPr>
              <a:pPr>
                <a:defRPr/>
              </a:pPr>
              <a:t>‹#›</a:t>
            </a:fld>
            <a:endParaRPr lang="en-US" sz="1600" dirty="0">
              <a:solidFill>
                <a:schemeClr val="accent6">
                  <a:lumMod val="20000"/>
                  <a:lumOff val="80000"/>
                </a:schemeClr>
              </a:solidFill>
              <a:latin typeface="Arial" charset="0"/>
            </a:endParaRPr>
          </a:p>
        </p:txBody>
      </p:sp>
      <p:sp>
        <p:nvSpPr>
          <p:cNvPr id="2" name="Title 1"/>
          <p:cNvSpPr>
            <a:spLocks noGrp="1"/>
          </p:cNvSpPr>
          <p:nvPr>
            <p:ph type="title"/>
          </p:nvPr>
        </p:nvSpPr>
        <p:spPr>
          <a:xfrm>
            <a:off x="711200" y="1170649"/>
            <a:ext cx="11288713" cy="575405"/>
          </a:xfrm>
        </p:spPr>
        <p:txBody>
          <a:bodyPr/>
          <a:lstStyle>
            <a:lvl1pPr algn="l">
              <a:defRPr sz="3600" b="1">
                <a:latin typeface="Arial" pitchFamily="34" charset="0"/>
                <a:cs typeface="Arial" pitchFamily="34" charset="0"/>
              </a:defRPr>
            </a:lvl1pPr>
          </a:lstStyle>
          <a:p>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Bullet">
    <p:spTree>
      <p:nvGrpSpPr>
        <p:cNvPr id="1" name=""/>
        <p:cNvGrpSpPr/>
        <p:nvPr/>
      </p:nvGrpSpPr>
      <p:grpSpPr>
        <a:xfrm>
          <a:off x="0" y="0"/>
          <a:ext cx="0" cy="0"/>
          <a:chOff x="0" y="0"/>
          <a:chExt cx="0" cy="0"/>
        </a:xfrm>
      </p:grpSpPr>
      <p:sp>
        <p:nvSpPr>
          <p:cNvPr id="4" name="TextBox 6"/>
          <p:cNvSpPr txBox="1"/>
          <p:nvPr userDrawn="1"/>
        </p:nvSpPr>
        <p:spPr>
          <a:xfrm>
            <a:off x="6324600" y="9391650"/>
            <a:ext cx="355600" cy="261938"/>
          </a:xfrm>
          <a:prstGeom prst="rect">
            <a:avLst/>
          </a:prstGeom>
          <a:noFill/>
        </p:spPr>
        <p:txBody>
          <a:bodyPr wrap="none">
            <a:spAutoFit/>
          </a:bodyPr>
          <a:lstStyle/>
          <a:p>
            <a:pPr algn="ctr">
              <a:defRPr/>
            </a:pPr>
            <a:fld id="{5363659A-F9C3-420D-BA57-FB011FBA9FD4}" type="slidenum">
              <a:rPr lang="en-US" sz="1100">
                <a:solidFill>
                  <a:schemeClr val="accent6"/>
                </a:solidFill>
                <a:latin typeface="Arial" pitchFamily="34" charset="0"/>
                <a:cs typeface="Arial" pitchFamily="34" charset="0"/>
              </a:rPr>
              <a:pPr algn="ctr">
                <a:defRPr/>
              </a:pPr>
              <a:t>‹#›</a:t>
            </a:fld>
            <a:endParaRPr lang="en-US" sz="1100" dirty="0">
              <a:solidFill>
                <a:schemeClr val="accent6"/>
              </a:solidFill>
              <a:latin typeface="Arial" pitchFamily="34" charset="0"/>
              <a:cs typeface="Arial" pitchFamily="34" charset="0"/>
            </a:endParaRPr>
          </a:p>
        </p:txBody>
      </p:sp>
      <p:sp>
        <p:nvSpPr>
          <p:cNvPr id="5" name="Title 1"/>
          <p:cNvSpPr>
            <a:spLocks noGrp="1"/>
          </p:cNvSpPr>
          <p:nvPr>
            <p:ph type="title"/>
          </p:nvPr>
        </p:nvSpPr>
        <p:spPr>
          <a:xfrm>
            <a:off x="713232" y="557784"/>
            <a:ext cx="11655424" cy="630805"/>
          </a:xfrm>
        </p:spPr>
        <p:txBody>
          <a:bodyPr anchor="t">
            <a:noAutofit/>
          </a:bodyPr>
          <a:lstStyle>
            <a:lvl1pPr algn="l">
              <a:defRPr sz="3600" b="1">
                <a:latin typeface="Arial" pitchFamily="34" charset="0"/>
                <a:cs typeface="Arial" pitchFamily="34" charset="0"/>
              </a:defRPr>
            </a:lvl1pPr>
          </a:lstStyle>
          <a:p>
            <a:r>
              <a:rPr lang="en-US" dirty="0" smtClean="0"/>
              <a:t>Click to edit Master title style</a:t>
            </a:r>
            <a:endParaRPr lang="en-US" dirty="0"/>
          </a:p>
        </p:txBody>
      </p:sp>
      <p:sp>
        <p:nvSpPr>
          <p:cNvPr id="6" name="Content Placeholder 2"/>
          <p:cNvSpPr>
            <a:spLocks noGrp="1"/>
          </p:cNvSpPr>
          <p:nvPr>
            <p:ph idx="1"/>
          </p:nvPr>
        </p:nvSpPr>
        <p:spPr>
          <a:xfrm>
            <a:off x="698500" y="1918960"/>
            <a:ext cx="11668125" cy="7734300"/>
          </a:xfrm>
        </p:spPr>
        <p:txBody>
          <a:bodyPr/>
          <a:lstStyle>
            <a:lvl1pPr>
              <a:lnSpc>
                <a:spcPct val="95000"/>
              </a:lnSpc>
              <a:spcBef>
                <a:spcPts val="400"/>
              </a:spcBef>
              <a:spcAft>
                <a:spcPts val="400"/>
              </a:spcAft>
              <a:defRPr sz="2800">
                <a:solidFill>
                  <a:srgbClr val="FFFFFF"/>
                </a:solidFill>
                <a:latin typeface="Arial" pitchFamily="34" charset="0"/>
                <a:cs typeface="Arial" pitchFamily="34" charset="0"/>
              </a:defRPr>
            </a:lvl1pPr>
            <a:lvl2pPr>
              <a:lnSpc>
                <a:spcPct val="95000"/>
              </a:lnSpc>
              <a:spcBef>
                <a:spcPts val="400"/>
              </a:spcBef>
              <a:spcAft>
                <a:spcPts val="400"/>
              </a:spcAft>
              <a:defRPr sz="2400">
                <a:solidFill>
                  <a:srgbClr val="FFFFFF"/>
                </a:solidFill>
                <a:latin typeface="Arial" pitchFamily="34" charset="0"/>
                <a:cs typeface="Arial" pitchFamily="34" charset="0"/>
              </a:defRPr>
            </a:lvl2pPr>
            <a:lvl3pPr>
              <a:lnSpc>
                <a:spcPct val="95000"/>
              </a:lnSpc>
              <a:spcBef>
                <a:spcPts val="400"/>
              </a:spcBef>
              <a:spcAft>
                <a:spcPts val="400"/>
              </a:spcAft>
              <a:defRPr sz="2000">
                <a:solidFill>
                  <a:srgbClr val="FFFFFF"/>
                </a:solidFill>
                <a:latin typeface="Arial" pitchFamily="34" charset="0"/>
                <a:cs typeface="Arial" pitchFamily="34" charset="0"/>
              </a:defRPr>
            </a:lvl3pPr>
            <a:lvl4pPr>
              <a:lnSpc>
                <a:spcPct val="95000"/>
              </a:lnSpc>
              <a:spcBef>
                <a:spcPts val="400"/>
              </a:spcBef>
              <a:spcAft>
                <a:spcPts val="400"/>
              </a:spcAft>
              <a:defRPr sz="2000">
                <a:solidFill>
                  <a:srgbClr val="FFFFFF"/>
                </a:solidFill>
                <a:latin typeface="Arial" pitchFamily="34" charset="0"/>
                <a:cs typeface="Arial" pitchFamily="34" charset="0"/>
              </a:defRPr>
            </a:lvl4pPr>
            <a:lvl5pPr>
              <a:lnSpc>
                <a:spcPct val="95000"/>
              </a:lnSpc>
              <a:spcBef>
                <a:spcPts val="400"/>
              </a:spcBef>
              <a:spcAft>
                <a:spcPts val="400"/>
              </a:spcAft>
              <a:defRPr sz="2000">
                <a:solidFill>
                  <a:srgbClr val="FFFFFF"/>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Only">
    <p:spTree>
      <p:nvGrpSpPr>
        <p:cNvPr id="1" name=""/>
        <p:cNvGrpSpPr/>
        <p:nvPr/>
      </p:nvGrpSpPr>
      <p:grpSpPr>
        <a:xfrm>
          <a:off x="0" y="0"/>
          <a:ext cx="0" cy="0"/>
          <a:chOff x="0" y="0"/>
          <a:chExt cx="0" cy="0"/>
        </a:xfrm>
      </p:grpSpPr>
      <p:sp>
        <p:nvSpPr>
          <p:cNvPr id="3" name="TextBox 6"/>
          <p:cNvSpPr txBox="1"/>
          <p:nvPr userDrawn="1"/>
        </p:nvSpPr>
        <p:spPr>
          <a:xfrm>
            <a:off x="6324600" y="9391650"/>
            <a:ext cx="355600" cy="261938"/>
          </a:xfrm>
          <a:prstGeom prst="rect">
            <a:avLst/>
          </a:prstGeom>
          <a:noFill/>
        </p:spPr>
        <p:txBody>
          <a:bodyPr wrap="none">
            <a:spAutoFit/>
          </a:bodyPr>
          <a:lstStyle/>
          <a:p>
            <a:pPr algn="ctr">
              <a:defRPr/>
            </a:pPr>
            <a:fld id="{CEE7C7C4-6CD1-4E79-A731-E669693D3017}" type="slidenum">
              <a:rPr lang="en-US" sz="1100">
                <a:solidFill>
                  <a:schemeClr val="accent6"/>
                </a:solidFill>
                <a:latin typeface="Arial" pitchFamily="34" charset="0"/>
                <a:cs typeface="Arial" pitchFamily="34" charset="0"/>
              </a:rPr>
              <a:pPr algn="ctr">
                <a:defRPr/>
              </a:pPr>
              <a:t>‹#›</a:t>
            </a:fld>
            <a:endParaRPr lang="en-US" sz="1100" dirty="0">
              <a:solidFill>
                <a:schemeClr val="accent6"/>
              </a:solidFill>
              <a:latin typeface="Arial" pitchFamily="34" charset="0"/>
              <a:cs typeface="Arial" pitchFamily="34" charset="0"/>
            </a:endParaRPr>
          </a:p>
        </p:txBody>
      </p:sp>
      <p:sp>
        <p:nvSpPr>
          <p:cNvPr id="5" name="Title 1"/>
          <p:cNvSpPr>
            <a:spLocks noGrp="1"/>
          </p:cNvSpPr>
          <p:nvPr>
            <p:ph type="title"/>
          </p:nvPr>
        </p:nvSpPr>
        <p:spPr>
          <a:xfrm>
            <a:off x="711200" y="559820"/>
            <a:ext cx="11642724" cy="1624580"/>
          </a:xfrm>
        </p:spPr>
        <p:txBody>
          <a:bodyPr anchor="t">
            <a:noAutofit/>
          </a:bodyPr>
          <a:lstStyle>
            <a:lvl1pPr algn="l">
              <a:defRPr sz="3600" b="1">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6324600" y="9391650"/>
            <a:ext cx="355600" cy="261938"/>
          </a:xfrm>
          <a:prstGeom prst="rect">
            <a:avLst/>
          </a:prstGeom>
          <a:noFill/>
        </p:spPr>
        <p:txBody>
          <a:bodyPr wrap="none">
            <a:spAutoFit/>
          </a:bodyPr>
          <a:lstStyle/>
          <a:p>
            <a:pPr algn="ctr">
              <a:defRPr/>
            </a:pPr>
            <a:fld id="{6FF1137E-1A8F-4F45-8A01-CE820D4DE003}" type="slidenum">
              <a:rPr lang="en-US" sz="1100">
                <a:solidFill>
                  <a:schemeClr val="accent6"/>
                </a:solidFill>
                <a:latin typeface="Arial" pitchFamily="34" charset="0"/>
                <a:cs typeface="Arial" pitchFamily="34" charset="0"/>
              </a:rPr>
              <a:pPr algn="ctr">
                <a:defRPr/>
              </a:pPr>
              <a:t>‹#›</a:t>
            </a:fld>
            <a:endParaRPr lang="en-US" sz="1100" dirty="0">
              <a:solidFill>
                <a:schemeClr val="accent6"/>
              </a:solidFill>
              <a:latin typeface="Arial" pitchFamily="34" charset="0"/>
              <a:cs typeface="Arial" pitchFamily="34" charset="0"/>
            </a:endParaRP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61988" y="2276475"/>
            <a:ext cx="5775325" cy="2762250"/>
          </a:xfrm>
        </p:spPr>
        <p:txBody>
          <a:bodyPr/>
          <a:lstStyle>
            <a:lvl1pPr>
              <a:defRPr sz="2800">
                <a:solidFill>
                  <a:srgbClr val="FFFFFF"/>
                </a:solidFill>
                <a:latin typeface="Arial" pitchFamily="34" charset="0"/>
                <a:cs typeface="Arial" pitchFamily="34" charset="0"/>
              </a:defRPr>
            </a:lvl1pPr>
            <a:lvl2pPr>
              <a:defRPr sz="2400">
                <a:solidFill>
                  <a:srgbClr val="FFFFFF"/>
                </a:solidFill>
                <a:latin typeface="Arial" pitchFamily="34" charset="0"/>
                <a:cs typeface="Arial" pitchFamily="34" charset="0"/>
              </a:defRPr>
            </a:lvl2pPr>
            <a:lvl3pPr>
              <a:defRPr sz="2000">
                <a:solidFill>
                  <a:srgbClr val="FFFFFF"/>
                </a:solidFill>
                <a:latin typeface="Arial" pitchFamily="34" charset="0"/>
                <a:cs typeface="Arial" pitchFamily="34" charset="0"/>
              </a:defRPr>
            </a:lvl3pPr>
            <a:lvl4pPr>
              <a:defRPr sz="1800">
                <a:solidFill>
                  <a:srgbClr val="FFFFFF"/>
                </a:solidFill>
                <a:latin typeface="Arial" pitchFamily="34" charset="0"/>
                <a:cs typeface="Arial" pitchFamily="34" charset="0"/>
              </a:defRPr>
            </a:lvl4pPr>
            <a:lvl5pPr>
              <a:defRPr sz="1800">
                <a:solidFill>
                  <a:srgbClr val="FFFFF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89713" y="2276475"/>
            <a:ext cx="5776912" cy="2762250"/>
          </a:xfrm>
        </p:spPr>
        <p:txBody>
          <a:bodyPr/>
          <a:lstStyle>
            <a:lvl1pPr>
              <a:defRPr sz="2800">
                <a:solidFill>
                  <a:srgbClr val="FFFFFF"/>
                </a:solidFill>
                <a:latin typeface="Arial" pitchFamily="34" charset="0"/>
                <a:cs typeface="Arial" pitchFamily="34" charset="0"/>
              </a:defRPr>
            </a:lvl1pPr>
            <a:lvl2pPr>
              <a:defRPr sz="2400">
                <a:solidFill>
                  <a:srgbClr val="FFFFFF"/>
                </a:solidFill>
                <a:latin typeface="Arial" pitchFamily="34" charset="0"/>
                <a:cs typeface="Arial" pitchFamily="34" charset="0"/>
              </a:defRPr>
            </a:lvl2pPr>
            <a:lvl3pPr>
              <a:defRPr sz="2000">
                <a:solidFill>
                  <a:srgbClr val="FFFFFF"/>
                </a:solidFill>
                <a:latin typeface="Arial" pitchFamily="34" charset="0"/>
                <a:cs typeface="Arial" pitchFamily="34" charset="0"/>
              </a:defRPr>
            </a:lvl3pPr>
            <a:lvl4pPr>
              <a:defRPr sz="1800">
                <a:solidFill>
                  <a:srgbClr val="FFFFFF"/>
                </a:solidFill>
                <a:latin typeface="Arial" pitchFamily="34" charset="0"/>
                <a:cs typeface="Arial" pitchFamily="34" charset="0"/>
              </a:defRPr>
            </a:lvl4pPr>
            <a:lvl5pPr>
              <a:defRPr sz="1800">
                <a:solidFill>
                  <a:srgbClr val="FFFFF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6324600" y="9391650"/>
            <a:ext cx="355600" cy="261938"/>
          </a:xfrm>
          <a:prstGeom prst="rect">
            <a:avLst/>
          </a:prstGeom>
          <a:noFill/>
        </p:spPr>
        <p:txBody>
          <a:bodyPr wrap="none">
            <a:spAutoFit/>
          </a:bodyPr>
          <a:lstStyle/>
          <a:p>
            <a:pPr algn="ctr">
              <a:defRPr/>
            </a:pPr>
            <a:fld id="{CABDACAD-8D89-4CF1-89A6-2ABCF3A5A628}" type="slidenum">
              <a:rPr lang="en-US" sz="1100">
                <a:solidFill>
                  <a:schemeClr val="accent6"/>
                </a:solidFill>
                <a:latin typeface="Arial" pitchFamily="34" charset="0"/>
                <a:cs typeface="Arial" pitchFamily="34" charset="0"/>
              </a:rPr>
              <a:pPr algn="ctr">
                <a:defRPr/>
              </a:pPr>
              <a:t>‹#›</a:t>
            </a:fld>
            <a:endParaRPr lang="en-US" sz="1100" dirty="0">
              <a:solidFill>
                <a:schemeClr val="accent6"/>
              </a:solidFill>
              <a:latin typeface="Arial" pitchFamily="34" charset="0"/>
              <a:cs typeface="Arial" pitchFamily="34" charset="0"/>
            </a:endParaRPr>
          </a:p>
        </p:txBody>
      </p:sp>
      <p:sp>
        <p:nvSpPr>
          <p:cNvPr id="2" name="Title 1"/>
          <p:cNvSpPr>
            <a:spLocks noGrp="1"/>
          </p:cNvSpPr>
          <p:nvPr>
            <p:ph type="title"/>
          </p:nvPr>
        </p:nvSpPr>
        <p:spPr>
          <a:xfrm>
            <a:off x="713232" y="557784"/>
            <a:ext cx="11703050" cy="930275"/>
          </a:xfrm>
        </p:spPr>
        <p:txBody>
          <a:bodyPr anchor="t">
            <a:noAutofit/>
          </a:bodyPr>
          <a:lstStyle>
            <a:lvl1pPr algn="l" rtl="0" eaLnBrk="0" fontAlgn="base" hangingPunct="0">
              <a:lnSpc>
                <a:spcPct val="90000"/>
              </a:lnSpc>
              <a:spcBef>
                <a:spcPct val="0"/>
              </a:spcBef>
              <a:spcAft>
                <a:spcPct val="0"/>
              </a:spcAft>
              <a:defRPr lang="en-US" sz="3600" b="1" dirty="0">
                <a:solidFill>
                  <a:srgbClr val="FFFFFF"/>
                </a:solidFill>
                <a:latin typeface="Arial" pitchFamily="34" charset="0"/>
                <a:ea typeface="+mj-ea"/>
                <a:cs typeface="Arial" pitchFamily="34" charset="0"/>
                <a:sym typeface="Gotham-Medium"/>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14375" y="1727995"/>
            <a:ext cx="5745163" cy="748506"/>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14375" y="2637630"/>
            <a:ext cx="5745163" cy="6392069"/>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1727995"/>
            <a:ext cx="5748337" cy="748506"/>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2637630"/>
            <a:ext cx="5748337" cy="6392069"/>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711200" y="304800"/>
            <a:ext cx="11582400" cy="8763000"/>
            <a:chOff x="711200" y="304800"/>
            <a:chExt cx="11582400" cy="8763000"/>
          </a:xfrm>
        </p:grpSpPr>
        <p:sp>
          <p:nvSpPr>
            <p:cNvPr id="3" name="Rectangle 3"/>
            <p:cNvSpPr/>
            <p:nvPr/>
          </p:nvSpPr>
          <p:spPr bwMode="auto">
            <a:xfrm>
              <a:off x="711200" y="304800"/>
              <a:ext cx="11582400" cy="8763000"/>
            </a:xfrm>
            <a:prstGeom prst="rect">
              <a:avLst/>
            </a:prstGeom>
            <a:noFill/>
            <a:ln w="9525" cap="flat" cmpd="sng" algn="ctr">
              <a:solidFill>
                <a:srgbClr val="FFFF00"/>
              </a:solidFill>
              <a:prstDash val="solid"/>
              <a:round/>
              <a:headEnd type="none" w="med" len="med"/>
              <a:tailEnd type="none" w="med" len="med"/>
            </a:ln>
            <a:effectLst/>
          </p:spPr>
          <p:txBody>
            <a:bodyPr anchor="ctr"/>
            <a:lstStyle/>
            <a:p>
              <a:pPr algn="ctr">
                <a:lnSpc>
                  <a:spcPct val="95000"/>
                </a:lnSpc>
                <a:defRPr/>
              </a:pPr>
              <a:endParaRPr lang="en-US">
                <a:latin typeface="Gotham-Medium" pitchFamily="2" charset="0"/>
                <a:sym typeface="Minion Pro Med" pitchFamily="18" charset="0"/>
              </a:endParaRPr>
            </a:p>
          </p:txBody>
        </p:sp>
        <p:sp>
          <p:nvSpPr>
            <p:cNvPr id="4" name="Rectangle 4"/>
            <p:cNvSpPr/>
            <p:nvPr/>
          </p:nvSpPr>
          <p:spPr bwMode="auto">
            <a:xfrm>
              <a:off x="711200" y="1981200"/>
              <a:ext cx="11582400" cy="1219200"/>
            </a:xfrm>
            <a:prstGeom prst="rect">
              <a:avLst/>
            </a:prstGeom>
            <a:noFill/>
            <a:ln w="9525" cap="flat" cmpd="sng" algn="ctr">
              <a:solidFill>
                <a:srgbClr val="FFFF00"/>
              </a:solidFill>
              <a:prstDash val="solid"/>
              <a:round/>
              <a:headEnd type="none" w="med" len="med"/>
              <a:tailEnd type="none" w="med" len="med"/>
            </a:ln>
            <a:effectLst/>
          </p:spPr>
          <p:txBody>
            <a:bodyPr anchor="ctr"/>
            <a:lstStyle/>
            <a:p>
              <a:pPr algn="ctr">
                <a:lnSpc>
                  <a:spcPct val="95000"/>
                </a:lnSpc>
                <a:defRPr/>
              </a:pPr>
              <a:endParaRPr lang="en-US">
                <a:latin typeface="Gotham-Medium" pitchFamily="2" charset="0"/>
                <a:sym typeface="Minion Pro Med" pitchFamily="18" charset="0"/>
              </a:endParaRPr>
            </a:p>
          </p:txBody>
        </p:sp>
      </p:grpSp>
      <p:cxnSp>
        <p:nvCxnSpPr>
          <p:cNvPr id="5" name="Straight Connector 5"/>
          <p:cNvCxnSpPr>
            <a:cxnSpLocks noChangeShapeType="1"/>
          </p:cNvCxnSpPr>
          <p:nvPr userDrawn="1"/>
        </p:nvCxnSpPr>
        <p:spPr bwMode="auto">
          <a:xfrm rot="5400000">
            <a:off x="1625600" y="4876800"/>
            <a:ext cx="9753600" cy="0"/>
          </a:xfrm>
          <a:prstGeom prst="line">
            <a:avLst/>
          </a:prstGeom>
          <a:noFill/>
          <a:ln w="3175" algn="ctr">
            <a:solidFill>
              <a:srgbClr val="FFFF00"/>
            </a:solidFill>
            <a:round/>
            <a:headEnd/>
            <a:tailEnd/>
          </a:ln>
        </p:spPr>
      </p:cxnSp>
      <p:cxnSp>
        <p:nvCxnSpPr>
          <p:cNvPr id="6" name="Straight Connector 6"/>
          <p:cNvCxnSpPr>
            <a:cxnSpLocks noChangeShapeType="1"/>
          </p:cNvCxnSpPr>
          <p:nvPr userDrawn="1"/>
        </p:nvCxnSpPr>
        <p:spPr bwMode="auto">
          <a:xfrm rot="5400000">
            <a:off x="1447800" y="4876800"/>
            <a:ext cx="9753600" cy="0"/>
          </a:xfrm>
          <a:prstGeom prst="line">
            <a:avLst/>
          </a:prstGeom>
          <a:noFill/>
          <a:ln w="3175" algn="ctr">
            <a:solidFill>
              <a:srgbClr val="FFFF00"/>
            </a:solidFill>
            <a:round/>
            <a:headEnd/>
            <a:tailEnd/>
          </a:ln>
        </p:spPr>
      </p:cxnSp>
      <p:cxnSp>
        <p:nvCxnSpPr>
          <p:cNvPr id="7" name="Straight Connector 7"/>
          <p:cNvCxnSpPr>
            <a:cxnSpLocks noChangeShapeType="1"/>
          </p:cNvCxnSpPr>
          <p:nvPr userDrawn="1"/>
        </p:nvCxnSpPr>
        <p:spPr bwMode="auto">
          <a:xfrm rot="5400000">
            <a:off x="1803400" y="4876800"/>
            <a:ext cx="9753600" cy="0"/>
          </a:xfrm>
          <a:prstGeom prst="line">
            <a:avLst/>
          </a:prstGeom>
          <a:noFill/>
          <a:ln w="3175" algn="ctr">
            <a:solidFill>
              <a:srgbClr val="FFFF00"/>
            </a:solidFill>
            <a:round/>
            <a:headEnd/>
            <a:tailEnd/>
          </a:ln>
        </p:spPr>
      </p:cxn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1_Title Slide">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white">
          <a:xfrm>
            <a:off x="-25400" y="0"/>
            <a:ext cx="13030200" cy="9780588"/>
          </a:xfrm>
          <a:prstGeom prst="rect">
            <a:avLst/>
          </a:prstGeom>
          <a:noFill/>
          <a:ln w="12700">
            <a:noFill/>
            <a:miter lim="800000"/>
            <a:headEnd/>
            <a:tailEnd/>
          </a:ln>
        </p:spPr>
      </p:pic>
      <p:sp>
        <p:nvSpPr>
          <p:cNvPr id="381954" name="Rectangle 2"/>
          <p:cNvSpPr>
            <a:spLocks noGrp="1" noChangeArrowheads="1"/>
          </p:cNvSpPr>
          <p:nvPr>
            <p:ph type="ctrTitle"/>
          </p:nvPr>
        </p:nvSpPr>
        <p:spPr>
          <a:xfrm>
            <a:off x="608013" y="3243021"/>
            <a:ext cx="11055350" cy="741604"/>
          </a:xfrm>
        </p:spPr>
        <p:txBody>
          <a:bodyPr/>
          <a:lstStyle>
            <a:lvl1pPr>
              <a:defRPr sz="4800" b="1">
                <a:latin typeface="Arial" pitchFamily="34" charset="0"/>
                <a:cs typeface="Arial" pitchFamily="34" charset="0"/>
              </a:defRPr>
            </a:lvl1pPr>
          </a:lstStyle>
          <a:p>
            <a:r>
              <a:rPr lang="en-US" dirty="0"/>
              <a:t>Click to edit Master title</a:t>
            </a:r>
          </a:p>
        </p:txBody>
      </p:sp>
      <p:sp>
        <p:nvSpPr>
          <p:cNvPr id="381955" name="Rectangle 3"/>
          <p:cNvSpPr>
            <a:spLocks noGrp="1" noChangeArrowheads="1"/>
          </p:cNvSpPr>
          <p:nvPr>
            <p:ph type="subTitle" sz="quarter" idx="1"/>
          </p:nvPr>
        </p:nvSpPr>
        <p:spPr>
          <a:xfrm>
            <a:off x="623888" y="5795963"/>
            <a:ext cx="9102725" cy="2492375"/>
          </a:xfrm>
          <a:ln w="9525"/>
        </p:spPr>
        <p:txBody>
          <a:bodyPr lIns="91378" tIns="45688" rIns="91378" bIns="45688"/>
          <a:lstStyle>
            <a:lvl1pPr>
              <a:lnSpc>
                <a:spcPct val="95000"/>
              </a:lnSpc>
              <a:defRPr sz="3600">
                <a:solidFill>
                  <a:schemeClr val="accent6">
                    <a:lumMod val="20000"/>
                    <a:lumOff val="80000"/>
                  </a:schemeClr>
                </a:solidFill>
                <a:latin typeface="Arial" pitchFamily="34" charset="0"/>
                <a:cs typeface="Arial" pitchFamily="34" charset="0"/>
              </a:defRPr>
            </a:lvl1pPr>
          </a:lstStyle>
          <a:p>
            <a:r>
              <a:rPr lang="en-US" dirty="0"/>
              <a:t>Click to edit Master subtitle style</a:t>
            </a:r>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0" y="1170649"/>
            <a:ext cx="11288713" cy="575405"/>
          </a:xfrm>
        </p:spPr>
        <p:txBody>
          <a:bodyPr/>
          <a:lstStyle>
            <a:lvl1pPr algn="l">
              <a:defRPr sz="3600" b="1">
                <a:latin typeface="Arial" pitchFamily="34" charset="0"/>
                <a:cs typeface="Arial" pitchFamily="34" charset="0"/>
              </a:defRPr>
            </a:lvl1pPr>
          </a:lstStyle>
          <a:p>
            <a:endParaRPr lang="en-US" dirty="0"/>
          </a:p>
        </p:txBody>
      </p:sp>
      <p:sp>
        <p:nvSpPr>
          <p:cNvPr id="3" name="Rectangle 3"/>
          <p:cNvSpPr>
            <a:spLocks noGrp="1" noChangeArrowheads="1"/>
          </p:cNvSpPr>
          <p:nvPr>
            <p:ph type="subTitle" sz="quarter" idx="1"/>
          </p:nvPr>
        </p:nvSpPr>
        <p:spPr>
          <a:xfrm>
            <a:off x="596900" y="3200400"/>
            <a:ext cx="9102725" cy="2492375"/>
          </a:xfrm>
          <a:ln w="9525"/>
        </p:spPr>
        <p:txBody>
          <a:bodyPr lIns="91378" tIns="45688" rIns="91378" bIns="45688"/>
          <a:lstStyle>
            <a:lvl1pPr>
              <a:lnSpc>
                <a:spcPct val="95000"/>
              </a:lnSpc>
              <a:defRPr sz="2800">
                <a:solidFill>
                  <a:srgbClr val="FFFFFF"/>
                </a:solidFill>
                <a:latin typeface="Arial" pitchFamily="34" charset="0"/>
                <a:cs typeface="Arial" pitchFamily="34" charset="0"/>
              </a:defRPr>
            </a:lvl1pPr>
            <a:lvl2pPr>
              <a:defRPr sz="2400">
                <a:solidFill>
                  <a:srgbClr val="FFFFFF"/>
                </a:solidFill>
                <a:latin typeface="Arial" pitchFamily="34" charset="0"/>
                <a:cs typeface="Arial" pitchFamily="34" charset="0"/>
              </a:defRPr>
            </a:lvl2pPr>
            <a:lvl3pPr>
              <a:defRPr sz="2000">
                <a:solidFill>
                  <a:srgbClr val="FFFFFF"/>
                </a:solidFill>
                <a:latin typeface="Arial" pitchFamily="34" charset="0"/>
                <a:cs typeface="Arial" pitchFamily="34" charset="0"/>
              </a:defRPr>
            </a:lvl3pPr>
            <a:lvl4pPr>
              <a:defRPr sz="1800">
                <a:solidFill>
                  <a:srgbClr val="FFFFFF"/>
                </a:solidFill>
                <a:latin typeface="Arial" pitchFamily="34" charset="0"/>
                <a:cs typeface="Arial" pitchFamily="34" charset="0"/>
              </a:defRPr>
            </a:lvl4pPr>
            <a:lvl5pPr>
              <a:defRPr sz="1600">
                <a:solidFill>
                  <a:srgbClr val="FFFFFF"/>
                </a:solidFill>
                <a:latin typeface="Arial" pitchFamily="34" charset="0"/>
                <a:cs typeface="Arial" pitchFamily="34" charset="0"/>
              </a:defRPr>
            </a:lvl5pPr>
          </a:lstStyle>
          <a:p>
            <a:pPr lvl="0"/>
            <a:r>
              <a:rPr lang="en-US" dirty="0" smtClean="0"/>
              <a:t>Click to edit Master subtitle style</a:t>
            </a:r>
            <a:endParaRPr lang="en-US" dirty="0"/>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bwMode="black">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2" cstate="print"/>
          <a:srcRect/>
          <a:stretch>
            <a:fillRect/>
          </a:stretch>
        </p:blipFill>
        <p:spPr bwMode="white">
          <a:xfrm>
            <a:off x="-25400" y="0"/>
            <a:ext cx="13030200" cy="9780588"/>
          </a:xfrm>
          <a:prstGeom prst="rect">
            <a:avLst/>
          </a:prstGeom>
          <a:noFill/>
          <a:ln w="12700">
            <a:noFill/>
            <a:miter lim="800000"/>
            <a:headEnd/>
            <a:tailEnd/>
          </a:ln>
        </p:spPr>
      </p:pic>
      <p:sp>
        <p:nvSpPr>
          <p:cNvPr id="1027" name="Rectangle 1"/>
          <p:cNvSpPr>
            <a:spLocks noGrp="1" noChangeArrowheads="1"/>
          </p:cNvSpPr>
          <p:nvPr>
            <p:ph type="title"/>
          </p:nvPr>
        </p:nvSpPr>
        <p:spPr bwMode="auto">
          <a:xfrm>
            <a:off x="609600" y="7367588"/>
            <a:ext cx="11288713" cy="954087"/>
          </a:xfrm>
          <a:prstGeom prst="rect">
            <a:avLst/>
          </a:prstGeom>
          <a:noFill/>
          <a:ln w="12700" algn="ctr">
            <a:noFill/>
            <a:miter lim="800000"/>
            <a:headEnd/>
            <a:tailEnd/>
          </a:ln>
        </p:spPr>
        <p:txBody>
          <a:bodyPr vert="horz" wrap="square" lIns="38032" tIns="38032" rIns="38032" bIns="38032" numCol="1" anchor="b" anchorCtr="0" compatLnSpc="1">
            <a:prstTxWarp prst="textNoShape">
              <a:avLst/>
            </a:prstTxWarp>
            <a:spAutoFit/>
          </a:bodyPr>
          <a:lstStyle/>
          <a:p>
            <a:pPr lvl="0"/>
            <a:r>
              <a:rPr lang="en-US" smtClean="0">
                <a:sym typeface="Gotham-Medium"/>
              </a:rPr>
              <a:t>Click to edit Master title</a:t>
            </a:r>
          </a:p>
        </p:txBody>
      </p:sp>
      <p:sp>
        <p:nvSpPr>
          <p:cNvPr id="1028" name="Rectangle 6"/>
          <p:cNvSpPr>
            <a:spLocks noGrp="1" noChangeArrowheads="1"/>
          </p:cNvSpPr>
          <p:nvPr>
            <p:ph type="body" idx="1"/>
          </p:nvPr>
        </p:nvSpPr>
        <p:spPr bwMode="auto">
          <a:xfrm>
            <a:off x="661988" y="2276475"/>
            <a:ext cx="11704637" cy="2762250"/>
          </a:xfrm>
          <a:prstGeom prst="rect">
            <a:avLst/>
          </a:prstGeom>
          <a:noFill/>
          <a:ln w="12700" algn="ctr">
            <a:noFill/>
            <a:miter lim="800000"/>
            <a:headEnd/>
            <a:tailEnd/>
          </a:ln>
        </p:spPr>
        <p:txBody>
          <a:bodyPr vert="horz" wrap="square" lIns="0" tIns="0" rIns="0" bIns="0" numCol="1" anchor="t" anchorCtr="0" compatLnSpc="1">
            <a:prstTxWarp prst="textNoShape">
              <a:avLst/>
            </a:prstTxWarp>
          </a:bodyPr>
          <a:lstStyle/>
          <a:p>
            <a:pPr lvl="0"/>
            <a:r>
              <a:rPr lang="en-US" smtClean="0">
                <a:sym typeface="Minion Pro Med"/>
              </a:rPr>
              <a:t>Click to edit Master text styles</a:t>
            </a:r>
          </a:p>
          <a:p>
            <a:pPr lvl="1"/>
            <a:r>
              <a:rPr lang="en-US" smtClean="0">
                <a:sym typeface="Formata Regular"/>
              </a:rPr>
              <a:t>Second level</a:t>
            </a:r>
          </a:p>
          <a:p>
            <a:pPr lvl="2"/>
            <a:r>
              <a:rPr lang="en-US" smtClean="0">
                <a:sym typeface="Formata Regular"/>
              </a:rPr>
              <a:t>Third level</a:t>
            </a:r>
          </a:p>
          <a:p>
            <a:pPr lvl="3"/>
            <a:r>
              <a:rPr lang="en-US" smtClean="0">
                <a:sym typeface="Formata Regular"/>
              </a:rPr>
              <a:t>Fourth level</a:t>
            </a:r>
          </a:p>
          <a:p>
            <a:pPr lvl="4"/>
            <a:r>
              <a:rPr lang="en-US" smtClean="0">
                <a:sym typeface="Formata Regular"/>
              </a:rPr>
              <a:t>Fifth level</a:t>
            </a:r>
          </a:p>
        </p:txBody>
      </p:sp>
    </p:spTree>
  </p:cSld>
  <p:clrMap bg1="dk2" tx1="lt1" bg2="dk1" tx2="lt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Lst>
  <p:transition spd="slow"/>
  <p:timing>
    <p:tnLst>
      <p:par>
        <p:cTn id="1" dur="indefinite" restart="never" nodeType="tmRoot"/>
      </p:par>
    </p:tnLst>
  </p:timing>
  <p:hf sldNum="0" hdr="0" dt="0"/>
  <p:txStyles>
    <p:titleStyle>
      <a:lvl1pPr algn="l" rtl="0" eaLnBrk="0" fontAlgn="base" hangingPunct="0">
        <a:lnSpc>
          <a:spcPct val="90000"/>
        </a:lnSpc>
        <a:spcBef>
          <a:spcPct val="0"/>
        </a:spcBef>
        <a:spcAft>
          <a:spcPct val="0"/>
        </a:spcAft>
        <a:defRPr sz="6400">
          <a:solidFill>
            <a:srgbClr val="FFFFFF"/>
          </a:solidFill>
          <a:latin typeface="Arial" pitchFamily="34" charset="0"/>
          <a:ea typeface="+mj-ea"/>
          <a:cs typeface="Arial" pitchFamily="34" charset="0"/>
          <a:sym typeface="Gotham-Medium"/>
        </a:defRPr>
      </a:lvl1pPr>
      <a:lvl2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2pPr>
      <a:lvl3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3pPr>
      <a:lvl4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4pPr>
      <a:lvl5pPr algn="l" rtl="0" eaLnBrk="0" fontAlgn="base" hangingPunct="0">
        <a:lnSpc>
          <a:spcPct val="90000"/>
        </a:lnSpc>
        <a:spcBef>
          <a:spcPct val="0"/>
        </a:spcBef>
        <a:spcAft>
          <a:spcPct val="0"/>
        </a:spcAft>
        <a:defRPr sz="6400">
          <a:solidFill>
            <a:srgbClr val="FFFFFF"/>
          </a:solidFill>
          <a:latin typeface="Arial" charset="0"/>
          <a:cs typeface="Arial" charset="0"/>
          <a:sym typeface="Gotham-Medium"/>
        </a:defRPr>
      </a:lvl5pPr>
      <a:lvl6pPr marL="4572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6pPr>
      <a:lvl7pPr marL="9144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7pPr>
      <a:lvl8pPr marL="13716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8pPr>
      <a:lvl9pPr marL="1828800" algn="l" rtl="0" fontAlgn="base">
        <a:lnSpc>
          <a:spcPct val="90000"/>
        </a:lnSpc>
        <a:spcBef>
          <a:spcPct val="0"/>
        </a:spcBef>
        <a:spcAft>
          <a:spcPct val="0"/>
        </a:spcAft>
        <a:defRPr sz="6400">
          <a:solidFill>
            <a:srgbClr val="FFFFFF"/>
          </a:solidFill>
          <a:latin typeface="Gotham-Medium" pitchFamily="2" charset="0"/>
          <a:sym typeface="Gotham-Medium" pitchFamily="2" charset="0"/>
        </a:defRPr>
      </a:lvl9pPr>
    </p:titleStyle>
    <p:bodyStyle>
      <a:lvl1pPr marL="234950" indent="-234950" algn="l" rtl="0" eaLnBrk="0" fontAlgn="base" hangingPunct="0">
        <a:spcBef>
          <a:spcPct val="10000"/>
        </a:spcBef>
        <a:spcAft>
          <a:spcPct val="10000"/>
        </a:spcAft>
        <a:buClr>
          <a:srgbClr val="FFFFFF"/>
        </a:buClr>
        <a:buChar char="•"/>
        <a:defRPr sz="3200">
          <a:solidFill>
            <a:srgbClr val="FFFFFF"/>
          </a:solidFill>
          <a:latin typeface="Arial" pitchFamily="34" charset="0"/>
          <a:ea typeface="+mn-ea"/>
          <a:cs typeface="Arial" pitchFamily="34" charset="0"/>
          <a:sym typeface="Minion Pro Med"/>
        </a:defRPr>
      </a:lvl1pPr>
      <a:lvl2pPr marL="693738" indent="-238125" algn="l" rtl="0" eaLnBrk="0" fontAlgn="base" hangingPunct="0">
        <a:spcBef>
          <a:spcPct val="10000"/>
        </a:spcBef>
        <a:spcAft>
          <a:spcPct val="10000"/>
        </a:spcAft>
        <a:buClr>
          <a:srgbClr val="FFFFFF"/>
        </a:buClr>
        <a:buChar char="•"/>
        <a:defRPr sz="2800">
          <a:solidFill>
            <a:srgbClr val="FFFFFF"/>
          </a:solidFill>
          <a:latin typeface="Arial" pitchFamily="34" charset="0"/>
          <a:cs typeface="Arial" pitchFamily="34" charset="0"/>
          <a:sym typeface="Formata Regular"/>
        </a:defRPr>
      </a:lvl2pPr>
      <a:lvl3pPr marL="1149350" indent="-234950" algn="l" rtl="0" eaLnBrk="0" fontAlgn="base" hangingPunct="0">
        <a:spcBef>
          <a:spcPct val="10000"/>
        </a:spcBef>
        <a:spcAft>
          <a:spcPct val="10000"/>
        </a:spcAft>
        <a:buClr>
          <a:srgbClr val="FFFFFF"/>
        </a:buClr>
        <a:buChar char="•"/>
        <a:defRPr sz="2400">
          <a:solidFill>
            <a:srgbClr val="FFFFFF"/>
          </a:solidFill>
          <a:latin typeface="Arial" pitchFamily="34" charset="0"/>
          <a:cs typeface="Arial" pitchFamily="34" charset="0"/>
          <a:sym typeface="Formata Regular"/>
        </a:defRPr>
      </a:lvl3pPr>
      <a:lvl4pPr marL="1600200" indent="-230188" algn="l" rtl="0" eaLnBrk="0" fontAlgn="base" hangingPunct="0">
        <a:spcBef>
          <a:spcPct val="10000"/>
        </a:spcBef>
        <a:spcAft>
          <a:spcPct val="10000"/>
        </a:spcAft>
        <a:buClr>
          <a:srgbClr val="FFFFFF"/>
        </a:buClr>
        <a:buChar char="•"/>
        <a:defRPr sz="2400">
          <a:solidFill>
            <a:srgbClr val="FFFFFF"/>
          </a:solidFill>
          <a:latin typeface="Arial" pitchFamily="34" charset="0"/>
          <a:cs typeface="Arial" pitchFamily="34" charset="0"/>
          <a:sym typeface="Formata Regular"/>
        </a:defRPr>
      </a:lvl4pPr>
      <a:lvl5pPr marL="2057400" indent="-228600" algn="l" rtl="0" eaLnBrk="0" fontAlgn="base" hangingPunct="0">
        <a:spcBef>
          <a:spcPct val="10000"/>
        </a:spcBef>
        <a:spcAft>
          <a:spcPct val="10000"/>
        </a:spcAft>
        <a:buClr>
          <a:srgbClr val="FFFFFF"/>
        </a:buClr>
        <a:buChar char="•"/>
        <a:defRPr sz="2400">
          <a:solidFill>
            <a:srgbClr val="FFFFFF"/>
          </a:solidFill>
          <a:latin typeface="Arial" pitchFamily="34" charset="0"/>
          <a:cs typeface="Arial" pitchFamily="34" charset="0"/>
          <a:sym typeface="Formata Regular"/>
        </a:defRPr>
      </a:lvl5pPr>
      <a:lvl6pPr marL="25146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6pPr>
      <a:lvl7pPr marL="29718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7pPr>
      <a:lvl8pPr marL="34290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8pPr>
      <a:lvl9pPr marL="3886200" indent="-228600" algn="l" rtl="0" fontAlgn="base">
        <a:spcBef>
          <a:spcPct val="10000"/>
        </a:spcBef>
        <a:spcAft>
          <a:spcPct val="10000"/>
        </a:spcAft>
        <a:buClr>
          <a:srgbClr val="FFFFFF"/>
        </a:buClr>
        <a:buChar char="•"/>
        <a:defRPr sz="2400">
          <a:solidFill>
            <a:schemeClr val="hlink"/>
          </a:solidFill>
          <a:latin typeface="+mn-lt"/>
          <a:sym typeface="Formata Regular" pitchFamily="-65"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chart" Target="../charts/chart11.xml"/><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chart" Target="../charts/chart10.xml"/></Relationships>
</file>

<file path=ppt/slides/_rels/slide11.xml.rels><?xml version="1.0" encoding="UTF-8" standalone="yes"?>
<Relationships xmlns="http://schemas.openxmlformats.org/package/2006/relationships"><Relationship Id="rId4" Type="http://schemas.openxmlformats.org/officeDocument/2006/relationships/chart" Target="../charts/chart13.xml"/><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chart" Target="../charts/chart12.xml"/></Relationships>
</file>

<file path=ppt/slides/_rels/slide12.xml.rels><?xml version="1.0" encoding="UTF-8" standalone="yes"?>
<Relationships xmlns="http://schemas.openxmlformats.org/package/2006/relationships"><Relationship Id="rId4" Type="http://schemas.openxmlformats.org/officeDocument/2006/relationships/chart" Target="../charts/chart15.xml"/><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chart" Target="../charts/char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chart" Target="../charts/chart1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chart" Target="../charts/chart1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3" Type="http://schemas.openxmlformats.org/officeDocument/2006/relationships/chart" Target="../charts/chart1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4" Type="http://schemas.openxmlformats.org/officeDocument/2006/relationships/chart" Target="../charts/chart20.xml"/><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chart" Target="../charts/char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chart" Target="../charts/chart2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chart" Target="../charts/chart2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chart" Target="../charts/chart2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3" Type="http://schemas.openxmlformats.org/officeDocument/2006/relationships/chart" Target="../charts/chart2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3" Type="http://schemas.openxmlformats.org/officeDocument/2006/relationships/chart" Target="../charts/chart2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4" Type="http://schemas.openxmlformats.org/officeDocument/2006/relationships/chart" Target="../charts/chart27.xml"/><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chart" Target="../charts/char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chart" Target="../charts/chart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4" Type="http://schemas.openxmlformats.org/officeDocument/2006/relationships/chart" Target="../charts/chart4.xml"/><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chart" Target="../charts/chart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chart" Target="../charts/chart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chart" Target="../charts/chart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4" Type="http://schemas.openxmlformats.org/officeDocument/2006/relationships/chart" Target="../charts/chart9.xml"/><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Text Box 6"/>
          <p:cNvSpPr txBox="1">
            <a:spLocks noChangeArrowheads="1"/>
          </p:cNvSpPr>
          <p:nvPr/>
        </p:nvSpPr>
        <p:spPr bwMode="auto">
          <a:xfrm>
            <a:off x="10255250" y="11672888"/>
            <a:ext cx="3903663" cy="584200"/>
          </a:xfrm>
          <a:prstGeom prst="rect">
            <a:avLst/>
          </a:prstGeom>
          <a:noFill/>
          <a:ln w="9525" algn="ctr">
            <a:noFill/>
            <a:miter lim="800000"/>
            <a:headEnd/>
            <a:tailEnd/>
          </a:ln>
        </p:spPr>
        <p:txBody>
          <a:bodyPr>
            <a:spAutoFit/>
          </a:bodyPr>
          <a:lstStyle/>
          <a:p>
            <a:pPr algn="ctr">
              <a:lnSpc>
                <a:spcPct val="95000"/>
              </a:lnSpc>
            </a:pPr>
            <a:endParaRPr lang="en-US"/>
          </a:p>
        </p:txBody>
      </p:sp>
      <p:sp>
        <p:nvSpPr>
          <p:cNvPr id="8" name="Title 7"/>
          <p:cNvSpPr>
            <a:spLocks noGrp="1"/>
          </p:cNvSpPr>
          <p:nvPr>
            <p:ph type="ctrTitle"/>
          </p:nvPr>
        </p:nvSpPr>
        <p:spPr>
          <a:xfrm>
            <a:off x="782638" y="-7442200"/>
            <a:ext cx="11439525" cy="1406525"/>
          </a:xfrm>
        </p:spPr>
        <p:txBody>
          <a:bodyPr/>
          <a:lstStyle/>
          <a:p>
            <a:pPr>
              <a:defRPr/>
            </a:pPr>
            <a:r>
              <a:rPr smtClean="0"/>
              <a:t>Iran: Public Opinion on Foreign, </a:t>
            </a:r>
            <a:r>
              <a:rPr b="0" smtClean="0">
                <a:solidFill>
                  <a:schemeClr val="accent6"/>
                </a:solidFill>
                <a:sym typeface="Gotham-Medium"/>
              </a:rPr>
              <a:t>Nuclear and Domestic Issues</a:t>
            </a:r>
            <a:endParaRPr b="0">
              <a:solidFill>
                <a:schemeClr val="accent6"/>
              </a:solidFill>
              <a:sym typeface="Gotham-Medium"/>
            </a:endParaRPr>
          </a:p>
        </p:txBody>
      </p:sp>
      <p:sp>
        <p:nvSpPr>
          <p:cNvPr id="48131" name="Title 12"/>
          <p:cNvSpPr txBox="1">
            <a:spLocks/>
          </p:cNvSpPr>
          <p:nvPr/>
        </p:nvSpPr>
        <p:spPr bwMode="auto">
          <a:xfrm>
            <a:off x="782638" y="1265238"/>
            <a:ext cx="11439525" cy="1406525"/>
          </a:xfrm>
          <a:prstGeom prst="rect">
            <a:avLst/>
          </a:prstGeom>
          <a:noFill/>
          <a:ln w="9525" algn="ctr">
            <a:noFill/>
            <a:miter lim="800000"/>
            <a:headEnd/>
            <a:tailEnd/>
          </a:ln>
        </p:spPr>
        <p:txBody>
          <a:bodyPr lIns="38032" tIns="38032" rIns="38032" bIns="38032" anchor="ctr">
            <a:spAutoFit/>
          </a:bodyPr>
          <a:lstStyle/>
          <a:p>
            <a:pPr algn="ctr" eaLnBrk="0" hangingPunct="0">
              <a:lnSpc>
                <a:spcPct val="90000"/>
              </a:lnSpc>
            </a:pPr>
            <a:r>
              <a:rPr lang="en-US" sz="4800" b="1">
                <a:latin typeface="Arial" charset="0"/>
              </a:rPr>
              <a:t>Iran: Public Opinion on Foreign, </a:t>
            </a:r>
            <a:br>
              <a:rPr lang="en-US" sz="4800" b="1">
                <a:latin typeface="Arial" charset="0"/>
              </a:rPr>
            </a:br>
            <a:r>
              <a:rPr lang="en-US" sz="4800">
                <a:solidFill>
                  <a:srgbClr val="BFBEC7"/>
                </a:solidFill>
                <a:latin typeface="Arial" charset="0"/>
                <a:sym typeface="Gotham-Medium"/>
              </a:rPr>
              <a:t> </a:t>
            </a:r>
            <a:r>
              <a:rPr lang="en-US" sz="4800" b="1">
                <a:latin typeface="Arial" charset="0"/>
                <a:sym typeface="Gotham-Medium"/>
              </a:rPr>
              <a:t>Nuclear and Domestic Issues</a:t>
            </a:r>
            <a:endParaRPr lang="en-US" sz="4800" b="1">
              <a:latin typeface="Arial" charset="0"/>
            </a:endParaRPr>
          </a:p>
        </p:txBody>
      </p:sp>
      <p:sp>
        <p:nvSpPr>
          <p:cNvPr id="48132" name="Subtitle 13"/>
          <p:cNvSpPr txBox="1">
            <a:spLocks/>
          </p:cNvSpPr>
          <p:nvPr/>
        </p:nvSpPr>
        <p:spPr bwMode="auto">
          <a:xfrm>
            <a:off x="0" y="6953250"/>
            <a:ext cx="13004800" cy="2355850"/>
          </a:xfrm>
          <a:prstGeom prst="rect">
            <a:avLst/>
          </a:prstGeom>
          <a:noFill/>
          <a:ln w="9525" algn="ctr">
            <a:noFill/>
            <a:miter lim="800000"/>
            <a:headEnd/>
            <a:tailEnd/>
          </a:ln>
        </p:spPr>
        <p:txBody>
          <a:bodyPr lIns="91378" tIns="45688" rIns="91378" bIns="45688"/>
          <a:lstStyle/>
          <a:p>
            <a:pPr algn="ctr" defTabSz="912813"/>
            <a:r>
              <a:rPr lang="en-US" sz="2400" b="1" dirty="0" smtClean="0"/>
              <a:t>International </a:t>
            </a:r>
            <a:r>
              <a:rPr lang="en-US" sz="2400" b="1" dirty="0"/>
              <a:t>Peace </a:t>
            </a:r>
            <a:r>
              <a:rPr lang="en-US" sz="2400" b="1" dirty="0" smtClean="0"/>
              <a:t>Institute</a:t>
            </a:r>
          </a:p>
          <a:p>
            <a:pPr algn="ctr" defTabSz="912813"/>
            <a:r>
              <a:rPr lang="en-US" sz="2400" b="1" dirty="0" smtClean="0"/>
              <a:t>With Charney </a:t>
            </a:r>
            <a:r>
              <a:rPr lang="en-US" sz="2400" b="1" dirty="0"/>
              <a:t>Research</a:t>
            </a:r>
          </a:p>
          <a:p>
            <a:pPr algn="ctr" defTabSz="912813"/>
            <a:r>
              <a:rPr lang="en-US" sz="2400" b="1" dirty="0"/>
              <a:t>8</a:t>
            </a:r>
            <a:r>
              <a:rPr lang="en-US" sz="2400" b="1" dirty="0" smtClean="0"/>
              <a:t> December 2010</a:t>
            </a:r>
            <a:endParaRPr lang="en-US" sz="2400" b="1" dirty="0"/>
          </a:p>
        </p:txBody>
      </p:sp>
      <p:pic>
        <p:nvPicPr>
          <p:cNvPr id="10" name="Picture 2"/>
          <p:cNvPicPr>
            <a:picLocks noChangeAspect="1" noChangeArrowheads="1"/>
          </p:cNvPicPr>
          <p:nvPr/>
        </p:nvPicPr>
        <p:blipFill>
          <a:blip r:embed="rId3" cstate="print"/>
          <a:srcRect/>
          <a:stretch>
            <a:fillRect/>
          </a:stretch>
        </p:blipFill>
        <p:spPr bwMode="auto">
          <a:xfrm>
            <a:off x="4233863" y="3481388"/>
            <a:ext cx="4683125" cy="2633662"/>
          </a:xfrm>
          <a:prstGeom prst="rect">
            <a:avLst/>
          </a:prstGeom>
          <a:ln>
            <a:noFill/>
          </a:ln>
          <a:effectLst>
            <a:outerShdw blurRad="50800" dist="38100" dir="2700000" algn="tl" rotWithShape="0">
              <a:prstClr val="black">
                <a:alpha val="40000"/>
              </a:prstClr>
            </a:outerShdw>
          </a:effectLst>
        </p:spPr>
      </p:pic>
    </p:spTree>
  </p:cSld>
  <p:clrMapOvr>
    <a:masterClrMapping/>
  </p:clrMapOvr>
  <p:transition spd="med" advTm="3283">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TextBox 8"/>
          <p:cNvSpPr txBox="1">
            <a:spLocks noChangeArrowheads="1"/>
          </p:cNvSpPr>
          <p:nvPr/>
        </p:nvSpPr>
        <p:spPr bwMode="auto">
          <a:xfrm>
            <a:off x="666044" y="1820863"/>
            <a:ext cx="5638800" cy="1016000"/>
          </a:xfrm>
          <a:prstGeom prst="rect">
            <a:avLst/>
          </a:prstGeom>
          <a:noFill/>
          <a:ln w="9525">
            <a:noFill/>
            <a:miter lim="800000"/>
            <a:headEnd/>
            <a:tailEnd/>
          </a:ln>
        </p:spPr>
        <p:txBody>
          <a:bodyPr>
            <a:spAutoFit/>
          </a:bodyPr>
          <a:lstStyle/>
          <a:p>
            <a:pPr eaLnBrk="0" hangingPunct="0">
              <a:buClr>
                <a:srgbClr val="FFFFFF"/>
              </a:buClr>
            </a:pPr>
            <a:r>
              <a:rPr lang="en-US" sz="2000" dirty="0">
                <a:solidFill>
                  <a:schemeClr val="tx1"/>
                </a:solidFill>
                <a:latin typeface="Arial" charset="0"/>
              </a:rPr>
              <a:t>Here are two views.  Which is closer to your view? The best way to solve our country’s problems is to…</a:t>
            </a:r>
          </a:p>
        </p:txBody>
      </p:sp>
      <p:sp>
        <p:nvSpPr>
          <p:cNvPr id="66562" name="TextBox 8"/>
          <p:cNvSpPr txBox="1">
            <a:spLocks noChangeArrowheads="1"/>
          </p:cNvSpPr>
          <p:nvPr/>
        </p:nvSpPr>
        <p:spPr bwMode="auto">
          <a:xfrm>
            <a:off x="6629400" y="1820863"/>
            <a:ext cx="5664200" cy="1016000"/>
          </a:xfrm>
          <a:prstGeom prst="rect">
            <a:avLst/>
          </a:prstGeom>
          <a:noFill/>
          <a:ln w="9525">
            <a:noFill/>
            <a:miter lim="800000"/>
            <a:headEnd/>
            <a:tailEnd/>
          </a:ln>
        </p:spPr>
        <p:txBody>
          <a:bodyPr>
            <a:spAutoFit/>
          </a:bodyPr>
          <a:lstStyle/>
          <a:p>
            <a:pPr eaLnBrk="0" hangingPunct="0">
              <a:buClr>
                <a:srgbClr val="FFFFFF"/>
              </a:buClr>
            </a:pPr>
            <a:r>
              <a:rPr lang="en-US" sz="2000">
                <a:solidFill>
                  <a:schemeClr val="tx1"/>
                </a:solidFill>
                <a:latin typeface="Arial" charset="0"/>
              </a:rPr>
              <a:t>Here are some things it’s been suggested the West should do. Let me know how you feel about each. The West should…</a:t>
            </a:r>
          </a:p>
        </p:txBody>
      </p:sp>
      <p:graphicFrame>
        <p:nvGraphicFramePr>
          <p:cNvPr id="8" name="Object 23"/>
          <p:cNvGraphicFramePr>
            <a:graphicFrameLocks noChangeAspect="1"/>
          </p:cNvGraphicFramePr>
          <p:nvPr/>
        </p:nvGraphicFramePr>
        <p:xfrm>
          <a:off x="6350000" y="3200400"/>
          <a:ext cx="5943600" cy="6019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Object 24"/>
          <p:cNvGraphicFramePr>
            <a:graphicFrameLocks noChangeAspect="1"/>
          </p:cNvGraphicFramePr>
          <p:nvPr/>
        </p:nvGraphicFramePr>
        <p:xfrm>
          <a:off x="666044" y="3200400"/>
          <a:ext cx="5029200" cy="5867400"/>
        </p:xfrm>
        <a:graphic>
          <a:graphicData uri="http://schemas.openxmlformats.org/drawingml/2006/chart">
            <c:chart xmlns:c="http://schemas.openxmlformats.org/drawingml/2006/chart" xmlns:r="http://schemas.openxmlformats.org/officeDocument/2006/relationships" r:id="rId4"/>
          </a:graphicData>
        </a:graphic>
      </p:graphicFrame>
      <p:sp>
        <p:nvSpPr>
          <p:cNvPr id="66565" name="Title 13"/>
          <p:cNvSpPr>
            <a:spLocks noGrp="1"/>
          </p:cNvSpPr>
          <p:nvPr>
            <p:ph type="title"/>
          </p:nvPr>
        </p:nvSpPr>
        <p:spPr>
          <a:xfrm>
            <a:off x="711200" y="560388"/>
            <a:ext cx="11642725" cy="1624012"/>
          </a:xfrm>
        </p:spPr>
        <p:txBody>
          <a:bodyPr>
            <a:spAutoFit/>
          </a:bodyPr>
          <a:lstStyle/>
          <a:p>
            <a:r>
              <a:rPr lang="en-US" dirty="0" smtClean="0">
                <a:latin typeface="Arial" charset="0"/>
                <a:cs typeface="Arial" charset="0"/>
              </a:rPr>
              <a:t>Most Iranians aspire to closer ties with West and want Western help on human rights and civil society.</a:t>
            </a:r>
          </a:p>
        </p:txBody>
      </p:sp>
    </p:spTree>
  </p:cSld>
  <p:clrMapOvr>
    <a:masterClrMapping/>
  </p:clrMapOvr>
  <p:transition spd="med" advTm="18899">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Title 13"/>
          <p:cNvSpPr>
            <a:spLocks noGrp="1"/>
          </p:cNvSpPr>
          <p:nvPr>
            <p:ph type="title"/>
          </p:nvPr>
        </p:nvSpPr>
        <p:spPr>
          <a:xfrm>
            <a:off x="711200" y="560388"/>
            <a:ext cx="11642725" cy="1624012"/>
          </a:xfrm>
        </p:spPr>
        <p:txBody>
          <a:bodyPr>
            <a:spAutoFit/>
          </a:bodyPr>
          <a:lstStyle/>
          <a:p>
            <a:r>
              <a:rPr lang="en-US" dirty="0" smtClean="0">
                <a:latin typeface="Arial" charset="0"/>
                <a:cs typeface="Arial" charset="0"/>
              </a:rPr>
              <a:t>Growing anti-American sentiment and widespread criticism of Europe and the United Nations among Iranians.</a:t>
            </a:r>
          </a:p>
        </p:txBody>
      </p:sp>
      <p:graphicFrame>
        <p:nvGraphicFramePr>
          <p:cNvPr id="7" name="Object 5"/>
          <p:cNvGraphicFramePr>
            <a:graphicFrameLocks noGrp="1" noChangeAspect="1"/>
          </p:cNvGraphicFramePr>
          <p:nvPr>
            <p:ph idx="4294967295"/>
          </p:nvPr>
        </p:nvGraphicFramePr>
        <p:xfrm>
          <a:off x="654755" y="2757488"/>
          <a:ext cx="5327650" cy="6527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Object 7"/>
          <p:cNvGraphicFramePr>
            <a:graphicFrameLocks noChangeAspect="1"/>
          </p:cNvGraphicFramePr>
          <p:nvPr/>
        </p:nvGraphicFramePr>
        <p:xfrm>
          <a:off x="6553200" y="2757488"/>
          <a:ext cx="5740400" cy="6527800"/>
        </p:xfrm>
        <a:graphic>
          <a:graphicData uri="http://schemas.openxmlformats.org/drawingml/2006/chart">
            <c:chart xmlns:c="http://schemas.openxmlformats.org/drawingml/2006/chart" xmlns:r="http://schemas.openxmlformats.org/officeDocument/2006/relationships" r:id="rId4"/>
          </a:graphicData>
        </a:graphic>
      </p:graphicFrame>
      <p:sp>
        <p:nvSpPr>
          <p:cNvPr id="68612" name="TextBox 9"/>
          <p:cNvSpPr txBox="1">
            <a:spLocks noChangeArrowheads="1"/>
          </p:cNvSpPr>
          <p:nvPr/>
        </p:nvSpPr>
        <p:spPr bwMode="auto">
          <a:xfrm>
            <a:off x="6530446" y="2212975"/>
            <a:ext cx="4916487" cy="400050"/>
          </a:xfrm>
          <a:prstGeom prst="rect">
            <a:avLst/>
          </a:prstGeom>
          <a:noFill/>
          <a:ln w="9525">
            <a:noFill/>
            <a:miter lim="800000"/>
            <a:headEnd/>
            <a:tailEnd/>
          </a:ln>
        </p:spPr>
        <p:txBody>
          <a:bodyPr>
            <a:spAutoFit/>
          </a:bodyPr>
          <a:lstStyle/>
          <a:p>
            <a:pPr eaLnBrk="0" hangingPunct="0">
              <a:buClr>
                <a:srgbClr val="FFFFFF"/>
              </a:buClr>
            </a:pPr>
            <a:r>
              <a:rPr lang="en-US" sz="2000" dirty="0">
                <a:solidFill>
                  <a:schemeClr val="tx1"/>
                </a:solidFill>
                <a:latin typeface="Arial" charset="0"/>
              </a:rPr>
              <a:t>Europeans and the UN</a:t>
            </a:r>
          </a:p>
        </p:txBody>
      </p:sp>
      <p:sp>
        <p:nvSpPr>
          <p:cNvPr id="68613" name="TextBox 9"/>
          <p:cNvSpPr txBox="1">
            <a:spLocks noChangeArrowheads="1"/>
          </p:cNvSpPr>
          <p:nvPr/>
        </p:nvSpPr>
        <p:spPr bwMode="auto">
          <a:xfrm>
            <a:off x="666044" y="2212975"/>
            <a:ext cx="5562600" cy="400050"/>
          </a:xfrm>
          <a:prstGeom prst="rect">
            <a:avLst/>
          </a:prstGeom>
          <a:noFill/>
          <a:ln w="9525">
            <a:noFill/>
            <a:miter lim="800000"/>
            <a:headEnd/>
            <a:tailEnd/>
          </a:ln>
        </p:spPr>
        <p:txBody>
          <a:bodyPr>
            <a:spAutoFit/>
          </a:bodyPr>
          <a:lstStyle/>
          <a:p>
            <a:pPr eaLnBrk="0" hangingPunct="0">
              <a:buClr>
                <a:srgbClr val="FFFFFF"/>
              </a:buClr>
            </a:pPr>
            <a:r>
              <a:rPr lang="en-US" sz="2000" dirty="0">
                <a:solidFill>
                  <a:schemeClr val="tx1"/>
                </a:solidFill>
                <a:latin typeface="Arial" charset="0"/>
              </a:rPr>
              <a:t>United States</a:t>
            </a:r>
          </a:p>
        </p:txBody>
      </p:sp>
    </p:spTree>
  </p:cSld>
  <p:clrMapOvr>
    <a:masterClrMapping/>
  </p:clrMapOvr>
  <p:transition spd="med" advTm="21566">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TextBox 6"/>
          <p:cNvSpPr txBox="1">
            <a:spLocks noChangeArrowheads="1"/>
          </p:cNvSpPr>
          <p:nvPr/>
        </p:nvSpPr>
        <p:spPr bwMode="auto">
          <a:xfrm>
            <a:off x="666044" y="2295525"/>
            <a:ext cx="5526088" cy="400050"/>
          </a:xfrm>
          <a:prstGeom prst="rect">
            <a:avLst/>
          </a:prstGeom>
          <a:noFill/>
          <a:ln w="9525">
            <a:noFill/>
            <a:miter lim="800000"/>
            <a:headEnd/>
            <a:tailEnd/>
          </a:ln>
        </p:spPr>
        <p:txBody>
          <a:bodyPr>
            <a:spAutoFit/>
          </a:bodyPr>
          <a:lstStyle/>
          <a:p>
            <a:pPr eaLnBrk="0" hangingPunct="0">
              <a:buClr>
                <a:srgbClr val="FFFFFF"/>
              </a:buClr>
            </a:pPr>
            <a:r>
              <a:rPr lang="en-US" sz="2000" dirty="0">
                <a:solidFill>
                  <a:schemeClr val="tx1"/>
                </a:solidFill>
                <a:latin typeface="Arial" charset="0"/>
              </a:rPr>
              <a:t>Iran’s greatest threat in the region</a:t>
            </a:r>
          </a:p>
        </p:txBody>
      </p:sp>
      <p:sp>
        <p:nvSpPr>
          <p:cNvPr id="70658" name="TextBox 7"/>
          <p:cNvSpPr txBox="1">
            <a:spLocks noChangeArrowheads="1"/>
          </p:cNvSpPr>
          <p:nvPr/>
        </p:nvSpPr>
        <p:spPr bwMode="auto">
          <a:xfrm>
            <a:off x="6381044" y="2295525"/>
            <a:ext cx="5715000" cy="708025"/>
          </a:xfrm>
          <a:prstGeom prst="rect">
            <a:avLst/>
          </a:prstGeom>
          <a:noFill/>
          <a:ln w="9525">
            <a:noFill/>
            <a:miter lim="800000"/>
            <a:headEnd/>
            <a:tailEnd/>
          </a:ln>
        </p:spPr>
        <p:txBody>
          <a:bodyPr>
            <a:spAutoFit/>
          </a:bodyPr>
          <a:lstStyle/>
          <a:p>
            <a:pPr eaLnBrk="0" hangingPunct="0">
              <a:buClr>
                <a:srgbClr val="FFFFFF"/>
              </a:buClr>
            </a:pPr>
            <a:r>
              <a:rPr lang="en-US" sz="2000">
                <a:solidFill>
                  <a:schemeClr val="tx1"/>
                </a:solidFill>
                <a:latin typeface="Arial" charset="0"/>
              </a:rPr>
              <a:t>Likelihood of an Israeli or US attack if Iran continues with its nuclear program</a:t>
            </a:r>
          </a:p>
        </p:txBody>
      </p:sp>
      <p:graphicFrame>
        <p:nvGraphicFramePr>
          <p:cNvPr id="14" name="Object 19"/>
          <p:cNvGraphicFramePr>
            <a:graphicFrameLocks noChangeAspect="1"/>
          </p:cNvGraphicFramePr>
          <p:nvPr/>
        </p:nvGraphicFramePr>
        <p:xfrm>
          <a:off x="666044" y="3014663"/>
          <a:ext cx="5562600" cy="619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Object 20"/>
          <p:cNvGraphicFramePr>
            <a:graphicFrameLocks noChangeAspect="1"/>
          </p:cNvGraphicFramePr>
          <p:nvPr/>
        </p:nvGraphicFramePr>
        <p:xfrm>
          <a:off x="6477000" y="3014663"/>
          <a:ext cx="5816600" cy="6197600"/>
        </p:xfrm>
        <a:graphic>
          <a:graphicData uri="http://schemas.openxmlformats.org/drawingml/2006/chart">
            <c:chart xmlns:c="http://schemas.openxmlformats.org/drawingml/2006/chart" xmlns:r="http://schemas.openxmlformats.org/officeDocument/2006/relationships" r:id="rId4"/>
          </a:graphicData>
        </a:graphic>
      </p:graphicFrame>
      <p:sp>
        <p:nvSpPr>
          <p:cNvPr id="70661" name="TextBox 9"/>
          <p:cNvSpPr txBox="1">
            <a:spLocks noChangeArrowheads="1"/>
          </p:cNvSpPr>
          <p:nvPr/>
        </p:nvSpPr>
        <p:spPr bwMode="auto">
          <a:xfrm>
            <a:off x="8012113" y="6656388"/>
            <a:ext cx="841375" cy="339725"/>
          </a:xfrm>
          <a:prstGeom prst="rect">
            <a:avLst/>
          </a:prstGeom>
          <a:noFill/>
          <a:ln w="9525">
            <a:noFill/>
            <a:miter lim="800000"/>
            <a:headEnd/>
            <a:tailEnd/>
          </a:ln>
        </p:spPr>
        <p:txBody>
          <a:bodyPr>
            <a:spAutoFit/>
          </a:bodyPr>
          <a:lstStyle/>
          <a:p>
            <a:pPr algn="ctr"/>
            <a:r>
              <a:rPr lang="en-US" sz="1600">
                <a:latin typeface="Arial" charset="0"/>
              </a:rPr>
              <a:t>18%</a:t>
            </a:r>
          </a:p>
        </p:txBody>
      </p:sp>
      <p:sp>
        <p:nvSpPr>
          <p:cNvPr id="70662" name="Text Box 21"/>
          <p:cNvSpPr txBox="1">
            <a:spLocks noChangeArrowheads="1"/>
          </p:cNvSpPr>
          <p:nvPr/>
        </p:nvSpPr>
        <p:spPr bwMode="auto">
          <a:xfrm>
            <a:off x="4391025" y="8582025"/>
            <a:ext cx="1295400" cy="366713"/>
          </a:xfrm>
          <a:prstGeom prst="rect">
            <a:avLst/>
          </a:prstGeom>
          <a:noFill/>
          <a:ln w="9525">
            <a:noFill/>
            <a:miter lim="800000"/>
            <a:headEnd/>
            <a:tailEnd/>
          </a:ln>
        </p:spPr>
        <p:txBody>
          <a:bodyPr>
            <a:spAutoFit/>
          </a:bodyPr>
          <a:lstStyle/>
          <a:p>
            <a:pPr algn="ctr">
              <a:spcBef>
                <a:spcPct val="50000"/>
              </a:spcBef>
            </a:pPr>
            <a:r>
              <a:rPr lang="en-US" sz="1800">
                <a:latin typeface="Arial" charset="0"/>
              </a:rPr>
              <a:t>Sept </a:t>
            </a:r>
            <a:r>
              <a:rPr lang="en-US" sz="1600">
                <a:latin typeface="Arial" charset="0"/>
              </a:rPr>
              <a:t>2010</a:t>
            </a:r>
          </a:p>
        </p:txBody>
      </p:sp>
      <p:sp>
        <p:nvSpPr>
          <p:cNvPr id="70663" name="Text Box 22"/>
          <p:cNvSpPr txBox="1">
            <a:spLocks noChangeArrowheads="1"/>
          </p:cNvSpPr>
          <p:nvPr/>
        </p:nvSpPr>
        <p:spPr bwMode="auto">
          <a:xfrm>
            <a:off x="1984375" y="8582025"/>
            <a:ext cx="1096963" cy="338138"/>
          </a:xfrm>
          <a:prstGeom prst="rect">
            <a:avLst/>
          </a:prstGeom>
          <a:noFill/>
          <a:ln w="9525">
            <a:noFill/>
            <a:miter lim="800000"/>
            <a:headEnd/>
            <a:tailEnd/>
          </a:ln>
        </p:spPr>
        <p:txBody>
          <a:bodyPr>
            <a:spAutoFit/>
          </a:bodyPr>
          <a:lstStyle/>
          <a:p>
            <a:pPr algn="ctr">
              <a:spcBef>
                <a:spcPct val="50000"/>
              </a:spcBef>
            </a:pPr>
            <a:r>
              <a:rPr lang="en-US" sz="1600">
                <a:latin typeface="Arial" charset="0"/>
              </a:rPr>
              <a:t>May 2009</a:t>
            </a:r>
          </a:p>
        </p:txBody>
      </p:sp>
      <p:sp>
        <p:nvSpPr>
          <p:cNvPr id="70664" name="Title 17"/>
          <p:cNvSpPr>
            <a:spLocks noGrp="1"/>
          </p:cNvSpPr>
          <p:nvPr>
            <p:ph type="title"/>
          </p:nvPr>
        </p:nvSpPr>
        <p:spPr>
          <a:xfrm>
            <a:off x="711200" y="560388"/>
            <a:ext cx="11642725" cy="1420812"/>
          </a:xfrm>
        </p:spPr>
        <p:txBody>
          <a:bodyPr>
            <a:spAutoFit/>
          </a:bodyPr>
          <a:lstStyle/>
          <a:p>
            <a:r>
              <a:rPr lang="en-US" dirty="0" smtClean="0">
                <a:latin typeface="Arial" charset="0"/>
                <a:cs typeface="Arial" charset="0"/>
              </a:rPr>
              <a:t>US perceived as more of a threat than Israel, but Iranians do not believe either will strike nuclear facilities.</a:t>
            </a:r>
          </a:p>
        </p:txBody>
      </p:sp>
      <p:sp>
        <p:nvSpPr>
          <p:cNvPr id="70665" name="TextBox 9"/>
          <p:cNvSpPr txBox="1">
            <a:spLocks noChangeArrowheads="1"/>
          </p:cNvSpPr>
          <p:nvPr/>
        </p:nvSpPr>
        <p:spPr bwMode="auto">
          <a:xfrm>
            <a:off x="10609263" y="3071813"/>
            <a:ext cx="841375" cy="339725"/>
          </a:xfrm>
          <a:prstGeom prst="rect">
            <a:avLst/>
          </a:prstGeom>
          <a:noFill/>
          <a:ln w="9525">
            <a:noFill/>
            <a:miter lim="800000"/>
            <a:headEnd/>
            <a:tailEnd/>
          </a:ln>
        </p:spPr>
        <p:txBody>
          <a:bodyPr>
            <a:spAutoFit/>
          </a:bodyPr>
          <a:lstStyle/>
          <a:p>
            <a:pPr algn="ctr"/>
            <a:r>
              <a:rPr lang="en-US" sz="1600">
                <a:latin typeface="Arial" charset="0"/>
              </a:rPr>
              <a:t>76%</a:t>
            </a:r>
          </a:p>
        </p:txBody>
      </p:sp>
      <p:sp>
        <p:nvSpPr>
          <p:cNvPr id="70666" name="TextBox 10"/>
          <p:cNvSpPr txBox="1">
            <a:spLocks noChangeArrowheads="1"/>
          </p:cNvSpPr>
          <p:nvPr/>
        </p:nvSpPr>
        <p:spPr bwMode="auto">
          <a:xfrm>
            <a:off x="10609263" y="3875088"/>
            <a:ext cx="841375" cy="338137"/>
          </a:xfrm>
          <a:prstGeom prst="rect">
            <a:avLst/>
          </a:prstGeom>
          <a:noFill/>
          <a:ln w="9525">
            <a:noFill/>
            <a:miter lim="800000"/>
            <a:headEnd/>
            <a:tailEnd/>
          </a:ln>
        </p:spPr>
        <p:txBody>
          <a:bodyPr>
            <a:spAutoFit/>
          </a:bodyPr>
          <a:lstStyle/>
          <a:p>
            <a:pPr algn="ctr"/>
            <a:r>
              <a:rPr lang="en-US" sz="1600">
                <a:solidFill>
                  <a:schemeClr val="bg1"/>
                </a:solidFill>
                <a:latin typeface="Arial" charset="0"/>
              </a:rPr>
              <a:t>15%</a:t>
            </a:r>
          </a:p>
        </p:txBody>
      </p:sp>
      <p:sp>
        <p:nvSpPr>
          <p:cNvPr id="70667" name="TextBox 11"/>
          <p:cNvSpPr txBox="1">
            <a:spLocks noChangeArrowheads="1"/>
          </p:cNvSpPr>
          <p:nvPr/>
        </p:nvSpPr>
        <p:spPr bwMode="auto">
          <a:xfrm>
            <a:off x="10609263" y="7581900"/>
            <a:ext cx="841375" cy="338138"/>
          </a:xfrm>
          <a:prstGeom prst="rect">
            <a:avLst/>
          </a:prstGeom>
          <a:noFill/>
          <a:ln w="9525">
            <a:noFill/>
            <a:miter lim="800000"/>
            <a:headEnd/>
            <a:tailEnd/>
          </a:ln>
        </p:spPr>
        <p:txBody>
          <a:bodyPr>
            <a:spAutoFit/>
          </a:bodyPr>
          <a:lstStyle/>
          <a:p>
            <a:pPr algn="ctr"/>
            <a:r>
              <a:rPr lang="en-US" sz="1600">
                <a:solidFill>
                  <a:srgbClr val="FEFFFF"/>
                </a:solidFill>
                <a:latin typeface="Arial" charset="0"/>
              </a:rPr>
              <a:t>61%</a:t>
            </a:r>
          </a:p>
        </p:txBody>
      </p:sp>
      <p:sp>
        <p:nvSpPr>
          <p:cNvPr id="70668" name="TextBox 9"/>
          <p:cNvSpPr txBox="1">
            <a:spLocks noChangeArrowheads="1"/>
          </p:cNvSpPr>
          <p:nvPr/>
        </p:nvSpPr>
        <p:spPr bwMode="auto">
          <a:xfrm>
            <a:off x="8650288" y="7934325"/>
            <a:ext cx="841375" cy="338138"/>
          </a:xfrm>
          <a:prstGeom prst="rect">
            <a:avLst/>
          </a:prstGeom>
          <a:noFill/>
          <a:ln w="9525">
            <a:noFill/>
            <a:miter lim="800000"/>
            <a:headEnd/>
            <a:tailEnd/>
          </a:ln>
        </p:spPr>
        <p:txBody>
          <a:bodyPr>
            <a:spAutoFit/>
          </a:bodyPr>
          <a:lstStyle/>
          <a:p>
            <a:pPr algn="ctr"/>
            <a:r>
              <a:rPr lang="en-US" sz="1600">
                <a:latin typeface="Arial" charset="0"/>
              </a:rPr>
              <a:t>2%</a:t>
            </a:r>
          </a:p>
        </p:txBody>
      </p:sp>
    </p:spTree>
  </p:cSld>
  <p:clrMapOvr>
    <a:masterClrMapping/>
  </p:clrMapOvr>
  <p:transition spd="med" advTm="21149">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Title 17"/>
          <p:cNvSpPr>
            <a:spLocks noGrp="1"/>
          </p:cNvSpPr>
          <p:nvPr>
            <p:ph type="title"/>
          </p:nvPr>
        </p:nvSpPr>
        <p:spPr>
          <a:xfrm>
            <a:off x="711200" y="560388"/>
            <a:ext cx="11642725" cy="1624012"/>
          </a:xfrm>
        </p:spPr>
        <p:txBody>
          <a:bodyPr>
            <a:spAutoFit/>
          </a:bodyPr>
          <a:lstStyle/>
          <a:p>
            <a:r>
              <a:rPr lang="en-US" smtClean="0">
                <a:latin typeface="Arial" charset="0"/>
                <a:cs typeface="Arial" charset="0"/>
              </a:rPr>
              <a:t>Iranians support aid to Hamas and Hezbollah. </a:t>
            </a:r>
          </a:p>
        </p:txBody>
      </p:sp>
      <p:graphicFrame>
        <p:nvGraphicFramePr>
          <p:cNvPr id="7" name="Object 5"/>
          <p:cNvGraphicFramePr>
            <a:graphicFrameLocks noGrp="1" noChangeAspect="1"/>
          </p:cNvGraphicFramePr>
          <p:nvPr>
            <p:ph idx="4294967295"/>
          </p:nvPr>
        </p:nvGraphicFramePr>
        <p:xfrm>
          <a:off x="677333" y="3200400"/>
          <a:ext cx="11642725"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249865" name="TextBox 6"/>
          <p:cNvSpPr txBox="1">
            <a:spLocks noChangeArrowheads="1"/>
          </p:cNvSpPr>
          <p:nvPr/>
        </p:nvSpPr>
        <p:spPr bwMode="auto">
          <a:xfrm>
            <a:off x="654755" y="1836738"/>
            <a:ext cx="10947400" cy="1014412"/>
          </a:xfrm>
          <a:prstGeom prst="rect">
            <a:avLst/>
          </a:prstGeom>
          <a:noFill/>
          <a:ln w="9525">
            <a:noFill/>
            <a:miter lim="800000"/>
            <a:headEnd/>
            <a:tailEnd/>
          </a:ln>
        </p:spPr>
        <p:txBody>
          <a:bodyPr>
            <a:spAutoFit/>
          </a:bodyPr>
          <a:lstStyle/>
          <a:p>
            <a:pPr eaLnBrk="0" hangingPunct="0">
              <a:buClr>
                <a:srgbClr val="FFFFFF"/>
              </a:buClr>
              <a:defRPr/>
            </a:pPr>
            <a:r>
              <a:rPr lang="en-US" sz="2000" kern="1700" spc="-40" dirty="0">
                <a:solidFill>
                  <a:schemeClr val="tx1"/>
                </a:solidFill>
                <a:latin typeface="Arial" pitchFamily="34" charset="0"/>
                <a:cs typeface="Arial" pitchFamily="34" charset="0"/>
              </a:rPr>
              <a:t>Do you strongly support, somewhat support, somewhat oppose or strongly oppose Iran’s financial and military aid to Hamas in the Palestinian Territories and </a:t>
            </a:r>
            <a:br>
              <a:rPr lang="en-US" sz="2000" kern="1700" spc="-40" dirty="0">
                <a:solidFill>
                  <a:schemeClr val="tx1"/>
                </a:solidFill>
                <a:latin typeface="Arial" pitchFamily="34" charset="0"/>
                <a:cs typeface="Arial" pitchFamily="34" charset="0"/>
              </a:rPr>
            </a:br>
            <a:r>
              <a:rPr lang="en-US" sz="2000" kern="1700" spc="-40" dirty="0">
                <a:solidFill>
                  <a:schemeClr val="tx1"/>
                </a:solidFill>
                <a:latin typeface="Arial" pitchFamily="34" charset="0"/>
                <a:cs typeface="Arial" pitchFamily="34" charset="0"/>
              </a:rPr>
              <a:t>Hezbollah in Lebanon?</a:t>
            </a:r>
          </a:p>
        </p:txBody>
      </p:sp>
      <p:sp>
        <p:nvSpPr>
          <p:cNvPr id="72708" name="TextBox 10"/>
          <p:cNvSpPr txBox="1">
            <a:spLocks noChangeArrowheads="1"/>
          </p:cNvSpPr>
          <p:nvPr/>
        </p:nvSpPr>
        <p:spPr bwMode="auto">
          <a:xfrm>
            <a:off x="3712027" y="3668486"/>
            <a:ext cx="838200" cy="338138"/>
          </a:xfrm>
          <a:prstGeom prst="rect">
            <a:avLst/>
          </a:prstGeom>
          <a:noFill/>
          <a:ln w="9525">
            <a:noFill/>
            <a:miter lim="800000"/>
            <a:headEnd/>
            <a:tailEnd/>
          </a:ln>
        </p:spPr>
        <p:txBody>
          <a:bodyPr>
            <a:spAutoFit/>
          </a:bodyPr>
          <a:lstStyle/>
          <a:p>
            <a:pPr algn="ctr"/>
            <a:r>
              <a:rPr lang="en-US" sz="1600" dirty="0">
                <a:latin typeface="Arial" charset="0"/>
              </a:rPr>
              <a:t>68%</a:t>
            </a:r>
          </a:p>
        </p:txBody>
      </p:sp>
      <p:sp>
        <p:nvSpPr>
          <p:cNvPr id="72709" name="TextBox 10"/>
          <p:cNvSpPr txBox="1">
            <a:spLocks noChangeArrowheads="1"/>
          </p:cNvSpPr>
          <p:nvPr/>
        </p:nvSpPr>
        <p:spPr bwMode="auto">
          <a:xfrm>
            <a:off x="9118600" y="6259966"/>
            <a:ext cx="939800" cy="339725"/>
          </a:xfrm>
          <a:prstGeom prst="rect">
            <a:avLst/>
          </a:prstGeom>
          <a:noFill/>
          <a:ln w="9525">
            <a:noFill/>
            <a:miter lim="800000"/>
            <a:headEnd/>
            <a:tailEnd/>
          </a:ln>
        </p:spPr>
        <p:txBody>
          <a:bodyPr>
            <a:spAutoFit/>
          </a:bodyPr>
          <a:lstStyle/>
          <a:p>
            <a:pPr algn="ctr"/>
            <a:r>
              <a:rPr lang="en-US" sz="1600" dirty="0">
                <a:latin typeface="Arial" charset="0"/>
              </a:rPr>
              <a:t>29%</a:t>
            </a:r>
          </a:p>
        </p:txBody>
      </p:sp>
    </p:spTree>
  </p:cSld>
  <p:clrMapOvr>
    <a:masterClrMapping/>
  </p:clrMapOvr>
  <p:transition spd="med" advTm="13983">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Title 17"/>
          <p:cNvSpPr>
            <a:spLocks noGrp="1"/>
          </p:cNvSpPr>
          <p:nvPr>
            <p:ph type="title"/>
          </p:nvPr>
        </p:nvSpPr>
        <p:spPr>
          <a:xfrm>
            <a:off x="711200" y="560388"/>
            <a:ext cx="11642725" cy="1624012"/>
          </a:xfrm>
        </p:spPr>
        <p:txBody>
          <a:bodyPr>
            <a:spAutoFit/>
          </a:bodyPr>
          <a:lstStyle/>
          <a:p>
            <a:r>
              <a:rPr lang="en-US" smtClean="0">
                <a:latin typeface="Arial" charset="0"/>
                <a:cs typeface="Arial" charset="0"/>
              </a:rPr>
              <a:t>Iranians would accept a two state accord between Palestinians and Israelis.</a:t>
            </a:r>
          </a:p>
        </p:txBody>
      </p:sp>
      <p:graphicFrame>
        <p:nvGraphicFramePr>
          <p:cNvPr id="7" name="Object 7"/>
          <p:cNvGraphicFramePr>
            <a:graphicFrameLocks noChangeAspect="1"/>
          </p:cNvGraphicFramePr>
          <p:nvPr/>
        </p:nvGraphicFramePr>
        <p:xfrm>
          <a:off x="666044" y="3200400"/>
          <a:ext cx="11582400"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74755" name="TextBox 6"/>
          <p:cNvSpPr txBox="1">
            <a:spLocks noChangeArrowheads="1"/>
          </p:cNvSpPr>
          <p:nvPr/>
        </p:nvSpPr>
        <p:spPr bwMode="auto">
          <a:xfrm>
            <a:off x="654755" y="1832152"/>
            <a:ext cx="11593513" cy="708025"/>
          </a:xfrm>
          <a:prstGeom prst="rect">
            <a:avLst/>
          </a:prstGeom>
          <a:noFill/>
          <a:ln w="9525">
            <a:noFill/>
            <a:miter lim="800000"/>
            <a:headEnd/>
            <a:tailEnd/>
          </a:ln>
        </p:spPr>
        <p:txBody>
          <a:bodyPr>
            <a:spAutoFit/>
          </a:bodyPr>
          <a:lstStyle/>
          <a:p>
            <a:pPr eaLnBrk="0" hangingPunct="0">
              <a:buClr>
                <a:srgbClr val="FFFFFF"/>
              </a:buClr>
            </a:pPr>
            <a:r>
              <a:rPr lang="en-US" sz="2000" dirty="0">
                <a:solidFill>
                  <a:schemeClr val="tx1"/>
                </a:solidFill>
                <a:latin typeface="Arial" charset="0"/>
              </a:rPr>
              <a:t>If the Palestinians make a two-state agreement to live in peace with Israel, would you strongly favor, somewhat favor, somewhat oppose of strongly oppose Iran accepting the agreement?</a:t>
            </a:r>
          </a:p>
        </p:txBody>
      </p:sp>
      <p:sp>
        <p:nvSpPr>
          <p:cNvPr id="74756" name="TextBox 10"/>
          <p:cNvSpPr txBox="1">
            <a:spLocks noChangeArrowheads="1"/>
          </p:cNvSpPr>
          <p:nvPr/>
        </p:nvSpPr>
        <p:spPr bwMode="auto">
          <a:xfrm>
            <a:off x="3619500" y="3783921"/>
            <a:ext cx="927100" cy="338137"/>
          </a:xfrm>
          <a:prstGeom prst="rect">
            <a:avLst/>
          </a:prstGeom>
          <a:noFill/>
          <a:ln w="9525">
            <a:noFill/>
            <a:miter lim="800000"/>
            <a:headEnd/>
            <a:tailEnd/>
          </a:ln>
        </p:spPr>
        <p:txBody>
          <a:bodyPr>
            <a:spAutoFit/>
          </a:bodyPr>
          <a:lstStyle/>
          <a:p>
            <a:pPr algn="ctr"/>
            <a:r>
              <a:rPr lang="en-US" sz="1600" dirty="0">
                <a:latin typeface="Arial" charset="0"/>
              </a:rPr>
              <a:t>58%</a:t>
            </a:r>
          </a:p>
        </p:txBody>
      </p:sp>
      <p:sp>
        <p:nvSpPr>
          <p:cNvPr id="74757" name="TextBox 10"/>
          <p:cNvSpPr txBox="1">
            <a:spLocks noChangeArrowheads="1"/>
          </p:cNvSpPr>
          <p:nvPr/>
        </p:nvSpPr>
        <p:spPr bwMode="auto">
          <a:xfrm>
            <a:off x="9188450" y="5453063"/>
            <a:ext cx="768350" cy="338137"/>
          </a:xfrm>
          <a:prstGeom prst="rect">
            <a:avLst/>
          </a:prstGeom>
          <a:noFill/>
          <a:ln w="9525">
            <a:noFill/>
            <a:miter lim="800000"/>
            <a:headEnd/>
            <a:tailEnd/>
          </a:ln>
        </p:spPr>
        <p:txBody>
          <a:bodyPr>
            <a:spAutoFit/>
          </a:bodyPr>
          <a:lstStyle/>
          <a:p>
            <a:pPr algn="ctr"/>
            <a:r>
              <a:rPr lang="en-US" sz="1600">
                <a:latin typeface="Arial" charset="0"/>
              </a:rPr>
              <a:t>36%</a:t>
            </a:r>
          </a:p>
        </p:txBody>
      </p:sp>
    </p:spTree>
  </p:cSld>
  <p:clrMapOvr>
    <a:masterClrMapping/>
  </p:clrMapOvr>
  <p:transition spd="med" advTm="13533">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TextBox 14"/>
          <p:cNvSpPr txBox="1">
            <a:spLocks noChangeArrowheads="1"/>
          </p:cNvSpPr>
          <p:nvPr/>
        </p:nvSpPr>
        <p:spPr bwMode="auto">
          <a:xfrm>
            <a:off x="654755" y="1836738"/>
            <a:ext cx="9144000" cy="400050"/>
          </a:xfrm>
          <a:prstGeom prst="rect">
            <a:avLst/>
          </a:prstGeom>
          <a:noFill/>
          <a:ln w="9525">
            <a:noFill/>
            <a:miter lim="800000"/>
            <a:headEnd/>
            <a:tailEnd/>
          </a:ln>
        </p:spPr>
        <p:txBody>
          <a:bodyPr>
            <a:spAutoFit/>
          </a:bodyPr>
          <a:lstStyle/>
          <a:p>
            <a:pPr eaLnBrk="0" hangingPunct="0">
              <a:buClr>
                <a:srgbClr val="FFFFFF"/>
              </a:buClr>
            </a:pPr>
            <a:r>
              <a:rPr lang="en-US" sz="2000">
                <a:solidFill>
                  <a:schemeClr val="tx1"/>
                </a:solidFill>
                <a:latin typeface="Arial" charset="0"/>
              </a:rPr>
              <a:t>Do you support or oppose Iran developing and possessing nuclear weapons?</a:t>
            </a:r>
          </a:p>
        </p:txBody>
      </p:sp>
      <p:sp>
        <p:nvSpPr>
          <p:cNvPr id="76802" name="Text Box 1"/>
          <p:cNvSpPr txBox="1">
            <a:spLocks noChangeArrowheads="1"/>
          </p:cNvSpPr>
          <p:nvPr/>
        </p:nvSpPr>
        <p:spPr bwMode="auto">
          <a:xfrm>
            <a:off x="8062913" y="4519613"/>
            <a:ext cx="809625" cy="441325"/>
          </a:xfrm>
          <a:prstGeom prst="rect">
            <a:avLst/>
          </a:prstGeom>
          <a:noFill/>
          <a:ln w="9525">
            <a:noFill/>
            <a:miter lim="800000"/>
            <a:headEnd/>
            <a:tailEnd/>
          </a:ln>
        </p:spPr>
        <p:txBody>
          <a:bodyPr lIns="36576" tIns="27432" rIns="0" bIns="0"/>
          <a:lstStyle/>
          <a:p>
            <a:endParaRPr lang="en-US" sz="2400" b="1">
              <a:latin typeface="Arial" charset="0"/>
            </a:endParaRPr>
          </a:p>
        </p:txBody>
      </p:sp>
      <p:graphicFrame>
        <p:nvGraphicFramePr>
          <p:cNvPr id="6" name="Object 16"/>
          <p:cNvGraphicFramePr>
            <a:graphicFrameLocks noChangeAspect="1"/>
          </p:cNvGraphicFramePr>
          <p:nvPr/>
        </p:nvGraphicFramePr>
        <p:xfrm>
          <a:off x="583141" y="2365375"/>
          <a:ext cx="11642725" cy="6702425"/>
        </p:xfrm>
        <a:graphic>
          <a:graphicData uri="http://schemas.openxmlformats.org/drawingml/2006/chart">
            <c:chart xmlns:c="http://schemas.openxmlformats.org/drawingml/2006/chart" xmlns:r="http://schemas.openxmlformats.org/officeDocument/2006/relationships" r:id="rId3"/>
          </a:graphicData>
        </a:graphic>
      </p:graphicFrame>
      <p:sp>
        <p:nvSpPr>
          <p:cNvPr id="76804" name="Title 11"/>
          <p:cNvSpPr>
            <a:spLocks noGrp="1"/>
          </p:cNvSpPr>
          <p:nvPr>
            <p:ph type="title"/>
          </p:nvPr>
        </p:nvSpPr>
        <p:spPr>
          <a:xfrm>
            <a:off x="711200" y="560388"/>
            <a:ext cx="11642725" cy="1624012"/>
          </a:xfrm>
        </p:spPr>
        <p:txBody>
          <a:bodyPr>
            <a:spAutoFit/>
          </a:bodyPr>
          <a:lstStyle/>
          <a:p>
            <a:r>
              <a:rPr lang="en-US" dirty="0" smtClean="0">
                <a:latin typeface="Arial" charset="0"/>
                <a:cs typeface="Arial" charset="0"/>
              </a:rPr>
              <a:t>Majority of Iranians support the development of </a:t>
            </a:r>
            <a:br>
              <a:rPr lang="en-US" dirty="0" smtClean="0">
                <a:latin typeface="Arial" charset="0"/>
                <a:cs typeface="Arial" charset="0"/>
              </a:rPr>
            </a:br>
            <a:r>
              <a:rPr lang="en-US" dirty="0" smtClean="0">
                <a:latin typeface="Arial" charset="0"/>
                <a:cs typeface="Arial" charset="0"/>
              </a:rPr>
              <a:t>nuclear weapons.</a:t>
            </a:r>
          </a:p>
        </p:txBody>
      </p:sp>
    </p:spTree>
  </p:cSld>
  <p:clrMapOvr>
    <a:masterClrMapping/>
  </p:clrMapOvr>
  <p:transition spd="med" advTm="1375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4" name="Object 30"/>
          <p:cNvGraphicFramePr>
            <a:graphicFrameLocks noChangeAspect="1"/>
          </p:cNvGraphicFramePr>
          <p:nvPr/>
        </p:nvGraphicFramePr>
        <p:xfrm>
          <a:off x="6654800" y="3530924"/>
          <a:ext cx="5638800" cy="586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Object 28"/>
          <p:cNvGraphicFramePr>
            <a:graphicFrameLocks noChangeAspect="1"/>
          </p:cNvGraphicFramePr>
          <p:nvPr/>
        </p:nvGraphicFramePr>
        <p:xfrm>
          <a:off x="677333" y="3530924"/>
          <a:ext cx="5486400" cy="6113462"/>
        </p:xfrm>
        <a:graphic>
          <a:graphicData uri="http://schemas.openxmlformats.org/drawingml/2006/chart">
            <c:chart xmlns:c="http://schemas.openxmlformats.org/drawingml/2006/chart" xmlns:r="http://schemas.openxmlformats.org/officeDocument/2006/relationships" r:id="rId4"/>
          </a:graphicData>
        </a:graphic>
      </p:graphicFrame>
      <p:sp>
        <p:nvSpPr>
          <p:cNvPr id="78851" name="TextBox 10"/>
          <p:cNvSpPr txBox="1">
            <a:spLocks noChangeArrowheads="1"/>
          </p:cNvSpPr>
          <p:nvPr/>
        </p:nvSpPr>
        <p:spPr bwMode="auto">
          <a:xfrm>
            <a:off x="666044" y="1733394"/>
            <a:ext cx="5756271" cy="1754326"/>
          </a:xfrm>
          <a:prstGeom prst="rect">
            <a:avLst/>
          </a:prstGeom>
          <a:noFill/>
          <a:ln w="9525">
            <a:noFill/>
            <a:miter lim="800000"/>
            <a:headEnd/>
            <a:tailEnd/>
          </a:ln>
        </p:spPr>
        <p:txBody>
          <a:bodyPr wrap="square">
            <a:spAutoFit/>
          </a:bodyPr>
          <a:lstStyle/>
          <a:p>
            <a:pPr eaLnBrk="0" hangingPunct="0">
              <a:buClr>
                <a:srgbClr val="FFFFFF"/>
              </a:buClr>
            </a:pPr>
            <a:r>
              <a:rPr lang="en-US" sz="1800" dirty="0">
                <a:latin typeface="Arial" charset="0"/>
              </a:rPr>
              <a:t>The “Grand Bargain”:  </a:t>
            </a:r>
            <a:r>
              <a:rPr lang="en-US" sz="1800" dirty="0" smtClean="0">
                <a:solidFill>
                  <a:schemeClr val="tx1"/>
                </a:solidFill>
                <a:latin typeface="Arial" charset="0"/>
              </a:rPr>
              <a:t/>
            </a:r>
            <a:br>
              <a:rPr lang="en-US" sz="1800" dirty="0" smtClean="0">
                <a:solidFill>
                  <a:schemeClr val="tx1"/>
                </a:solidFill>
                <a:latin typeface="Arial" charset="0"/>
              </a:rPr>
            </a:br>
            <a:r>
              <a:rPr lang="en-US" sz="1800" dirty="0" smtClean="0">
                <a:solidFill>
                  <a:schemeClr val="tx1"/>
                </a:solidFill>
                <a:latin typeface="Arial" charset="0"/>
              </a:rPr>
              <a:t>Suspension </a:t>
            </a:r>
            <a:r>
              <a:rPr lang="en-US" sz="1800" dirty="0">
                <a:solidFill>
                  <a:schemeClr val="tx1"/>
                </a:solidFill>
                <a:latin typeface="Arial" charset="0"/>
              </a:rPr>
              <a:t>of enrichment and concessions on Hezbollah, Hamas, Iraq, and Afghanistan by Iran in return for guarantees of  non-aggression, and end to sanctions, WTO membership and the restoration for normal relations with the West.</a:t>
            </a:r>
          </a:p>
        </p:txBody>
      </p:sp>
      <p:sp>
        <p:nvSpPr>
          <p:cNvPr id="78852" name="TextBox 12"/>
          <p:cNvSpPr txBox="1">
            <a:spLocks noChangeArrowheads="1"/>
          </p:cNvSpPr>
          <p:nvPr/>
        </p:nvSpPr>
        <p:spPr bwMode="auto">
          <a:xfrm>
            <a:off x="6762044" y="1733394"/>
            <a:ext cx="5486400" cy="1477328"/>
          </a:xfrm>
          <a:prstGeom prst="rect">
            <a:avLst/>
          </a:prstGeom>
          <a:noFill/>
          <a:ln w="9525">
            <a:noFill/>
            <a:miter lim="800000"/>
            <a:headEnd/>
            <a:tailEnd/>
          </a:ln>
        </p:spPr>
        <p:txBody>
          <a:bodyPr>
            <a:spAutoFit/>
          </a:bodyPr>
          <a:lstStyle/>
          <a:p>
            <a:pPr eaLnBrk="0" hangingPunct="0">
              <a:buClr>
                <a:srgbClr val="FFFFFF"/>
              </a:buClr>
            </a:pPr>
            <a:r>
              <a:rPr lang="en-US" sz="1800" dirty="0">
                <a:latin typeface="Arial" charset="0"/>
              </a:rPr>
              <a:t>The Turkish/Brazilian deal:  </a:t>
            </a:r>
            <a:r>
              <a:rPr lang="en-US" sz="1800" dirty="0" smtClean="0">
                <a:solidFill>
                  <a:schemeClr val="tx1"/>
                </a:solidFill>
                <a:latin typeface="Arial" charset="0"/>
              </a:rPr>
              <a:t/>
            </a:r>
            <a:br>
              <a:rPr lang="en-US" sz="1800" dirty="0" smtClean="0">
                <a:solidFill>
                  <a:schemeClr val="tx1"/>
                </a:solidFill>
                <a:latin typeface="Arial" charset="0"/>
              </a:rPr>
            </a:br>
            <a:r>
              <a:rPr lang="en-US" sz="1800" dirty="0" smtClean="0">
                <a:solidFill>
                  <a:schemeClr val="tx1"/>
                </a:solidFill>
                <a:latin typeface="Arial" charset="0"/>
              </a:rPr>
              <a:t>Iranian </a:t>
            </a:r>
            <a:r>
              <a:rPr lang="en-US" sz="1800" dirty="0">
                <a:solidFill>
                  <a:schemeClr val="tx1"/>
                </a:solidFill>
                <a:latin typeface="Arial" charset="0"/>
              </a:rPr>
              <a:t>enriched uranium sent to Turkey in exchange for nuclear fuel for a research reactor, which would slow but not halt the nuclear program and allow further talks.</a:t>
            </a:r>
          </a:p>
        </p:txBody>
      </p:sp>
      <p:sp>
        <p:nvSpPr>
          <p:cNvPr id="78853" name="TextBox 13"/>
          <p:cNvSpPr txBox="1">
            <a:spLocks noChangeArrowheads="1"/>
          </p:cNvSpPr>
          <p:nvPr/>
        </p:nvSpPr>
        <p:spPr bwMode="auto">
          <a:xfrm>
            <a:off x="1756484" y="5902450"/>
            <a:ext cx="841375" cy="339725"/>
          </a:xfrm>
          <a:prstGeom prst="rect">
            <a:avLst/>
          </a:prstGeom>
          <a:noFill/>
          <a:ln w="9525">
            <a:noFill/>
            <a:miter lim="800000"/>
            <a:headEnd/>
            <a:tailEnd/>
          </a:ln>
        </p:spPr>
        <p:txBody>
          <a:bodyPr>
            <a:spAutoFit/>
          </a:bodyPr>
          <a:lstStyle/>
          <a:p>
            <a:pPr algn="ctr"/>
            <a:r>
              <a:rPr lang="en-US" sz="1600" dirty="0">
                <a:latin typeface="Arial" charset="0"/>
              </a:rPr>
              <a:t>27%</a:t>
            </a:r>
          </a:p>
        </p:txBody>
      </p:sp>
      <p:sp>
        <p:nvSpPr>
          <p:cNvPr id="78854" name="TextBox 14"/>
          <p:cNvSpPr txBox="1">
            <a:spLocks noChangeArrowheads="1"/>
          </p:cNvSpPr>
          <p:nvPr/>
        </p:nvSpPr>
        <p:spPr bwMode="auto">
          <a:xfrm>
            <a:off x="3356684" y="3752748"/>
            <a:ext cx="841375" cy="338138"/>
          </a:xfrm>
          <a:prstGeom prst="rect">
            <a:avLst/>
          </a:prstGeom>
          <a:noFill/>
          <a:ln w="9525">
            <a:noFill/>
            <a:miter lim="800000"/>
            <a:headEnd/>
            <a:tailEnd/>
          </a:ln>
        </p:spPr>
        <p:txBody>
          <a:bodyPr>
            <a:spAutoFit/>
          </a:bodyPr>
          <a:lstStyle/>
          <a:p>
            <a:pPr algn="ctr"/>
            <a:r>
              <a:rPr lang="en-US" sz="1600" dirty="0">
                <a:latin typeface="Arial" charset="0"/>
              </a:rPr>
              <a:t>55%</a:t>
            </a:r>
          </a:p>
        </p:txBody>
      </p:sp>
      <p:sp>
        <p:nvSpPr>
          <p:cNvPr id="78855" name="TextBox 15"/>
          <p:cNvSpPr txBox="1">
            <a:spLocks noChangeArrowheads="1"/>
          </p:cNvSpPr>
          <p:nvPr/>
        </p:nvSpPr>
        <p:spPr bwMode="auto">
          <a:xfrm>
            <a:off x="7504142" y="5359751"/>
            <a:ext cx="995363" cy="339725"/>
          </a:xfrm>
          <a:prstGeom prst="rect">
            <a:avLst/>
          </a:prstGeom>
          <a:noFill/>
          <a:ln w="9525">
            <a:noFill/>
            <a:miter lim="800000"/>
            <a:headEnd/>
            <a:tailEnd/>
          </a:ln>
        </p:spPr>
        <p:txBody>
          <a:bodyPr>
            <a:spAutoFit/>
          </a:bodyPr>
          <a:lstStyle/>
          <a:p>
            <a:pPr algn="ctr"/>
            <a:r>
              <a:rPr lang="en-US" sz="1600" dirty="0">
                <a:latin typeface="Arial" charset="0"/>
              </a:rPr>
              <a:t>34%</a:t>
            </a:r>
          </a:p>
        </p:txBody>
      </p:sp>
      <p:sp>
        <p:nvSpPr>
          <p:cNvPr id="78856" name="TextBox 16"/>
          <p:cNvSpPr txBox="1">
            <a:spLocks noChangeArrowheads="1"/>
          </p:cNvSpPr>
          <p:nvPr/>
        </p:nvSpPr>
        <p:spPr bwMode="auto">
          <a:xfrm>
            <a:off x="9387242" y="4943373"/>
            <a:ext cx="842963" cy="338138"/>
          </a:xfrm>
          <a:prstGeom prst="rect">
            <a:avLst/>
          </a:prstGeom>
          <a:noFill/>
          <a:ln w="9525">
            <a:noFill/>
            <a:miter lim="800000"/>
            <a:headEnd/>
            <a:tailEnd/>
          </a:ln>
        </p:spPr>
        <p:txBody>
          <a:bodyPr>
            <a:spAutoFit/>
          </a:bodyPr>
          <a:lstStyle/>
          <a:p>
            <a:pPr algn="ctr"/>
            <a:r>
              <a:rPr lang="en-US" sz="1600" dirty="0">
                <a:latin typeface="Arial" charset="0"/>
              </a:rPr>
              <a:t>39%</a:t>
            </a:r>
          </a:p>
        </p:txBody>
      </p:sp>
      <p:sp>
        <p:nvSpPr>
          <p:cNvPr id="78857" name="TextBox 14"/>
          <p:cNvSpPr txBox="1">
            <a:spLocks noChangeArrowheads="1"/>
          </p:cNvSpPr>
          <p:nvPr/>
        </p:nvSpPr>
        <p:spPr bwMode="auto">
          <a:xfrm>
            <a:off x="4956884" y="6825695"/>
            <a:ext cx="841375" cy="338138"/>
          </a:xfrm>
          <a:prstGeom prst="rect">
            <a:avLst/>
          </a:prstGeom>
          <a:noFill/>
          <a:ln w="9525">
            <a:noFill/>
            <a:miter lim="800000"/>
            <a:headEnd/>
            <a:tailEnd/>
          </a:ln>
        </p:spPr>
        <p:txBody>
          <a:bodyPr>
            <a:spAutoFit/>
          </a:bodyPr>
          <a:lstStyle/>
          <a:p>
            <a:pPr algn="ctr"/>
            <a:r>
              <a:rPr lang="en-US" sz="1600" dirty="0" smtClean="0">
                <a:latin typeface="Arial" charset="0"/>
              </a:rPr>
              <a:t>17%</a:t>
            </a:r>
            <a:endParaRPr lang="en-US" sz="1600" dirty="0">
              <a:latin typeface="Arial" charset="0"/>
            </a:endParaRPr>
          </a:p>
        </p:txBody>
      </p:sp>
      <p:sp>
        <p:nvSpPr>
          <p:cNvPr id="78858" name="TextBox 16"/>
          <p:cNvSpPr txBox="1">
            <a:spLocks noChangeArrowheads="1"/>
          </p:cNvSpPr>
          <p:nvPr/>
        </p:nvSpPr>
        <p:spPr bwMode="auto">
          <a:xfrm>
            <a:off x="11205284" y="5902450"/>
            <a:ext cx="842963" cy="339725"/>
          </a:xfrm>
          <a:prstGeom prst="rect">
            <a:avLst/>
          </a:prstGeom>
          <a:noFill/>
          <a:ln w="9525">
            <a:noFill/>
            <a:miter lim="800000"/>
            <a:headEnd/>
            <a:tailEnd/>
          </a:ln>
        </p:spPr>
        <p:txBody>
          <a:bodyPr>
            <a:spAutoFit/>
          </a:bodyPr>
          <a:lstStyle/>
          <a:p>
            <a:pPr algn="ctr"/>
            <a:r>
              <a:rPr lang="en-US" sz="1600" dirty="0">
                <a:latin typeface="Arial" charset="0"/>
              </a:rPr>
              <a:t>27%</a:t>
            </a:r>
          </a:p>
        </p:txBody>
      </p:sp>
      <p:sp>
        <p:nvSpPr>
          <p:cNvPr id="78859" name="Title 19"/>
          <p:cNvSpPr>
            <a:spLocks noGrp="1"/>
          </p:cNvSpPr>
          <p:nvPr>
            <p:ph type="title"/>
          </p:nvPr>
        </p:nvSpPr>
        <p:spPr>
          <a:xfrm>
            <a:off x="711200" y="560388"/>
            <a:ext cx="11642725" cy="1074003"/>
          </a:xfrm>
        </p:spPr>
        <p:txBody>
          <a:bodyPr wrap="square">
            <a:spAutoFit/>
          </a:bodyPr>
          <a:lstStyle/>
          <a:p>
            <a:r>
              <a:rPr lang="en-US" dirty="0" smtClean="0">
                <a:latin typeface="Arial" charset="0"/>
                <a:cs typeface="Arial" charset="0"/>
              </a:rPr>
              <a:t>Most Iranians not much interested in making deals over nuclear program.</a:t>
            </a:r>
          </a:p>
        </p:txBody>
      </p:sp>
    </p:spTree>
  </p:cSld>
  <p:clrMapOvr>
    <a:masterClrMapping/>
  </p:clrMapOvr>
  <p:transition spd="med" advTm="22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Object 6"/>
          <p:cNvGraphicFramePr>
            <a:graphicFrameLocks noChangeAspect="1"/>
          </p:cNvGraphicFramePr>
          <p:nvPr/>
        </p:nvGraphicFramePr>
        <p:xfrm>
          <a:off x="677333" y="2286000"/>
          <a:ext cx="11582400" cy="7137400"/>
        </p:xfrm>
        <a:graphic>
          <a:graphicData uri="http://schemas.openxmlformats.org/drawingml/2006/chart">
            <c:chart xmlns:c="http://schemas.openxmlformats.org/drawingml/2006/chart" xmlns:r="http://schemas.openxmlformats.org/officeDocument/2006/relationships" r:id="rId3"/>
          </a:graphicData>
        </a:graphic>
      </p:graphicFrame>
      <p:sp>
        <p:nvSpPr>
          <p:cNvPr id="80898" name="Title 9"/>
          <p:cNvSpPr>
            <a:spLocks noGrp="1"/>
          </p:cNvSpPr>
          <p:nvPr>
            <p:ph type="title"/>
          </p:nvPr>
        </p:nvSpPr>
        <p:spPr>
          <a:xfrm>
            <a:off x="711200" y="560388"/>
            <a:ext cx="11642725" cy="1624012"/>
          </a:xfrm>
        </p:spPr>
        <p:txBody>
          <a:bodyPr>
            <a:spAutoFit/>
          </a:bodyPr>
          <a:lstStyle/>
          <a:p>
            <a:r>
              <a:rPr lang="en-US" smtClean="0">
                <a:latin typeface="Arial" charset="0"/>
                <a:cs typeface="Arial" charset="0"/>
              </a:rPr>
              <a:t>Former presidents Khatami and Rafsanjani enjoy broad popularity. Green Movement, Moussavi, and Karroubi are favored by 25-35%. </a:t>
            </a:r>
          </a:p>
        </p:txBody>
      </p:sp>
    </p:spTree>
  </p:cSld>
  <p:clrMapOvr>
    <a:masterClrMapping/>
  </p:clrMapOvr>
  <p:transition spd="med" advTm="18083">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TextBox 6"/>
          <p:cNvSpPr txBox="1">
            <a:spLocks noChangeArrowheads="1"/>
          </p:cNvSpPr>
          <p:nvPr/>
        </p:nvSpPr>
        <p:spPr bwMode="auto">
          <a:xfrm>
            <a:off x="654755" y="1832152"/>
            <a:ext cx="7899400" cy="400050"/>
          </a:xfrm>
          <a:prstGeom prst="rect">
            <a:avLst/>
          </a:prstGeom>
          <a:noFill/>
          <a:ln w="9525">
            <a:noFill/>
            <a:miter lim="800000"/>
            <a:headEnd/>
            <a:tailEnd/>
          </a:ln>
        </p:spPr>
        <p:txBody>
          <a:bodyPr>
            <a:spAutoFit/>
          </a:bodyPr>
          <a:lstStyle/>
          <a:p>
            <a:pPr eaLnBrk="0" hangingPunct="0">
              <a:buClr>
                <a:srgbClr val="FFFFFF"/>
              </a:buClr>
            </a:pPr>
            <a:r>
              <a:rPr lang="en-US" sz="2000">
                <a:solidFill>
                  <a:schemeClr val="tx1"/>
                </a:solidFill>
                <a:latin typeface="Arial" charset="0"/>
              </a:rPr>
              <a:t>Did you vote in the June 2009 presidential election?</a:t>
            </a:r>
          </a:p>
        </p:txBody>
      </p:sp>
      <p:graphicFrame>
        <p:nvGraphicFramePr>
          <p:cNvPr id="5" name="Object 10"/>
          <p:cNvGraphicFramePr>
            <a:graphicFrameLocks noChangeAspect="1"/>
          </p:cNvGraphicFramePr>
          <p:nvPr/>
        </p:nvGraphicFramePr>
        <p:xfrm>
          <a:off x="653344" y="2552700"/>
          <a:ext cx="11595100" cy="6921500"/>
        </p:xfrm>
        <a:graphic>
          <a:graphicData uri="http://schemas.openxmlformats.org/drawingml/2006/chart">
            <c:chart xmlns:c="http://schemas.openxmlformats.org/drawingml/2006/chart" xmlns:r="http://schemas.openxmlformats.org/officeDocument/2006/relationships" r:id="rId3"/>
          </a:graphicData>
        </a:graphic>
      </p:graphicFrame>
      <p:sp>
        <p:nvSpPr>
          <p:cNvPr id="82947" name="Title 10"/>
          <p:cNvSpPr>
            <a:spLocks noGrp="1"/>
          </p:cNvSpPr>
          <p:nvPr>
            <p:ph type="title"/>
          </p:nvPr>
        </p:nvSpPr>
        <p:spPr>
          <a:xfrm>
            <a:off x="711200" y="560388"/>
            <a:ext cx="11642725" cy="1420812"/>
          </a:xfrm>
        </p:spPr>
        <p:txBody>
          <a:bodyPr>
            <a:spAutoFit/>
          </a:bodyPr>
          <a:lstStyle/>
          <a:p>
            <a:r>
              <a:rPr lang="en-US" dirty="0" smtClean="0">
                <a:latin typeface="Arial" charset="0"/>
                <a:cs typeface="Arial" charset="0"/>
              </a:rPr>
              <a:t>Independent polls show large turnout similar to official election returns.</a:t>
            </a:r>
          </a:p>
        </p:txBody>
      </p:sp>
    </p:spTree>
  </p:cSld>
  <p:clrMapOvr>
    <a:masterClrMapping/>
  </p:clrMapOvr>
  <p:transition spd="med" advTm="1875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nvGraphicFramePr>
        <p:xfrm>
          <a:off x="654755" y="2565400"/>
          <a:ext cx="11582400" cy="6502400"/>
        </p:xfrm>
        <a:graphic>
          <a:graphicData uri="http://schemas.openxmlformats.org/drawingml/2006/chart">
            <c:chart xmlns:c="http://schemas.openxmlformats.org/drawingml/2006/chart" xmlns:r="http://schemas.openxmlformats.org/officeDocument/2006/relationships" r:id="rId3"/>
          </a:graphicData>
        </a:graphic>
      </p:graphicFrame>
      <p:sp>
        <p:nvSpPr>
          <p:cNvPr id="84994" name="TextBox 6"/>
          <p:cNvSpPr txBox="1">
            <a:spLocks noChangeArrowheads="1"/>
          </p:cNvSpPr>
          <p:nvPr/>
        </p:nvSpPr>
        <p:spPr bwMode="auto">
          <a:xfrm>
            <a:off x="666044" y="1843441"/>
            <a:ext cx="5526088" cy="400050"/>
          </a:xfrm>
          <a:prstGeom prst="rect">
            <a:avLst/>
          </a:prstGeom>
          <a:noFill/>
          <a:ln w="9525">
            <a:noFill/>
            <a:miter lim="800000"/>
            <a:headEnd/>
            <a:tailEnd/>
          </a:ln>
        </p:spPr>
        <p:txBody>
          <a:bodyPr>
            <a:spAutoFit/>
          </a:bodyPr>
          <a:lstStyle/>
          <a:p>
            <a:pPr eaLnBrk="0" hangingPunct="0">
              <a:buClr>
                <a:srgbClr val="FFFFFF"/>
              </a:buClr>
            </a:pPr>
            <a:r>
              <a:rPr lang="en-US" sz="2000">
                <a:solidFill>
                  <a:schemeClr val="tx1"/>
                </a:solidFill>
                <a:latin typeface="Arial" charset="0"/>
              </a:rPr>
              <a:t>Who did you vote for in that election?</a:t>
            </a:r>
          </a:p>
        </p:txBody>
      </p:sp>
      <p:sp>
        <p:nvSpPr>
          <p:cNvPr id="84995" name="Title 10"/>
          <p:cNvSpPr>
            <a:spLocks noGrp="1"/>
          </p:cNvSpPr>
          <p:nvPr>
            <p:ph type="title"/>
          </p:nvPr>
        </p:nvSpPr>
        <p:spPr>
          <a:xfrm>
            <a:off x="711200" y="560388"/>
            <a:ext cx="11642725" cy="1624012"/>
          </a:xfrm>
        </p:spPr>
        <p:txBody>
          <a:bodyPr>
            <a:spAutoFit/>
          </a:bodyPr>
          <a:lstStyle/>
          <a:p>
            <a:r>
              <a:rPr lang="en-US" smtClean="0">
                <a:latin typeface="Arial" charset="0"/>
                <a:cs typeface="Arial" charset="0"/>
              </a:rPr>
              <a:t>Around 60% say they voted for Ahmadinejad in </a:t>
            </a:r>
            <a:br>
              <a:rPr lang="en-US" smtClean="0">
                <a:latin typeface="Arial" charset="0"/>
                <a:cs typeface="Arial" charset="0"/>
              </a:rPr>
            </a:br>
            <a:r>
              <a:rPr lang="en-US" smtClean="0">
                <a:latin typeface="Arial" charset="0"/>
                <a:cs typeface="Arial" charset="0"/>
              </a:rPr>
              <a:t>2009 election.</a:t>
            </a:r>
          </a:p>
        </p:txBody>
      </p:sp>
    </p:spTree>
  </p:cSld>
  <p:clrMapOvr>
    <a:masterClrMapping/>
  </p:clrMapOvr>
  <p:transition spd="med" advTm="25116">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3"/>
          <p:cNvSpPr>
            <a:spLocks noChangeArrowheads="1"/>
          </p:cNvSpPr>
          <p:nvPr/>
        </p:nvSpPr>
        <p:spPr bwMode="auto">
          <a:xfrm>
            <a:off x="13716000" y="1023938"/>
            <a:ext cx="11950700" cy="6621462"/>
          </a:xfrm>
          <a:prstGeom prst="rect">
            <a:avLst/>
          </a:prstGeom>
          <a:noFill/>
          <a:ln w="9525">
            <a:noFill/>
            <a:miter lim="800000"/>
            <a:headEnd/>
            <a:tailEnd/>
          </a:ln>
        </p:spPr>
        <p:txBody>
          <a:bodyPr/>
          <a:lstStyle/>
          <a:p>
            <a:pPr defTabSz="912813">
              <a:lnSpc>
                <a:spcPct val="80000"/>
              </a:lnSpc>
              <a:spcBef>
                <a:spcPts val="200"/>
              </a:spcBef>
              <a:spcAft>
                <a:spcPct val="30000"/>
              </a:spcAft>
              <a:buFont typeface="Arial" charset="0"/>
              <a:buChar char="•"/>
            </a:pPr>
            <a:endParaRPr lang="en-US" sz="3200" b="1">
              <a:latin typeface="Arial" charset="0"/>
            </a:endParaRPr>
          </a:p>
        </p:txBody>
      </p:sp>
      <p:sp>
        <p:nvSpPr>
          <p:cNvPr id="50178" name="Title 8"/>
          <p:cNvSpPr>
            <a:spLocks noGrp="1"/>
          </p:cNvSpPr>
          <p:nvPr>
            <p:ph type="title"/>
          </p:nvPr>
        </p:nvSpPr>
        <p:spPr>
          <a:xfrm>
            <a:off x="712788" y="557213"/>
            <a:ext cx="11655425" cy="631825"/>
          </a:xfrm>
        </p:spPr>
        <p:txBody>
          <a:bodyPr>
            <a:spAutoFit/>
          </a:bodyPr>
          <a:lstStyle/>
          <a:p>
            <a:r>
              <a:rPr lang="en-US" smtClean="0">
                <a:latin typeface="Arial" charset="0"/>
                <a:cs typeface="Arial" charset="0"/>
              </a:rPr>
              <a:t>Summary</a:t>
            </a:r>
            <a:br>
              <a:rPr lang="en-US" smtClean="0">
                <a:latin typeface="Arial" charset="0"/>
                <a:cs typeface="Arial" charset="0"/>
              </a:rPr>
            </a:br>
            <a:r>
              <a:rPr lang="en-US" smtClean="0">
                <a:latin typeface="Arial" charset="0"/>
                <a:cs typeface="Arial" charset="0"/>
              </a:rPr>
              <a:t/>
            </a:r>
            <a:br>
              <a:rPr lang="en-US" smtClean="0">
                <a:latin typeface="Arial" charset="0"/>
                <a:cs typeface="Arial" charset="0"/>
              </a:rPr>
            </a:br>
            <a:endParaRPr lang="en-US" smtClean="0">
              <a:latin typeface="Arial" charset="0"/>
              <a:cs typeface="Arial" charset="0"/>
            </a:endParaRPr>
          </a:p>
        </p:txBody>
      </p:sp>
      <p:sp>
        <p:nvSpPr>
          <p:cNvPr id="6" name="Content Placeholder 5"/>
          <p:cNvSpPr>
            <a:spLocks noGrp="1"/>
          </p:cNvSpPr>
          <p:nvPr>
            <p:ph idx="1"/>
          </p:nvPr>
        </p:nvSpPr>
        <p:spPr>
          <a:xfrm>
            <a:off x="698500" y="2187575"/>
            <a:ext cx="11606213" cy="7478713"/>
          </a:xfrm>
        </p:spPr>
        <p:txBody>
          <a:bodyPr/>
          <a:lstStyle/>
          <a:p>
            <a:r>
              <a:rPr lang="en-US" sz="3200" dirty="0" smtClean="0">
                <a:latin typeface="Arial" charset="0"/>
                <a:cs typeface="Arial" charset="0"/>
              </a:rPr>
              <a:t>Iranians divided on government’s performance.</a:t>
            </a:r>
          </a:p>
          <a:p>
            <a:r>
              <a:rPr lang="en-US" sz="3200" dirty="0" smtClean="0">
                <a:latin typeface="Arial" charset="0"/>
                <a:cs typeface="Arial" charset="0"/>
              </a:rPr>
              <a:t>Dissatisfied with economy.</a:t>
            </a:r>
          </a:p>
          <a:p>
            <a:r>
              <a:rPr lang="en-US" sz="3200" dirty="0" smtClean="0">
                <a:latin typeface="Arial" charset="0"/>
                <a:cs typeface="Arial" charset="0"/>
              </a:rPr>
              <a:t>Worry over sanctions and isolation.</a:t>
            </a:r>
          </a:p>
          <a:p>
            <a:r>
              <a:rPr lang="en-US" sz="3200" dirty="0" smtClean="0">
                <a:latin typeface="Arial" charset="0"/>
                <a:cs typeface="Arial" charset="0"/>
              </a:rPr>
              <a:t>Want to focus on domestic affairs. </a:t>
            </a:r>
          </a:p>
          <a:p>
            <a:r>
              <a:rPr lang="en-US" sz="3200" dirty="0" smtClean="0">
                <a:latin typeface="Arial" charset="0"/>
                <a:cs typeface="Arial" charset="0"/>
              </a:rPr>
              <a:t>Favor closer ties to the West.</a:t>
            </a:r>
          </a:p>
          <a:p>
            <a:r>
              <a:rPr lang="en-US" sz="3200" dirty="0" smtClean="0">
                <a:latin typeface="Arial" charset="0"/>
                <a:cs typeface="Arial" charset="0"/>
              </a:rPr>
              <a:t>Rising tensions sparked hostility toward the US, Europe </a:t>
            </a:r>
            <a:br>
              <a:rPr lang="en-US" sz="3200" dirty="0" smtClean="0">
                <a:latin typeface="Arial" charset="0"/>
                <a:cs typeface="Arial" charset="0"/>
              </a:rPr>
            </a:br>
            <a:r>
              <a:rPr lang="en-US" sz="3200" dirty="0" smtClean="0">
                <a:latin typeface="Arial" charset="0"/>
                <a:cs typeface="Arial" charset="0"/>
              </a:rPr>
              <a:t>and UN.</a:t>
            </a:r>
          </a:p>
          <a:p>
            <a:r>
              <a:rPr lang="en-US" sz="3200" dirty="0" smtClean="0">
                <a:latin typeface="Arial" charset="0"/>
                <a:cs typeface="Arial" charset="0"/>
              </a:rPr>
              <a:t>Favor nuclear arms and do not want to back deals to </a:t>
            </a:r>
            <a:br>
              <a:rPr lang="en-US" sz="3200" dirty="0" smtClean="0">
                <a:latin typeface="Arial" charset="0"/>
                <a:cs typeface="Arial" charset="0"/>
              </a:rPr>
            </a:br>
            <a:r>
              <a:rPr lang="en-US" sz="3200" dirty="0" smtClean="0">
                <a:latin typeface="Arial" charset="0"/>
                <a:cs typeface="Arial" charset="0"/>
              </a:rPr>
              <a:t>halt enrichment.</a:t>
            </a:r>
          </a:p>
          <a:p>
            <a:r>
              <a:rPr lang="en-US" sz="3200" dirty="0" smtClean="0">
                <a:latin typeface="Arial" charset="0"/>
                <a:cs typeface="Arial" charset="0"/>
              </a:rPr>
              <a:t>Independent polls do not contradict official turnout of 2009 election, which gave around 60% of vote to </a:t>
            </a:r>
            <a:r>
              <a:rPr lang="en-US" sz="3200" dirty="0" err="1" smtClean="0">
                <a:latin typeface="Arial" charset="0"/>
                <a:cs typeface="Arial" charset="0"/>
              </a:rPr>
              <a:t>Ahmadinejad</a:t>
            </a:r>
            <a:r>
              <a:rPr lang="en-US" sz="3200" dirty="0" smtClean="0">
                <a:latin typeface="Arial" charset="0"/>
                <a:cs typeface="Arial" charset="0"/>
              </a:rPr>
              <a:t>.</a:t>
            </a:r>
          </a:p>
          <a:p>
            <a:r>
              <a:rPr lang="en-US" sz="3200" dirty="0" smtClean="0">
                <a:latin typeface="Arial" charset="0"/>
                <a:cs typeface="Arial" charset="0"/>
              </a:rPr>
              <a:t>Support to religious institutions remains substantial but majority expect democratization.</a:t>
            </a:r>
          </a:p>
          <a:p>
            <a:pPr>
              <a:buFontTx/>
              <a:buNone/>
            </a:pPr>
            <a:endParaRPr lang="en-US" sz="3200" dirty="0" smtClean="0">
              <a:latin typeface="Arial" charset="0"/>
              <a:cs typeface="Arial" charset="0"/>
            </a:endParaRPr>
          </a:p>
          <a:p>
            <a:endParaRPr lang="en-US" sz="3200" dirty="0" smtClean="0">
              <a:latin typeface="Arial" charset="0"/>
              <a:cs typeface="Arial" charset="0"/>
            </a:endParaRPr>
          </a:p>
          <a:p>
            <a:endParaRPr lang="en-US" sz="3200" dirty="0" smtClean="0">
              <a:latin typeface="Arial" charset="0"/>
              <a:cs typeface="Arial" charset="0"/>
            </a:endParaRPr>
          </a:p>
          <a:p>
            <a:endParaRPr lang="en-US" sz="3200" dirty="0" smtClean="0">
              <a:latin typeface="Arial" charset="0"/>
              <a:cs typeface="Arial" charset="0"/>
            </a:endParaRPr>
          </a:p>
          <a:p>
            <a:endParaRPr lang="en-US" sz="3200" dirty="0" smtClean="0">
              <a:latin typeface="Arial" charset="0"/>
              <a:cs typeface="Arial" charset="0"/>
            </a:endParaRPr>
          </a:p>
        </p:txBody>
      </p:sp>
      <p:sp>
        <p:nvSpPr>
          <p:cNvPr id="8" name="Rectangle 7"/>
          <p:cNvSpPr/>
          <p:nvPr/>
        </p:nvSpPr>
        <p:spPr>
          <a:xfrm>
            <a:off x="669699" y="1111250"/>
            <a:ext cx="10115550" cy="822325"/>
          </a:xfrm>
          <a:prstGeom prst="rect">
            <a:avLst/>
          </a:prstGeom>
        </p:spPr>
        <p:txBody>
          <a:bodyPr>
            <a:spAutoFit/>
          </a:bodyPr>
          <a:lstStyle/>
          <a:p>
            <a:r>
              <a:rPr lang="en-US" sz="2400" b="1" dirty="0">
                <a:solidFill>
                  <a:srgbClr val="AEC5E7"/>
                </a:solidFill>
                <a:latin typeface="Arial" charset="0"/>
                <a:sym typeface="Gotham-Medium"/>
              </a:rPr>
              <a:t>Key findings from national telephone survey of 702 Iranians between August 30 and Sept 7, 2010 include:</a:t>
            </a:r>
            <a:endParaRPr lang="en-US" sz="2400" b="1" dirty="0"/>
          </a:p>
        </p:txBody>
      </p:sp>
    </p:spTree>
    <p:custDataLst>
      <p:tags r:id="rId1"/>
    </p:custDataLst>
  </p:cSld>
  <p:clrMapOvr>
    <a:masterClrMapping/>
  </p:clrMapOvr>
  <p:transition spd="med" advTm="3955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10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10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1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1" name="Title 13"/>
          <p:cNvSpPr>
            <a:spLocks noGrp="1"/>
          </p:cNvSpPr>
          <p:nvPr>
            <p:ph type="title"/>
          </p:nvPr>
        </p:nvSpPr>
        <p:spPr>
          <a:xfrm>
            <a:off x="711200" y="560388"/>
            <a:ext cx="12039600" cy="1624012"/>
          </a:xfrm>
        </p:spPr>
        <p:txBody>
          <a:bodyPr>
            <a:spAutoFit/>
          </a:bodyPr>
          <a:lstStyle/>
          <a:p>
            <a:r>
              <a:rPr lang="en-US" smtClean="0">
                <a:latin typeface="Arial" charset="0"/>
                <a:cs typeface="Arial" charset="0"/>
              </a:rPr>
              <a:t>Most Iranians support government’s crackdown on opposition.</a:t>
            </a:r>
          </a:p>
        </p:txBody>
      </p:sp>
      <p:sp>
        <p:nvSpPr>
          <p:cNvPr id="321554" name="Text Placeholder 4"/>
          <p:cNvSpPr>
            <a:spLocks noGrp="1"/>
          </p:cNvSpPr>
          <p:nvPr>
            <p:ph type="body" sz="quarter" idx="4294967295"/>
          </p:nvPr>
        </p:nvSpPr>
        <p:spPr>
          <a:xfrm>
            <a:off x="745067" y="1647825"/>
            <a:ext cx="11593513" cy="533400"/>
          </a:xfrm>
        </p:spPr>
        <p:txBody>
          <a:bodyPr anchor="b"/>
          <a:lstStyle/>
          <a:p>
            <a:pPr marL="0" indent="0">
              <a:spcBef>
                <a:spcPct val="0"/>
              </a:spcBef>
              <a:spcAft>
                <a:spcPct val="0"/>
              </a:spcAft>
              <a:buFontTx/>
              <a:buNone/>
              <a:defRPr/>
            </a:pPr>
            <a:r>
              <a:rPr lang="en-US" sz="2000" kern="1200" dirty="0" smtClean="0">
                <a:solidFill>
                  <a:schemeClr val="tx1"/>
                </a:solidFill>
              </a:rPr>
              <a:t>Do you feel that the government crackdown on the opposition after the election…</a:t>
            </a:r>
          </a:p>
        </p:txBody>
      </p:sp>
      <p:graphicFrame>
        <p:nvGraphicFramePr>
          <p:cNvPr id="5" name="Object 15"/>
          <p:cNvGraphicFramePr>
            <a:graphicFrameLocks noChangeAspect="1"/>
          </p:cNvGraphicFramePr>
          <p:nvPr/>
        </p:nvGraphicFramePr>
        <p:xfrm>
          <a:off x="654755" y="2682875"/>
          <a:ext cx="11593513" cy="65119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advTm="13166">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89" name="Title 13"/>
          <p:cNvSpPr>
            <a:spLocks noGrp="1"/>
          </p:cNvSpPr>
          <p:nvPr>
            <p:ph type="title"/>
          </p:nvPr>
        </p:nvSpPr>
        <p:spPr>
          <a:xfrm>
            <a:off x="711200" y="560388"/>
            <a:ext cx="12293600" cy="1624012"/>
          </a:xfrm>
        </p:spPr>
        <p:txBody>
          <a:bodyPr>
            <a:spAutoFit/>
          </a:bodyPr>
          <a:lstStyle/>
          <a:p>
            <a:r>
              <a:rPr lang="en-US" smtClean="0">
                <a:latin typeface="Arial" charset="0"/>
                <a:cs typeface="Arial" charset="0"/>
              </a:rPr>
              <a:t>Iranians feel that restrictions needed to protect Islam </a:t>
            </a:r>
            <a:br>
              <a:rPr lang="en-US" smtClean="0">
                <a:latin typeface="Arial" charset="0"/>
                <a:cs typeface="Arial" charset="0"/>
              </a:rPr>
            </a:br>
            <a:r>
              <a:rPr lang="en-US" smtClean="0">
                <a:latin typeface="Arial" charset="0"/>
                <a:cs typeface="Arial" charset="0"/>
              </a:rPr>
              <a:t>and Iran.</a:t>
            </a:r>
          </a:p>
        </p:txBody>
      </p:sp>
      <p:sp>
        <p:nvSpPr>
          <p:cNvPr id="406540" name="Text Placeholder 4"/>
          <p:cNvSpPr>
            <a:spLocks noGrp="1"/>
          </p:cNvSpPr>
          <p:nvPr>
            <p:ph type="body" sz="quarter" idx="4294967295"/>
          </p:nvPr>
        </p:nvSpPr>
        <p:spPr>
          <a:xfrm>
            <a:off x="756356" y="1900483"/>
            <a:ext cx="11379200" cy="1219200"/>
          </a:xfrm>
        </p:spPr>
        <p:txBody>
          <a:bodyPr/>
          <a:lstStyle/>
          <a:p>
            <a:pPr marL="0" indent="0" defTabSz="912813">
              <a:spcBef>
                <a:spcPct val="0"/>
              </a:spcBef>
              <a:spcAft>
                <a:spcPct val="0"/>
              </a:spcAft>
              <a:buFontTx/>
              <a:buNone/>
              <a:defRPr/>
            </a:pPr>
            <a:r>
              <a:rPr lang="en-US" sz="2000" kern="1200" dirty="0" smtClean="0">
                <a:solidFill>
                  <a:schemeClr val="tx1"/>
                </a:solidFill>
              </a:rPr>
              <a:t>Which of these is closer to your view – we need controls to protect Islam and Iran from its enemies; or we need more democracy, freedom and the rule of law?</a:t>
            </a:r>
          </a:p>
        </p:txBody>
      </p:sp>
      <p:graphicFrame>
        <p:nvGraphicFramePr>
          <p:cNvPr id="5" name="Object 9"/>
          <p:cNvGraphicFramePr>
            <a:graphicFrameLocks noChangeAspect="1"/>
          </p:cNvGraphicFramePr>
          <p:nvPr/>
        </p:nvGraphicFramePr>
        <p:xfrm>
          <a:off x="632177" y="3200400"/>
          <a:ext cx="11582400" cy="60579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advTm="13816">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7" name="Title 13"/>
          <p:cNvSpPr>
            <a:spLocks noGrp="1"/>
          </p:cNvSpPr>
          <p:nvPr>
            <p:ph type="title"/>
          </p:nvPr>
        </p:nvSpPr>
        <p:spPr>
          <a:xfrm>
            <a:off x="711200" y="560388"/>
            <a:ext cx="12026900" cy="1063625"/>
          </a:xfrm>
        </p:spPr>
        <p:txBody>
          <a:bodyPr>
            <a:spAutoFit/>
          </a:bodyPr>
          <a:lstStyle/>
          <a:p>
            <a:r>
              <a:rPr lang="en-US" sz="3600" smtClean="0">
                <a:latin typeface="Arial" charset="0"/>
                <a:cs typeface="Arial" charset="0"/>
              </a:rPr>
              <a:t>Iranians support theocratic foundation of government but expect change and further democratization.</a:t>
            </a:r>
          </a:p>
        </p:txBody>
      </p:sp>
      <p:sp>
        <p:nvSpPr>
          <p:cNvPr id="406539" name="Text Placeholder 2"/>
          <p:cNvSpPr>
            <a:spLocks noGrp="1"/>
          </p:cNvSpPr>
          <p:nvPr>
            <p:ph type="body" idx="4294967295"/>
          </p:nvPr>
        </p:nvSpPr>
        <p:spPr>
          <a:xfrm>
            <a:off x="773113" y="1876425"/>
            <a:ext cx="5080000" cy="406400"/>
          </a:xfrm>
        </p:spPr>
        <p:txBody>
          <a:bodyPr/>
          <a:lstStyle/>
          <a:p>
            <a:pPr marL="0" indent="0" defTabSz="912813">
              <a:spcBef>
                <a:spcPct val="0"/>
              </a:spcBef>
              <a:spcAft>
                <a:spcPct val="0"/>
              </a:spcAft>
              <a:buFontTx/>
              <a:buNone/>
              <a:defRPr/>
            </a:pPr>
            <a:r>
              <a:rPr lang="en-US" sz="2000" kern="1200" dirty="0" smtClean="0">
                <a:solidFill>
                  <a:schemeClr val="tx1"/>
                </a:solidFill>
              </a:rPr>
              <a:t>Who should make final decision on issues?</a:t>
            </a:r>
          </a:p>
        </p:txBody>
      </p:sp>
      <p:sp>
        <p:nvSpPr>
          <p:cNvPr id="406540" name="Text Placeholder 4"/>
          <p:cNvSpPr>
            <a:spLocks noGrp="1"/>
          </p:cNvSpPr>
          <p:nvPr>
            <p:ph type="body" sz="quarter" idx="4294967295"/>
          </p:nvPr>
        </p:nvSpPr>
        <p:spPr>
          <a:xfrm>
            <a:off x="7099178" y="1876425"/>
            <a:ext cx="5121275" cy="1219200"/>
          </a:xfrm>
        </p:spPr>
        <p:txBody>
          <a:bodyPr/>
          <a:lstStyle/>
          <a:p>
            <a:pPr marL="0" indent="0" defTabSz="912813">
              <a:spcBef>
                <a:spcPct val="0"/>
              </a:spcBef>
              <a:spcAft>
                <a:spcPct val="0"/>
              </a:spcAft>
              <a:buFontTx/>
              <a:buNone/>
              <a:defRPr/>
            </a:pPr>
            <a:r>
              <a:rPr lang="en-US" sz="2000" kern="1200" dirty="0" smtClean="0">
                <a:solidFill>
                  <a:schemeClr val="tx1"/>
                </a:solidFill>
              </a:rPr>
              <a:t>Do you expect that the elected President and </a:t>
            </a:r>
            <a:r>
              <a:rPr lang="en-US" sz="2000" kern="1200" dirty="0" err="1" smtClean="0">
                <a:solidFill>
                  <a:schemeClr val="tx1"/>
                </a:solidFill>
              </a:rPr>
              <a:t>Majlis</a:t>
            </a:r>
            <a:r>
              <a:rPr lang="en-US" sz="2000" kern="1200" dirty="0" smtClean="0">
                <a:solidFill>
                  <a:schemeClr val="tx1"/>
                </a:solidFill>
              </a:rPr>
              <a:t> will make the final decision on issues within the next ten years?</a:t>
            </a:r>
          </a:p>
        </p:txBody>
      </p:sp>
      <p:graphicFrame>
        <p:nvGraphicFramePr>
          <p:cNvPr id="7" name="Object 8"/>
          <p:cNvGraphicFramePr>
            <a:graphicFrameLocks noChangeAspect="1"/>
          </p:cNvGraphicFramePr>
          <p:nvPr/>
        </p:nvGraphicFramePr>
        <p:xfrm>
          <a:off x="677333" y="3200400"/>
          <a:ext cx="5710238" cy="693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Object 9"/>
          <p:cNvGraphicFramePr>
            <a:graphicFrameLocks noChangeAspect="1"/>
          </p:cNvGraphicFramePr>
          <p:nvPr/>
        </p:nvGraphicFramePr>
        <p:xfrm>
          <a:off x="7035800" y="3200400"/>
          <a:ext cx="5257800" cy="60579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advTm="16533">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242" name="Rectangle 3"/>
          <p:cNvSpPr>
            <a:spLocks noChangeArrowheads="1"/>
          </p:cNvSpPr>
          <p:nvPr/>
        </p:nvSpPr>
        <p:spPr bwMode="auto">
          <a:xfrm>
            <a:off x="13716000" y="1023938"/>
            <a:ext cx="11950700" cy="6621462"/>
          </a:xfrm>
          <a:prstGeom prst="rect">
            <a:avLst/>
          </a:prstGeom>
          <a:noFill/>
          <a:ln w="9525">
            <a:noFill/>
            <a:miter lim="800000"/>
            <a:headEnd/>
            <a:tailEnd/>
          </a:ln>
        </p:spPr>
        <p:txBody>
          <a:bodyPr/>
          <a:lstStyle/>
          <a:p>
            <a:pPr defTabSz="912813">
              <a:lnSpc>
                <a:spcPct val="80000"/>
              </a:lnSpc>
              <a:spcBef>
                <a:spcPts val="200"/>
              </a:spcBef>
              <a:spcAft>
                <a:spcPct val="30000"/>
              </a:spcAft>
              <a:buFont typeface="Arial" charset="0"/>
              <a:buChar char="•"/>
            </a:pPr>
            <a:endParaRPr lang="en-US" sz="3200" b="1">
              <a:latin typeface="Arial" charset="0"/>
            </a:endParaRPr>
          </a:p>
        </p:txBody>
      </p:sp>
      <p:sp>
        <p:nvSpPr>
          <p:cNvPr id="138243" name="Title 8"/>
          <p:cNvSpPr>
            <a:spLocks noGrp="1"/>
          </p:cNvSpPr>
          <p:nvPr>
            <p:ph type="title"/>
          </p:nvPr>
        </p:nvSpPr>
        <p:spPr/>
        <p:txBody>
          <a:bodyPr/>
          <a:lstStyle/>
          <a:p>
            <a:r>
              <a:rPr lang="en-US" smtClean="0"/>
              <a:t>Summary</a:t>
            </a:r>
            <a:br>
              <a:rPr lang="en-US" smtClean="0"/>
            </a:br>
            <a:r>
              <a:rPr lang="en-US" smtClean="0"/>
              <a:t/>
            </a:r>
            <a:br>
              <a:rPr lang="en-US" smtClean="0"/>
            </a:br>
            <a:endParaRPr lang="en-US" smtClean="0"/>
          </a:p>
        </p:txBody>
      </p:sp>
      <p:sp>
        <p:nvSpPr>
          <p:cNvPr id="6" name="Content Placeholder 5"/>
          <p:cNvSpPr>
            <a:spLocks noGrp="1"/>
          </p:cNvSpPr>
          <p:nvPr>
            <p:ph idx="1"/>
          </p:nvPr>
        </p:nvSpPr>
        <p:spPr>
          <a:xfrm>
            <a:off x="698500" y="2193468"/>
            <a:ext cx="11668125" cy="7734300"/>
          </a:xfrm>
        </p:spPr>
        <p:txBody>
          <a:bodyPr/>
          <a:lstStyle/>
          <a:p>
            <a:r>
              <a:rPr lang="en-US" sz="3200" dirty="0" smtClean="0"/>
              <a:t>Iranians divided on government’s performance.</a:t>
            </a:r>
          </a:p>
          <a:p>
            <a:r>
              <a:rPr lang="en-US" sz="3200" dirty="0" smtClean="0"/>
              <a:t>Dissatisfied with economy.</a:t>
            </a:r>
          </a:p>
          <a:p>
            <a:r>
              <a:rPr lang="en-US" sz="3200" dirty="0" smtClean="0"/>
              <a:t>Worry over sanctions and isolation.</a:t>
            </a:r>
          </a:p>
          <a:p>
            <a:r>
              <a:rPr lang="en-US" sz="3200" dirty="0" smtClean="0"/>
              <a:t>Want to focus on domestic affairs. </a:t>
            </a:r>
          </a:p>
          <a:p>
            <a:r>
              <a:rPr lang="en-US" sz="3200" dirty="0" smtClean="0"/>
              <a:t>Favor closer ties to the West.</a:t>
            </a:r>
          </a:p>
          <a:p>
            <a:r>
              <a:rPr lang="en-US" sz="3200" dirty="0" smtClean="0"/>
              <a:t>Rising tensions sparked hostility toward the US, Europe </a:t>
            </a:r>
            <a:br>
              <a:rPr lang="en-US" sz="3200" dirty="0" smtClean="0"/>
            </a:br>
            <a:r>
              <a:rPr lang="en-US" sz="3200" dirty="0" smtClean="0"/>
              <a:t>and UN.</a:t>
            </a:r>
          </a:p>
          <a:p>
            <a:r>
              <a:rPr lang="en-US" sz="3200" dirty="0" smtClean="0"/>
              <a:t>Favor nuclear arms and do not want to back deals to </a:t>
            </a:r>
            <a:br>
              <a:rPr lang="en-US" sz="3200" dirty="0" smtClean="0"/>
            </a:br>
            <a:r>
              <a:rPr lang="en-US" sz="3200" dirty="0" smtClean="0"/>
              <a:t>halt enrichment.</a:t>
            </a:r>
          </a:p>
          <a:p>
            <a:r>
              <a:rPr lang="en-US" sz="3200" dirty="0" smtClean="0"/>
              <a:t>Independent polls do not contradict official turnout of 2009 election, which gave around 60% of vote to </a:t>
            </a:r>
            <a:r>
              <a:rPr lang="en-US" sz="3200" dirty="0" err="1" smtClean="0"/>
              <a:t>Ahmadinejad</a:t>
            </a:r>
            <a:r>
              <a:rPr lang="en-US" sz="3200" dirty="0" smtClean="0"/>
              <a:t>.</a:t>
            </a:r>
          </a:p>
          <a:p>
            <a:r>
              <a:rPr lang="en-US" sz="3200" dirty="0" smtClean="0"/>
              <a:t>Support to religious institutions remains substantial but majority expect democratization.</a:t>
            </a:r>
          </a:p>
          <a:p>
            <a:endParaRPr lang="en-US" sz="3200" dirty="0" smtClean="0"/>
          </a:p>
          <a:p>
            <a:endParaRPr lang="en-US" sz="3200" dirty="0" smtClean="0"/>
          </a:p>
          <a:p>
            <a:endParaRPr lang="en-US" sz="3200" dirty="0" smtClean="0"/>
          </a:p>
          <a:p>
            <a:endParaRPr lang="en-US" sz="3200" dirty="0" smtClean="0"/>
          </a:p>
          <a:p>
            <a:endParaRPr lang="en-US" sz="3200" dirty="0" smtClean="0"/>
          </a:p>
        </p:txBody>
      </p:sp>
      <p:sp>
        <p:nvSpPr>
          <p:cNvPr id="8" name="Rectangle 7"/>
          <p:cNvSpPr/>
          <p:nvPr/>
        </p:nvSpPr>
        <p:spPr>
          <a:xfrm>
            <a:off x="669699" y="1111250"/>
            <a:ext cx="10115550" cy="822325"/>
          </a:xfrm>
          <a:prstGeom prst="rect">
            <a:avLst/>
          </a:prstGeom>
        </p:spPr>
        <p:txBody>
          <a:bodyPr>
            <a:spAutoFit/>
          </a:bodyPr>
          <a:lstStyle/>
          <a:p>
            <a:r>
              <a:rPr lang="en-US" sz="2400" b="1" dirty="0">
                <a:solidFill>
                  <a:srgbClr val="AEC5E7"/>
                </a:solidFill>
                <a:latin typeface="Arial" charset="0"/>
                <a:sym typeface="Gotham-Medium"/>
              </a:rPr>
              <a:t>Key findings from national telephone survey of 702 Iranians between August 30 and Sept 7, 2010 include:</a:t>
            </a:r>
            <a:endParaRPr lang="en-US" sz="2400" b="1" dirty="0"/>
          </a:p>
        </p:txBody>
      </p:sp>
    </p:spTree>
  </p:cSld>
  <p:clrMapOvr>
    <a:masterClrMapping/>
  </p:clrMapOvr>
  <p:transition spd="med" advTm="12416">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3" name="Rectangle 3"/>
          <p:cNvSpPr>
            <a:spLocks noChangeArrowheads="1"/>
          </p:cNvSpPr>
          <p:nvPr/>
        </p:nvSpPr>
        <p:spPr bwMode="auto">
          <a:xfrm>
            <a:off x="13716000" y="1023938"/>
            <a:ext cx="11950700" cy="6621462"/>
          </a:xfrm>
          <a:prstGeom prst="rect">
            <a:avLst/>
          </a:prstGeom>
          <a:noFill/>
          <a:ln w="9525">
            <a:noFill/>
            <a:miter lim="800000"/>
            <a:headEnd/>
            <a:tailEnd/>
          </a:ln>
        </p:spPr>
        <p:txBody>
          <a:bodyPr/>
          <a:lstStyle/>
          <a:p>
            <a:pPr defTabSz="912813">
              <a:lnSpc>
                <a:spcPct val="80000"/>
              </a:lnSpc>
              <a:spcBef>
                <a:spcPts val="200"/>
              </a:spcBef>
              <a:spcAft>
                <a:spcPct val="30000"/>
              </a:spcAft>
              <a:buFont typeface="Arial" charset="0"/>
              <a:buChar char="•"/>
            </a:pPr>
            <a:endParaRPr lang="en-US" sz="3200" b="1">
              <a:latin typeface="Arial" charset="0"/>
            </a:endParaRPr>
          </a:p>
        </p:txBody>
      </p:sp>
      <p:sp>
        <p:nvSpPr>
          <p:cNvPr id="95234" name="Title 8"/>
          <p:cNvSpPr>
            <a:spLocks noGrp="1"/>
          </p:cNvSpPr>
          <p:nvPr>
            <p:ph type="title"/>
          </p:nvPr>
        </p:nvSpPr>
        <p:spPr>
          <a:xfrm>
            <a:off x="712788" y="557213"/>
            <a:ext cx="11655425" cy="631825"/>
          </a:xfrm>
        </p:spPr>
        <p:txBody>
          <a:bodyPr>
            <a:spAutoFit/>
          </a:bodyPr>
          <a:lstStyle/>
          <a:p>
            <a:r>
              <a:rPr lang="en-US" smtClean="0">
                <a:latin typeface="Arial" charset="0"/>
                <a:cs typeface="Arial" charset="0"/>
              </a:rPr>
              <a:t>Methodology</a:t>
            </a:r>
          </a:p>
        </p:txBody>
      </p:sp>
      <p:sp>
        <p:nvSpPr>
          <p:cNvPr id="6" name="Content Placeholder 5"/>
          <p:cNvSpPr>
            <a:spLocks noGrp="1"/>
          </p:cNvSpPr>
          <p:nvPr>
            <p:ph idx="1"/>
          </p:nvPr>
        </p:nvSpPr>
        <p:spPr>
          <a:xfrm>
            <a:off x="698500" y="1346200"/>
            <a:ext cx="11668125" cy="7734300"/>
          </a:xfrm>
        </p:spPr>
        <p:txBody>
          <a:bodyPr/>
          <a:lstStyle/>
          <a:p>
            <a:r>
              <a:rPr lang="en-US" sz="3000" smtClean="0">
                <a:latin typeface="Arial" charset="0"/>
                <a:cs typeface="Arial" charset="0"/>
              </a:rPr>
              <a:t>We conducted 702 telephone interviews in Iran between August 30 and September 7, 2010.  Some questions were asked to only half the sample.</a:t>
            </a:r>
          </a:p>
          <a:p>
            <a:r>
              <a:rPr lang="en-US" sz="3000" smtClean="0">
                <a:latin typeface="Arial" charset="0"/>
                <a:cs typeface="Arial" charset="0"/>
              </a:rPr>
              <a:t>The margin of error is 3.5% for the whole sample and 5% for half samples.</a:t>
            </a:r>
          </a:p>
          <a:p>
            <a:r>
              <a:rPr lang="en-US" sz="3000" smtClean="0">
                <a:latin typeface="Arial" charset="0"/>
                <a:cs typeface="Arial" charset="0"/>
              </a:rPr>
              <a:t>Respondents were a representative sample of the Iranian adult population. The results are weighted to match Iran’s demographics.</a:t>
            </a:r>
          </a:p>
          <a:p>
            <a:r>
              <a:rPr lang="en-US" sz="3000" smtClean="0">
                <a:latin typeface="Arial" charset="0"/>
                <a:cs typeface="Arial" charset="0"/>
              </a:rPr>
              <a:t>85% of Iranians have telephones. </a:t>
            </a:r>
          </a:p>
          <a:p>
            <a:r>
              <a:rPr lang="en-US" sz="3000" smtClean="0">
                <a:latin typeface="Arial" charset="0"/>
                <a:cs typeface="Arial" charset="0"/>
              </a:rPr>
              <a:t>Tracking data from earlier national telephone polls:</a:t>
            </a:r>
          </a:p>
          <a:p>
            <a:pPr marL="742950" lvl="1" indent="-285750"/>
            <a:r>
              <a:rPr lang="en-US" sz="3000" smtClean="0">
                <a:latin typeface="Arial" charset="0"/>
                <a:cs typeface="Arial" charset="0"/>
              </a:rPr>
              <a:t>WorldPublicOpinion.org polls taken in December 2006 and September 2009.</a:t>
            </a:r>
          </a:p>
          <a:p>
            <a:pPr marL="742950" lvl="1" indent="-285750"/>
            <a:r>
              <a:rPr lang="en-US" sz="3000" smtClean="0">
                <a:latin typeface="Arial" charset="0"/>
                <a:cs typeface="Arial" charset="0"/>
              </a:rPr>
              <a:t>Globescan and University of Maryland polls taken in June 2009.</a:t>
            </a:r>
          </a:p>
          <a:p>
            <a:pPr marL="742950" lvl="1" indent="-285750"/>
            <a:r>
              <a:rPr lang="en-US" sz="3000" smtClean="0">
                <a:latin typeface="Arial" charset="0"/>
                <a:cs typeface="Arial" charset="0"/>
              </a:rPr>
              <a:t>Terror Free Tomorrow polls taken in June 2007, February 2008 and May 2009. </a:t>
            </a:r>
          </a:p>
        </p:txBody>
      </p:sp>
    </p:spTree>
  </p:cSld>
  <p:clrMapOvr>
    <a:masterClrMapping/>
  </p:clrMapOvr>
  <p:transition spd="med" advTm="1405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Title 11"/>
          <p:cNvSpPr>
            <a:spLocks noGrp="1"/>
          </p:cNvSpPr>
          <p:nvPr>
            <p:ph type="title"/>
          </p:nvPr>
        </p:nvSpPr>
        <p:spPr>
          <a:xfrm>
            <a:off x="712788" y="557213"/>
            <a:ext cx="11655425" cy="631825"/>
          </a:xfrm>
        </p:spPr>
        <p:txBody>
          <a:bodyPr>
            <a:spAutoFit/>
          </a:bodyPr>
          <a:lstStyle/>
          <a:p>
            <a:r>
              <a:rPr lang="en-US" smtClean="0">
                <a:latin typeface="Arial" charset="0"/>
                <a:cs typeface="Arial" charset="0"/>
              </a:rPr>
              <a:t>Iran’s public is sharply split on government’s performance.</a:t>
            </a:r>
          </a:p>
        </p:txBody>
      </p:sp>
      <p:sp>
        <p:nvSpPr>
          <p:cNvPr id="7202" name="Text Placeholder 2"/>
          <p:cNvSpPr>
            <a:spLocks noGrp="1"/>
          </p:cNvSpPr>
          <p:nvPr>
            <p:ph idx="1"/>
          </p:nvPr>
        </p:nvSpPr>
        <p:spPr>
          <a:xfrm>
            <a:off x="744891" y="1884540"/>
            <a:ext cx="6881812" cy="890588"/>
          </a:xfrm>
        </p:spPr>
        <p:txBody>
          <a:bodyPr/>
          <a:lstStyle/>
          <a:p>
            <a:pPr marL="0" indent="0">
              <a:spcBef>
                <a:spcPct val="0"/>
              </a:spcBef>
              <a:spcAft>
                <a:spcPct val="0"/>
              </a:spcAft>
              <a:buFontTx/>
              <a:buNone/>
              <a:defRPr/>
            </a:pPr>
            <a:r>
              <a:rPr lang="en-US" sz="2000" kern="1200" dirty="0" smtClean="0">
                <a:solidFill>
                  <a:schemeClr val="tx1"/>
                </a:solidFill>
              </a:rPr>
              <a:t>How would you rate the work of the national government</a:t>
            </a:r>
            <a:br>
              <a:rPr lang="en-US" sz="2000" kern="1200" dirty="0" smtClean="0">
                <a:solidFill>
                  <a:schemeClr val="tx1"/>
                </a:solidFill>
              </a:rPr>
            </a:br>
            <a:r>
              <a:rPr lang="en-US" sz="2000" kern="1200" dirty="0" smtClean="0">
                <a:solidFill>
                  <a:schemeClr val="tx1"/>
                </a:solidFill>
              </a:rPr>
              <a:t>excellent, good, fair, or poor?</a:t>
            </a:r>
          </a:p>
        </p:txBody>
      </p:sp>
      <p:graphicFrame>
        <p:nvGraphicFramePr>
          <p:cNvPr id="7232" name="Group 64"/>
          <p:cNvGraphicFramePr>
            <a:graphicFrameLocks noGrp="1"/>
          </p:cNvGraphicFramePr>
          <p:nvPr/>
        </p:nvGraphicFramePr>
        <p:xfrm>
          <a:off x="8331200" y="2936875"/>
          <a:ext cx="3962400" cy="4648200"/>
        </p:xfrm>
        <a:graphic>
          <a:graphicData uri="http://schemas.openxmlformats.org/drawingml/2006/table">
            <a:tbl>
              <a:tblPr/>
              <a:tblGrid>
                <a:gridCol w="1066800"/>
                <a:gridCol w="1447800"/>
                <a:gridCol w="1447800"/>
              </a:tblGrid>
              <a:tr h="1371951">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endPar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001E"/>
                    </a:solidFill>
                  </a:tcPr>
                </a:tc>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Highest </a:t>
                      </a:r>
                    </a:p>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Support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0017"/>
                    </a:solidFill>
                  </a:tcPr>
                </a:tc>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Lowest </a:t>
                      </a:r>
                    </a:p>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Support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0017"/>
                    </a:solidFill>
                  </a:tcPr>
                </a:tc>
              </a:tr>
              <a:tr h="1604038">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Gender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Men &lt; High School: 68%</a:t>
                      </a:r>
                    </a:p>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Men 35+: 61%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Urban women: 32%</a:t>
                      </a:r>
                    </a:p>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Women &gt; High School: 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9330">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Area Type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Rural: 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smtClean="0">
                          <a:ln>
                            <a:noFill/>
                          </a:ln>
                          <a:solidFill>
                            <a:srgbClr val="FFFFFF"/>
                          </a:solidFill>
                          <a:effectLst/>
                          <a:latin typeface="Arial" pitchFamily="34" charset="0"/>
                          <a:cs typeface="Arial" pitchFamily="34" charset="0"/>
                          <a:sym typeface="Minion Pro Med"/>
                        </a:rPr>
                        <a:t>Urban areas </a:t>
                      </a:r>
                    </a:p>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smtClean="0">
                          <a:ln>
                            <a:noFill/>
                          </a:ln>
                          <a:solidFill>
                            <a:srgbClr val="FFFFFF"/>
                          </a:solidFill>
                          <a:effectLst/>
                          <a:latin typeface="Arial" pitchFamily="34" charset="0"/>
                          <a:cs typeface="Arial" pitchFamily="34" charset="0"/>
                          <a:sym typeface="Minion Pro Med"/>
                        </a:rPr>
                        <a:t>1 million+: 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881">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Region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Southwest 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Tehran: 45%</a:t>
                      </a:r>
                    </a:p>
                    <a:p>
                      <a:pPr marL="0" marR="0" lvl="0" indent="0" algn="l" defTabSz="914400" rtl="0" eaLnBrk="0" fontAlgn="base" latinLnBrk="0" hangingPunct="0">
                        <a:lnSpc>
                          <a:spcPct val="100000"/>
                        </a:lnSpc>
                        <a:spcBef>
                          <a:spcPct val="10000"/>
                        </a:spcBef>
                        <a:spcAft>
                          <a:spcPct val="10000"/>
                        </a:spcAft>
                        <a:buClr>
                          <a:srgbClr val="FFFFFF"/>
                        </a:buClr>
                        <a:buSzTx/>
                        <a:buFontTx/>
                        <a:buNone/>
                        <a:tabLst/>
                      </a:pPr>
                      <a:r>
                        <a:rPr kumimoji="0" lang="en-US" sz="1400" b="0" i="0" u="none" strike="noStrike" cap="none" normalizeH="0" baseline="0" dirty="0" smtClean="0">
                          <a:ln>
                            <a:noFill/>
                          </a:ln>
                          <a:solidFill>
                            <a:srgbClr val="FFFFFF"/>
                          </a:solidFill>
                          <a:effectLst/>
                          <a:latin typeface="Arial" pitchFamily="34" charset="0"/>
                          <a:cs typeface="Arial" pitchFamily="34" charset="0"/>
                          <a:sym typeface="Minion Pro Med"/>
                        </a:rPr>
                        <a:t>Northwest: 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249" name="Text Placeholder 2"/>
          <p:cNvSpPr>
            <a:spLocks/>
          </p:cNvSpPr>
          <p:nvPr/>
        </p:nvSpPr>
        <p:spPr bwMode="auto">
          <a:xfrm>
            <a:off x="8353778" y="1884540"/>
            <a:ext cx="3962400" cy="609600"/>
          </a:xfrm>
          <a:prstGeom prst="rect">
            <a:avLst/>
          </a:prstGeom>
          <a:noFill/>
          <a:ln w="12700" algn="ctr">
            <a:noFill/>
            <a:miter lim="800000"/>
            <a:headEnd/>
            <a:tailEnd/>
          </a:ln>
        </p:spPr>
        <p:txBody>
          <a:bodyPr lIns="0" tIns="0" rIns="0" bIns="0"/>
          <a:lstStyle/>
          <a:p>
            <a:pPr eaLnBrk="0" hangingPunct="0">
              <a:buClr>
                <a:srgbClr val="FFFFFF"/>
              </a:buClr>
            </a:pPr>
            <a:r>
              <a:rPr lang="en-US" sz="2000">
                <a:solidFill>
                  <a:schemeClr val="tx1"/>
                </a:solidFill>
                <a:latin typeface="Arial" charset="0"/>
              </a:rPr>
              <a:t>Demographic Differences </a:t>
            </a:r>
            <a:br>
              <a:rPr lang="en-US" sz="2000">
                <a:solidFill>
                  <a:schemeClr val="tx1"/>
                </a:solidFill>
                <a:latin typeface="Arial" charset="0"/>
              </a:rPr>
            </a:br>
            <a:r>
              <a:rPr lang="en-US" sz="2000">
                <a:solidFill>
                  <a:schemeClr val="tx1"/>
                </a:solidFill>
                <a:latin typeface="Arial" charset="0"/>
              </a:rPr>
              <a:t>(Excellent / Good rating)</a:t>
            </a:r>
          </a:p>
          <a:p>
            <a:pPr eaLnBrk="0" hangingPunct="0">
              <a:buClr>
                <a:srgbClr val="FFFFFF"/>
              </a:buClr>
            </a:pPr>
            <a:endParaRPr lang="en-US" sz="2000">
              <a:solidFill>
                <a:schemeClr val="tx1"/>
              </a:solidFill>
              <a:latin typeface="Arial" charset="0"/>
            </a:endParaRPr>
          </a:p>
        </p:txBody>
      </p:sp>
      <p:graphicFrame>
        <p:nvGraphicFramePr>
          <p:cNvPr id="21" name="Object 32"/>
          <p:cNvGraphicFramePr>
            <a:graphicFrameLocks noChangeAspect="1"/>
          </p:cNvGraphicFramePr>
          <p:nvPr/>
        </p:nvGraphicFramePr>
        <p:xfrm>
          <a:off x="677333" y="2784475"/>
          <a:ext cx="7315200"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52251" name="Text Box 71"/>
          <p:cNvSpPr txBox="1">
            <a:spLocks noChangeArrowheads="1"/>
          </p:cNvSpPr>
          <p:nvPr/>
        </p:nvSpPr>
        <p:spPr bwMode="auto">
          <a:xfrm>
            <a:off x="2616200" y="3370942"/>
            <a:ext cx="717550" cy="336550"/>
          </a:xfrm>
          <a:prstGeom prst="rect">
            <a:avLst/>
          </a:prstGeom>
          <a:noFill/>
          <a:ln w="9525">
            <a:noFill/>
            <a:miter lim="800000"/>
            <a:headEnd/>
            <a:tailEnd/>
          </a:ln>
        </p:spPr>
        <p:txBody>
          <a:bodyPr>
            <a:spAutoFit/>
          </a:bodyPr>
          <a:lstStyle/>
          <a:p>
            <a:pPr algn="ctr"/>
            <a:r>
              <a:rPr lang="en-US" sz="1600" dirty="0">
                <a:latin typeface="Arial" charset="0"/>
              </a:rPr>
              <a:t>50%</a:t>
            </a:r>
          </a:p>
        </p:txBody>
      </p:sp>
      <p:sp>
        <p:nvSpPr>
          <p:cNvPr id="52252" name="Text Box 72"/>
          <p:cNvSpPr txBox="1">
            <a:spLocks noChangeArrowheads="1"/>
          </p:cNvSpPr>
          <p:nvPr/>
        </p:nvSpPr>
        <p:spPr bwMode="auto">
          <a:xfrm>
            <a:off x="6045200" y="3538538"/>
            <a:ext cx="717550" cy="336550"/>
          </a:xfrm>
          <a:prstGeom prst="rect">
            <a:avLst/>
          </a:prstGeom>
          <a:noFill/>
          <a:ln w="9525">
            <a:noFill/>
            <a:miter lim="800000"/>
            <a:headEnd/>
            <a:tailEnd/>
          </a:ln>
        </p:spPr>
        <p:txBody>
          <a:bodyPr>
            <a:spAutoFit/>
          </a:bodyPr>
          <a:lstStyle/>
          <a:p>
            <a:r>
              <a:rPr lang="en-US" sz="1600" dirty="0">
                <a:latin typeface="Arial" charset="0"/>
              </a:rPr>
              <a:t>48</a:t>
            </a:r>
            <a:r>
              <a:rPr lang="en-US" sz="1600" dirty="0"/>
              <a:t>%</a:t>
            </a:r>
          </a:p>
        </p:txBody>
      </p:sp>
      <p:grpSp>
        <p:nvGrpSpPr>
          <p:cNvPr id="2" name="Group 23"/>
          <p:cNvGrpSpPr>
            <a:grpSpLocks/>
          </p:cNvGrpSpPr>
          <p:nvPr/>
        </p:nvGrpSpPr>
        <p:grpSpPr bwMode="auto">
          <a:xfrm>
            <a:off x="3879850" y="8570913"/>
            <a:ext cx="2224088" cy="369887"/>
            <a:chOff x="2437004" y="8879594"/>
            <a:chExt cx="2223130" cy="369332"/>
          </a:xfrm>
        </p:grpSpPr>
        <p:sp>
          <p:nvSpPr>
            <p:cNvPr id="52263" name="Rectangle 8"/>
            <p:cNvSpPr>
              <a:spLocks noChangeArrowheads="1"/>
            </p:cNvSpPr>
            <p:nvPr/>
          </p:nvSpPr>
          <p:spPr bwMode="auto">
            <a:xfrm>
              <a:off x="2437004" y="8994484"/>
              <a:ext cx="146035" cy="146035"/>
            </a:xfrm>
            <a:prstGeom prst="rect">
              <a:avLst/>
            </a:prstGeom>
            <a:solidFill>
              <a:srgbClr val="FFFFFF"/>
            </a:solidFill>
            <a:ln w="9525" algn="ctr">
              <a:noFill/>
              <a:round/>
              <a:headEnd/>
              <a:tailEnd/>
            </a:ln>
          </p:spPr>
          <p:txBody>
            <a:bodyPr anchor="ctr"/>
            <a:lstStyle/>
            <a:p>
              <a:pPr algn="ctr">
                <a:lnSpc>
                  <a:spcPct val="95000"/>
                </a:lnSpc>
              </a:pPr>
              <a:endParaRPr lang="en-US"/>
            </a:p>
          </p:txBody>
        </p:sp>
        <p:sp>
          <p:nvSpPr>
            <p:cNvPr id="52264" name="Text Box 71"/>
            <p:cNvSpPr txBox="1">
              <a:spLocks noChangeArrowheads="1"/>
            </p:cNvSpPr>
            <p:nvPr/>
          </p:nvSpPr>
          <p:spPr bwMode="auto">
            <a:xfrm>
              <a:off x="2528064" y="8879594"/>
              <a:ext cx="2132070" cy="369332"/>
            </a:xfrm>
            <a:prstGeom prst="rect">
              <a:avLst/>
            </a:prstGeom>
            <a:noFill/>
            <a:ln w="9525">
              <a:noFill/>
              <a:miter lim="800000"/>
              <a:headEnd/>
              <a:tailEnd/>
            </a:ln>
          </p:spPr>
          <p:txBody>
            <a:bodyPr>
              <a:spAutoFit/>
            </a:bodyPr>
            <a:lstStyle/>
            <a:p>
              <a:r>
                <a:rPr lang="en-US" sz="1800">
                  <a:latin typeface="Arial" charset="0"/>
                </a:rPr>
                <a:t>Good</a:t>
              </a:r>
            </a:p>
          </p:txBody>
        </p:sp>
      </p:grpSp>
      <p:grpSp>
        <p:nvGrpSpPr>
          <p:cNvPr id="3" name="Group 25"/>
          <p:cNvGrpSpPr>
            <a:grpSpLocks/>
          </p:cNvGrpSpPr>
          <p:nvPr/>
        </p:nvGrpSpPr>
        <p:grpSpPr bwMode="auto">
          <a:xfrm>
            <a:off x="6007100" y="8570913"/>
            <a:ext cx="2222500" cy="369887"/>
            <a:chOff x="5158170" y="8879594"/>
            <a:chExt cx="2223131" cy="369332"/>
          </a:xfrm>
        </p:grpSpPr>
        <p:sp>
          <p:nvSpPr>
            <p:cNvPr id="52261" name="Rectangle 16"/>
            <p:cNvSpPr>
              <a:spLocks noChangeArrowheads="1"/>
            </p:cNvSpPr>
            <p:nvPr/>
          </p:nvSpPr>
          <p:spPr bwMode="auto">
            <a:xfrm>
              <a:off x="5158170" y="8994484"/>
              <a:ext cx="146035" cy="146035"/>
            </a:xfrm>
            <a:prstGeom prst="rect">
              <a:avLst/>
            </a:prstGeom>
            <a:solidFill>
              <a:srgbClr val="008000"/>
            </a:solidFill>
            <a:ln w="9525" algn="ctr">
              <a:noFill/>
              <a:round/>
              <a:headEnd/>
              <a:tailEnd/>
            </a:ln>
          </p:spPr>
          <p:txBody>
            <a:bodyPr anchor="ctr"/>
            <a:lstStyle/>
            <a:p>
              <a:pPr algn="ctr">
                <a:lnSpc>
                  <a:spcPct val="95000"/>
                </a:lnSpc>
              </a:pPr>
              <a:endParaRPr lang="en-US"/>
            </a:p>
          </p:txBody>
        </p:sp>
        <p:sp>
          <p:nvSpPr>
            <p:cNvPr id="52262" name="Text Box 71"/>
            <p:cNvSpPr txBox="1">
              <a:spLocks noChangeArrowheads="1"/>
            </p:cNvSpPr>
            <p:nvPr/>
          </p:nvSpPr>
          <p:spPr bwMode="auto">
            <a:xfrm>
              <a:off x="5249231" y="8879594"/>
              <a:ext cx="2132070" cy="369332"/>
            </a:xfrm>
            <a:prstGeom prst="rect">
              <a:avLst/>
            </a:prstGeom>
            <a:noFill/>
            <a:ln w="9525">
              <a:noFill/>
              <a:miter lim="800000"/>
              <a:headEnd/>
              <a:tailEnd/>
            </a:ln>
          </p:spPr>
          <p:txBody>
            <a:bodyPr>
              <a:spAutoFit/>
            </a:bodyPr>
            <a:lstStyle/>
            <a:p>
              <a:r>
                <a:rPr lang="en-US" sz="1800">
                  <a:latin typeface="Arial" charset="0"/>
                </a:rPr>
                <a:t>Poor</a:t>
              </a:r>
            </a:p>
          </p:txBody>
        </p:sp>
      </p:grpSp>
      <p:grpSp>
        <p:nvGrpSpPr>
          <p:cNvPr id="4" name="Group 22"/>
          <p:cNvGrpSpPr>
            <a:grpSpLocks/>
          </p:cNvGrpSpPr>
          <p:nvPr/>
        </p:nvGrpSpPr>
        <p:grpSpPr bwMode="auto">
          <a:xfrm>
            <a:off x="2470150" y="8570913"/>
            <a:ext cx="2222500" cy="369887"/>
            <a:chOff x="2437004" y="8549088"/>
            <a:chExt cx="2223130" cy="369332"/>
          </a:xfrm>
        </p:grpSpPr>
        <p:sp>
          <p:nvSpPr>
            <p:cNvPr id="52259" name="Rectangle 18"/>
            <p:cNvSpPr>
              <a:spLocks noChangeArrowheads="1"/>
            </p:cNvSpPr>
            <p:nvPr/>
          </p:nvSpPr>
          <p:spPr bwMode="auto">
            <a:xfrm>
              <a:off x="2437004" y="8663978"/>
              <a:ext cx="146035" cy="146035"/>
            </a:xfrm>
            <a:prstGeom prst="rect">
              <a:avLst/>
            </a:prstGeom>
            <a:solidFill>
              <a:schemeClr val="accent1"/>
            </a:solidFill>
            <a:ln w="9525" algn="ctr">
              <a:noFill/>
              <a:round/>
              <a:headEnd/>
              <a:tailEnd/>
            </a:ln>
          </p:spPr>
          <p:txBody>
            <a:bodyPr anchor="ctr"/>
            <a:lstStyle/>
            <a:p>
              <a:pPr algn="ctr">
                <a:lnSpc>
                  <a:spcPct val="95000"/>
                </a:lnSpc>
              </a:pPr>
              <a:endParaRPr lang="en-US"/>
            </a:p>
          </p:txBody>
        </p:sp>
        <p:sp>
          <p:nvSpPr>
            <p:cNvPr id="52260" name="Text Box 71"/>
            <p:cNvSpPr txBox="1">
              <a:spLocks noChangeArrowheads="1"/>
            </p:cNvSpPr>
            <p:nvPr/>
          </p:nvSpPr>
          <p:spPr bwMode="auto">
            <a:xfrm>
              <a:off x="2528064" y="8549088"/>
              <a:ext cx="2132070" cy="369332"/>
            </a:xfrm>
            <a:prstGeom prst="rect">
              <a:avLst/>
            </a:prstGeom>
            <a:noFill/>
            <a:ln w="9525">
              <a:noFill/>
              <a:miter lim="800000"/>
              <a:headEnd/>
              <a:tailEnd/>
            </a:ln>
          </p:spPr>
          <p:txBody>
            <a:bodyPr>
              <a:spAutoFit/>
            </a:bodyPr>
            <a:lstStyle/>
            <a:p>
              <a:r>
                <a:rPr lang="en-US" sz="1800">
                  <a:latin typeface="Arial" charset="0"/>
                </a:rPr>
                <a:t>Excellent</a:t>
              </a:r>
            </a:p>
          </p:txBody>
        </p:sp>
      </p:grpSp>
      <p:grpSp>
        <p:nvGrpSpPr>
          <p:cNvPr id="5" name="Group 24"/>
          <p:cNvGrpSpPr>
            <a:grpSpLocks/>
          </p:cNvGrpSpPr>
          <p:nvPr/>
        </p:nvGrpSpPr>
        <p:grpSpPr bwMode="auto">
          <a:xfrm>
            <a:off x="5048250" y="8559800"/>
            <a:ext cx="2222500" cy="369888"/>
            <a:chOff x="5158170" y="8549088"/>
            <a:chExt cx="2223130" cy="369332"/>
          </a:xfrm>
        </p:grpSpPr>
        <p:sp>
          <p:nvSpPr>
            <p:cNvPr id="52257" name="Rectangle 20"/>
            <p:cNvSpPr>
              <a:spLocks noChangeArrowheads="1"/>
            </p:cNvSpPr>
            <p:nvPr/>
          </p:nvSpPr>
          <p:spPr bwMode="auto">
            <a:xfrm>
              <a:off x="5158170" y="8663978"/>
              <a:ext cx="146035" cy="146035"/>
            </a:xfrm>
            <a:prstGeom prst="rect">
              <a:avLst/>
            </a:prstGeom>
            <a:solidFill>
              <a:schemeClr val="tx2"/>
            </a:solidFill>
            <a:ln w="9525" algn="ctr">
              <a:noFill/>
              <a:round/>
              <a:headEnd/>
              <a:tailEnd/>
            </a:ln>
          </p:spPr>
          <p:txBody>
            <a:bodyPr anchor="ctr"/>
            <a:lstStyle/>
            <a:p>
              <a:pPr algn="ctr">
                <a:lnSpc>
                  <a:spcPct val="95000"/>
                </a:lnSpc>
              </a:pPr>
              <a:endParaRPr lang="en-US"/>
            </a:p>
          </p:txBody>
        </p:sp>
        <p:sp>
          <p:nvSpPr>
            <p:cNvPr id="52258" name="Text Box 71"/>
            <p:cNvSpPr txBox="1">
              <a:spLocks noChangeArrowheads="1"/>
            </p:cNvSpPr>
            <p:nvPr/>
          </p:nvSpPr>
          <p:spPr bwMode="auto">
            <a:xfrm>
              <a:off x="5249230" y="8549088"/>
              <a:ext cx="2132070" cy="369332"/>
            </a:xfrm>
            <a:prstGeom prst="rect">
              <a:avLst/>
            </a:prstGeom>
            <a:noFill/>
            <a:ln w="9525">
              <a:noFill/>
              <a:miter lim="800000"/>
              <a:headEnd/>
              <a:tailEnd/>
            </a:ln>
          </p:spPr>
          <p:txBody>
            <a:bodyPr>
              <a:spAutoFit/>
            </a:bodyPr>
            <a:lstStyle/>
            <a:p>
              <a:r>
                <a:rPr lang="en-US" sz="1800">
                  <a:latin typeface="Arial" charset="0"/>
                </a:rPr>
                <a:t>Fair</a:t>
              </a:r>
            </a:p>
          </p:txBody>
        </p:sp>
      </p:grpSp>
    </p:spTree>
  </p:cSld>
  <p:clrMapOvr>
    <a:masterClrMapping/>
  </p:clrMapOvr>
  <p:transition spd="med" advTm="31899">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Title 8"/>
          <p:cNvSpPr>
            <a:spLocks noGrp="1"/>
          </p:cNvSpPr>
          <p:nvPr>
            <p:ph type="title"/>
          </p:nvPr>
        </p:nvSpPr>
        <p:spPr>
          <a:xfrm>
            <a:off x="711200" y="560388"/>
            <a:ext cx="11642725" cy="1624012"/>
          </a:xfrm>
        </p:spPr>
        <p:txBody>
          <a:bodyPr>
            <a:spAutoFit/>
          </a:bodyPr>
          <a:lstStyle/>
          <a:p>
            <a:r>
              <a:rPr lang="en-US" smtClean="0">
                <a:latin typeface="Arial" charset="0"/>
                <a:cs typeface="Arial" charset="0"/>
              </a:rPr>
              <a:t>Iranians divided on presence of free speech, rule of law and desirability of morality police. </a:t>
            </a:r>
          </a:p>
        </p:txBody>
      </p:sp>
      <p:graphicFrame>
        <p:nvGraphicFramePr>
          <p:cNvPr id="4" name="Object 5"/>
          <p:cNvGraphicFramePr>
            <a:graphicFrameLocks noGrp="1" noChangeAspect="1"/>
          </p:cNvGraphicFramePr>
          <p:nvPr>
            <p:ph idx="4294967295"/>
          </p:nvPr>
        </p:nvGraphicFramePr>
        <p:xfrm>
          <a:off x="169156" y="3519576"/>
          <a:ext cx="12090401" cy="661978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p:cNvSpPr>
            <a:spLocks/>
          </p:cNvSpPr>
          <p:nvPr/>
        </p:nvSpPr>
        <p:spPr bwMode="auto">
          <a:xfrm>
            <a:off x="711201" y="1879600"/>
            <a:ext cx="2894641" cy="1219200"/>
          </a:xfrm>
          <a:prstGeom prst="rect">
            <a:avLst/>
          </a:prstGeom>
          <a:noFill/>
          <a:ln w="12700" algn="ctr">
            <a:noFill/>
            <a:miter lim="800000"/>
            <a:headEnd/>
            <a:tailEnd/>
          </a:ln>
        </p:spPr>
        <p:txBody>
          <a:bodyPr lIns="0" tIns="0" rIns="0" bIns="0"/>
          <a:lstStyle/>
          <a:p>
            <a:pPr eaLnBrk="0" hangingPunct="0">
              <a:spcBef>
                <a:spcPts val="4800"/>
              </a:spcBef>
              <a:spcAft>
                <a:spcPts val="1800"/>
              </a:spcAft>
              <a:buClr>
                <a:srgbClr val="FFFFFF"/>
              </a:buClr>
            </a:pPr>
            <a:r>
              <a:rPr lang="en-US" sz="2000" dirty="0" smtClean="0">
                <a:solidFill>
                  <a:schemeClr val="tx1"/>
                </a:solidFill>
                <a:latin typeface="Arial" charset="0"/>
              </a:rPr>
              <a:t>Do most people that live in the area where you live feel free to express their political opinions?</a:t>
            </a:r>
          </a:p>
        </p:txBody>
      </p:sp>
      <p:sp>
        <p:nvSpPr>
          <p:cNvPr id="6" name="Text Placeholder 4"/>
          <p:cNvSpPr>
            <a:spLocks/>
          </p:cNvSpPr>
          <p:nvPr/>
        </p:nvSpPr>
        <p:spPr bwMode="auto">
          <a:xfrm>
            <a:off x="4386053" y="1879600"/>
            <a:ext cx="3705523" cy="1219200"/>
          </a:xfrm>
          <a:prstGeom prst="rect">
            <a:avLst/>
          </a:prstGeom>
          <a:noFill/>
          <a:ln w="12700" algn="ctr">
            <a:noFill/>
            <a:miter lim="800000"/>
            <a:headEnd/>
            <a:tailEnd/>
          </a:ln>
        </p:spPr>
        <p:txBody>
          <a:bodyPr lIns="0" tIns="0" rIns="0" bIns="0"/>
          <a:lstStyle/>
          <a:p>
            <a:pPr eaLnBrk="0" hangingPunct="0">
              <a:spcBef>
                <a:spcPts val="4800"/>
              </a:spcBef>
              <a:spcAft>
                <a:spcPts val="1800"/>
              </a:spcAft>
              <a:buClr>
                <a:srgbClr val="FFFFFF"/>
              </a:buClr>
            </a:pPr>
            <a:r>
              <a:rPr lang="en-US" sz="2000" dirty="0" smtClean="0">
                <a:solidFill>
                  <a:schemeClr val="tx1"/>
                </a:solidFill>
                <a:latin typeface="Arial" charset="0"/>
              </a:rPr>
              <a:t>Do most people that live in the area where you live feel the laws and rules are set, clear, and fairly enforced?</a:t>
            </a:r>
          </a:p>
        </p:txBody>
      </p:sp>
      <p:sp>
        <p:nvSpPr>
          <p:cNvPr id="7" name="Text Placeholder 4"/>
          <p:cNvSpPr>
            <a:spLocks/>
          </p:cNvSpPr>
          <p:nvPr/>
        </p:nvSpPr>
        <p:spPr bwMode="auto">
          <a:xfrm>
            <a:off x="8733767" y="1879600"/>
            <a:ext cx="3705523" cy="1219200"/>
          </a:xfrm>
          <a:prstGeom prst="rect">
            <a:avLst/>
          </a:prstGeom>
          <a:noFill/>
          <a:ln w="12700" algn="ctr">
            <a:noFill/>
            <a:miter lim="800000"/>
            <a:headEnd/>
            <a:tailEnd/>
          </a:ln>
        </p:spPr>
        <p:txBody>
          <a:bodyPr lIns="0" tIns="0" rIns="0" bIns="0"/>
          <a:lstStyle/>
          <a:p>
            <a:pPr eaLnBrk="0" hangingPunct="0">
              <a:spcBef>
                <a:spcPts val="4800"/>
              </a:spcBef>
              <a:spcAft>
                <a:spcPts val="1800"/>
              </a:spcAft>
              <a:buClr>
                <a:srgbClr val="FFFFFF"/>
              </a:buClr>
            </a:pPr>
            <a:r>
              <a:rPr lang="en-US" sz="2000" dirty="0" smtClean="0">
                <a:solidFill>
                  <a:schemeClr val="tx1"/>
                </a:solidFill>
                <a:latin typeface="Arial" charset="0"/>
              </a:rPr>
              <a:t>Some people think we should abolish the morality police.  Would you strongly support, somewhat support, somewhat oppose or strongly oppose this?</a:t>
            </a:r>
          </a:p>
        </p:txBody>
      </p:sp>
    </p:spTree>
  </p:cSld>
  <p:clrMapOvr>
    <a:masterClrMapping/>
  </p:clrMapOvr>
  <p:transition spd="med" advTm="21616">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Text Placeholder 4"/>
          <p:cNvSpPr>
            <a:spLocks/>
          </p:cNvSpPr>
          <p:nvPr/>
        </p:nvSpPr>
        <p:spPr bwMode="auto">
          <a:xfrm>
            <a:off x="711200" y="1879600"/>
            <a:ext cx="5529263" cy="1219200"/>
          </a:xfrm>
          <a:prstGeom prst="rect">
            <a:avLst/>
          </a:prstGeom>
          <a:noFill/>
          <a:ln w="12700" algn="ctr">
            <a:noFill/>
            <a:miter lim="800000"/>
            <a:headEnd/>
            <a:tailEnd/>
          </a:ln>
        </p:spPr>
        <p:txBody>
          <a:bodyPr lIns="0" tIns="0" rIns="0" bIns="0"/>
          <a:lstStyle/>
          <a:p>
            <a:pPr eaLnBrk="0" hangingPunct="0">
              <a:spcBef>
                <a:spcPts val="4800"/>
              </a:spcBef>
              <a:spcAft>
                <a:spcPts val="1800"/>
              </a:spcAft>
              <a:buClr>
                <a:srgbClr val="FFFFFF"/>
              </a:buClr>
            </a:pPr>
            <a:r>
              <a:rPr lang="en-US" sz="2000" dirty="0">
                <a:solidFill>
                  <a:schemeClr val="tx1"/>
                </a:solidFill>
                <a:latin typeface="Arial" charset="0"/>
              </a:rPr>
              <a:t>Would you say your and your family’s economic situation have in general gotten better, gotten worse, or are about the same as compared to four years ago?</a:t>
            </a:r>
          </a:p>
        </p:txBody>
      </p:sp>
      <p:sp>
        <p:nvSpPr>
          <p:cNvPr id="56322" name="Text Placeholder 4"/>
          <p:cNvSpPr>
            <a:spLocks/>
          </p:cNvSpPr>
          <p:nvPr/>
        </p:nvSpPr>
        <p:spPr bwMode="auto">
          <a:xfrm>
            <a:off x="6896100" y="1879600"/>
            <a:ext cx="5486400" cy="1041400"/>
          </a:xfrm>
          <a:prstGeom prst="rect">
            <a:avLst/>
          </a:prstGeom>
          <a:noFill/>
          <a:ln w="12700" algn="ctr">
            <a:noFill/>
            <a:miter lim="800000"/>
            <a:headEnd/>
            <a:tailEnd/>
          </a:ln>
        </p:spPr>
        <p:txBody>
          <a:bodyPr lIns="0" tIns="0" rIns="0" bIns="0"/>
          <a:lstStyle/>
          <a:p>
            <a:pPr eaLnBrk="0" hangingPunct="0">
              <a:buClr>
                <a:srgbClr val="FFFFFF"/>
              </a:buClr>
            </a:pPr>
            <a:r>
              <a:rPr lang="en-US" sz="2000" dirty="0">
                <a:solidFill>
                  <a:schemeClr val="tx1"/>
                </a:solidFill>
                <a:latin typeface="Arial" charset="0"/>
              </a:rPr>
              <a:t>How would you describe your household’s </a:t>
            </a:r>
            <a:br>
              <a:rPr lang="en-US" sz="2000" dirty="0">
                <a:solidFill>
                  <a:schemeClr val="tx1"/>
                </a:solidFill>
                <a:latin typeface="Arial" charset="0"/>
              </a:rPr>
            </a:br>
            <a:r>
              <a:rPr lang="en-US" sz="2000" dirty="0">
                <a:solidFill>
                  <a:schemeClr val="tx1"/>
                </a:solidFill>
                <a:latin typeface="Arial" charset="0"/>
              </a:rPr>
              <a:t>financial situation?</a:t>
            </a:r>
          </a:p>
        </p:txBody>
      </p:sp>
      <p:graphicFrame>
        <p:nvGraphicFramePr>
          <p:cNvPr id="21" name="Object 28"/>
          <p:cNvGraphicFramePr>
            <a:graphicFrameLocks noChangeAspect="1"/>
          </p:cNvGraphicFramePr>
          <p:nvPr/>
        </p:nvGraphicFramePr>
        <p:xfrm>
          <a:off x="378460" y="3036888"/>
          <a:ext cx="6096000" cy="6316662"/>
        </p:xfrm>
        <a:graphic>
          <a:graphicData uri="http://schemas.openxmlformats.org/drawingml/2006/chart">
            <c:chart xmlns:c="http://schemas.openxmlformats.org/drawingml/2006/chart" xmlns:r="http://schemas.openxmlformats.org/officeDocument/2006/relationships" r:id="rId3"/>
          </a:graphicData>
        </a:graphic>
      </p:graphicFrame>
      <p:sp>
        <p:nvSpPr>
          <p:cNvPr id="56327" name="Title 16"/>
          <p:cNvSpPr>
            <a:spLocks noGrp="1"/>
          </p:cNvSpPr>
          <p:nvPr>
            <p:ph type="title"/>
          </p:nvPr>
        </p:nvSpPr>
        <p:spPr>
          <a:xfrm>
            <a:off x="711200" y="560388"/>
            <a:ext cx="11642725" cy="1074003"/>
          </a:xfrm>
        </p:spPr>
        <p:txBody>
          <a:bodyPr>
            <a:spAutoFit/>
          </a:bodyPr>
          <a:lstStyle/>
          <a:p>
            <a:r>
              <a:rPr lang="en-US" dirty="0" smtClean="0">
                <a:latin typeface="Arial" charset="0"/>
                <a:cs typeface="Arial" charset="0"/>
              </a:rPr>
              <a:t>Most Iranians face stagnant or shrunken income </a:t>
            </a:r>
            <a:br>
              <a:rPr lang="en-US" dirty="0" smtClean="0">
                <a:latin typeface="Arial" charset="0"/>
                <a:cs typeface="Arial" charset="0"/>
              </a:rPr>
            </a:br>
            <a:r>
              <a:rPr lang="en-US" dirty="0" smtClean="0">
                <a:latin typeface="Arial" charset="0"/>
                <a:cs typeface="Arial" charset="0"/>
              </a:rPr>
              <a:t>and are economically discontented. </a:t>
            </a:r>
          </a:p>
        </p:txBody>
      </p:sp>
      <p:graphicFrame>
        <p:nvGraphicFramePr>
          <p:cNvPr id="25" name="Object 26"/>
          <p:cNvGraphicFramePr>
            <a:graphicFrameLocks noChangeAspect="1"/>
          </p:cNvGraphicFramePr>
          <p:nvPr/>
        </p:nvGraphicFramePr>
        <p:xfrm>
          <a:off x="6807200" y="3200400"/>
          <a:ext cx="5486400" cy="6152920"/>
        </p:xfrm>
        <a:graphic>
          <a:graphicData uri="http://schemas.openxmlformats.org/drawingml/2006/chart">
            <c:chart xmlns:c="http://schemas.openxmlformats.org/drawingml/2006/chart" xmlns:r="http://schemas.openxmlformats.org/officeDocument/2006/relationships" r:id="rId4"/>
          </a:graphicData>
        </a:graphic>
      </p:graphicFrame>
      <p:grpSp>
        <p:nvGrpSpPr>
          <p:cNvPr id="26" name="Group 21"/>
          <p:cNvGrpSpPr>
            <a:grpSpLocks/>
          </p:cNvGrpSpPr>
          <p:nvPr/>
        </p:nvGrpSpPr>
        <p:grpSpPr bwMode="auto">
          <a:xfrm>
            <a:off x="9353550" y="8974138"/>
            <a:ext cx="2222500" cy="369887"/>
            <a:chOff x="2437004" y="8879594"/>
            <a:chExt cx="2223130" cy="369332"/>
          </a:xfrm>
        </p:grpSpPr>
        <p:sp>
          <p:nvSpPr>
            <p:cNvPr id="27" name="Rectangle 22"/>
            <p:cNvSpPr>
              <a:spLocks noChangeArrowheads="1"/>
            </p:cNvSpPr>
            <p:nvPr/>
          </p:nvSpPr>
          <p:spPr bwMode="auto">
            <a:xfrm>
              <a:off x="2437004" y="8994484"/>
              <a:ext cx="146035" cy="146035"/>
            </a:xfrm>
            <a:prstGeom prst="rect">
              <a:avLst/>
            </a:prstGeom>
            <a:solidFill>
              <a:srgbClr val="FFFFFF"/>
            </a:solidFill>
            <a:ln w="9525" algn="ctr">
              <a:noFill/>
              <a:round/>
              <a:headEnd/>
              <a:tailEnd/>
            </a:ln>
          </p:spPr>
          <p:txBody>
            <a:bodyPr anchor="ctr"/>
            <a:lstStyle/>
            <a:p>
              <a:pPr algn="ctr">
                <a:lnSpc>
                  <a:spcPct val="95000"/>
                </a:lnSpc>
              </a:pPr>
              <a:endParaRPr lang="en-US"/>
            </a:p>
          </p:txBody>
        </p:sp>
        <p:sp>
          <p:nvSpPr>
            <p:cNvPr id="28" name="Text Box 71"/>
            <p:cNvSpPr txBox="1">
              <a:spLocks noChangeArrowheads="1"/>
            </p:cNvSpPr>
            <p:nvPr/>
          </p:nvSpPr>
          <p:spPr bwMode="auto">
            <a:xfrm>
              <a:off x="2528064" y="8879594"/>
              <a:ext cx="2132070" cy="369332"/>
            </a:xfrm>
            <a:prstGeom prst="rect">
              <a:avLst/>
            </a:prstGeom>
            <a:noFill/>
            <a:ln w="9525">
              <a:noFill/>
              <a:miter lim="800000"/>
              <a:headEnd/>
              <a:tailEnd/>
            </a:ln>
          </p:spPr>
          <p:txBody>
            <a:bodyPr>
              <a:spAutoFit/>
            </a:bodyPr>
            <a:lstStyle/>
            <a:p>
              <a:r>
                <a:rPr lang="en-US" sz="1800">
                  <a:latin typeface="Arial" charset="0"/>
                </a:rPr>
                <a:t>Good</a:t>
              </a:r>
            </a:p>
          </p:txBody>
        </p:sp>
      </p:grpSp>
      <p:grpSp>
        <p:nvGrpSpPr>
          <p:cNvPr id="29" name="Group 24"/>
          <p:cNvGrpSpPr>
            <a:grpSpLocks/>
          </p:cNvGrpSpPr>
          <p:nvPr/>
        </p:nvGrpSpPr>
        <p:grpSpPr bwMode="auto">
          <a:xfrm>
            <a:off x="11479213" y="8974138"/>
            <a:ext cx="2224087" cy="369887"/>
            <a:chOff x="5158170" y="8879594"/>
            <a:chExt cx="2223131" cy="369332"/>
          </a:xfrm>
        </p:grpSpPr>
        <p:sp>
          <p:nvSpPr>
            <p:cNvPr id="30" name="Rectangle 25"/>
            <p:cNvSpPr>
              <a:spLocks noChangeArrowheads="1"/>
            </p:cNvSpPr>
            <p:nvPr/>
          </p:nvSpPr>
          <p:spPr bwMode="auto">
            <a:xfrm>
              <a:off x="5158170" y="8994484"/>
              <a:ext cx="146035" cy="146035"/>
            </a:xfrm>
            <a:prstGeom prst="rect">
              <a:avLst/>
            </a:prstGeom>
            <a:solidFill>
              <a:schemeClr val="tx2"/>
            </a:solidFill>
            <a:ln w="9525" algn="ctr">
              <a:noFill/>
              <a:round/>
              <a:headEnd/>
              <a:tailEnd/>
            </a:ln>
          </p:spPr>
          <p:txBody>
            <a:bodyPr anchor="ctr"/>
            <a:lstStyle/>
            <a:p>
              <a:pPr algn="ctr">
                <a:lnSpc>
                  <a:spcPct val="95000"/>
                </a:lnSpc>
              </a:pPr>
              <a:endParaRPr lang="en-US"/>
            </a:p>
          </p:txBody>
        </p:sp>
        <p:sp>
          <p:nvSpPr>
            <p:cNvPr id="31" name="Text Box 71"/>
            <p:cNvSpPr txBox="1">
              <a:spLocks noChangeArrowheads="1"/>
            </p:cNvSpPr>
            <p:nvPr/>
          </p:nvSpPr>
          <p:spPr bwMode="auto">
            <a:xfrm>
              <a:off x="5249231" y="8879594"/>
              <a:ext cx="2132070" cy="369332"/>
            </a:xfrm>
            <a:prstGeom prst="rect">
              <a:avLst/>
            </a:prstGeom>
            <a:noFill/>
            <a:ln w="9525">
              <a:noFill/>
              <a:miter lim="800000"/>
              <a:headEnd/>
              <a:tailEnd/>
            </a:ln>
          </p:spPr>
          <p:txBody>
            <a:bodyPr>
              <a:spAutoFit/>
            </a:bodyPr>
            <a:lstStyle/>
            <a:p>
              <a:r>
                <a:rPr lang="en-US" sz="1800">
                  <a:latin typeface="Arial" charset="0"/>
                </a:rPr>
                <a:t>Poor</a:t>
              </a:r>
            </a:p>
          </p:txBody>
        </p:sp>
      </p:grpSp>
      <p:grpSp>
        <p:nvGrpSpPr>
          <p:cNvPr id="32" name="Group 27"/>
          <p:cNvGrpSpPr>
            <a:grpSpLocks/>
          </p:cNvGrpSpPr>
          <p:nvPr/>
        </p:nvGrpSpPr>
        <p:grpSpPr bwMode="auto">
          <a:xfrm>
            <a:off x="7943850" y="8974138"/>
            <a:ext cx="2222500" cy="369887"/>
            <a:chOff x="2437004" y="8549088"/>
            <a:chExt cx="2223130" cy="369332"/>
          </a:xfrm>
        </p:grpSpPr>
        <p:sp>
          <p:nvSpPr>
            <p:cNvPr id="33" name="Rectangle 28"/>
            <p:cNvSpPr>
              <a:spLocks noChangeArrowheads="1"/>
            </p:cNvSpPr>
            <p:nvPr/>
          </p:nvSpPr>
          <p:spPr bwMode="auto">
            <a:xfrm>
              <a:off x="2437004" y="8663978"/>
              <a:ext cx="146035" cy="146035"/>
            </a:xfrm>
            <a:prstGeom prst="rect">
              <a:avLst/>
            </a:prstGeom>
            <a:solidFill>
              <a:schemeClr val="accent1"/>
            </a:solidFill>
            <a:ln w="9525" algn="ctr">
              <a:noFill/>
              <a:round/>
              <a:headEnd/>
              <a:tailEnd/>
            </a:ln>
          </p:spPr>
          <p:txBody>
            <a:bodyPr anchor="ctr"/>
            <a:lstStyle/>
            <a:p>
              <a:pPr algn="ctr">
                <a:lnSpc>
                  <a:spcPct val="95000"/>
                </a:lnSpc>
              </a:pPr>
              <a:endParaRPr lang="en-US"/>
            </a:p>
          </p:txBody>
        </p:sp>
        <p:sp>
          <p:nvSpPr>
            <p:cNvPr id="34" name="Text Box 71"/>
            <p:cNvSpPr txBox="1">
              <a:spLocks noChangeArrowheads="1"/>
            </p:cNvSpPr>
            <p:nvPr/>
          </p:nvSpPr>
          <p:spPr bwMode="auto">
            <a:xfrm>
              <a:off x="2528064" y="8549088"/>
              <a:ext cx="2132070" cy="369332"/>
            </a:xfrm>
            <a:prstGeom prst="rect">
              <a:avLst/>
            </a:prstGeom>
            <a:noFill/>
            <a:ln w="9525">
              <a:noFill/>
              <a:miter lim="800000"/>
              <a:headEnd/>
              <a:tailEnd/>
            </a:ln>
          </p:spPr>
          <p:txBody>
            <a:bodyPr>
              <a:spAutoFit/>
            </a:bodyPr>
            <a:lstStyle/>
            <a:p>
              <a:r>
                <a:rPr lang="en-US" sz="1800">
                  <a:latin typeface="Arial" charset="0"/>
                </a:rPr>
                <a:t>Excellent</a:t>
              </a:r>
            </a:p>
          </p:txBody>
        </p:sp>
      </p:grpSp>
      <p:grpSp>
        <p:nvGrpSpPr>
          <p:cNvPr id="35" name="Group 30"/>
          <p:cNvGrpSpPr>
            <a:grpSpLocks/>
          </p:cNvGrpSpPr>
          <p:nvPr/>
        </p:nvGrpSpPr>
        <p:grpSpPr bwMode="auto">
          <a:xfrm>
            <a:off x="10521950" y="8963025"/>
            <a:ext cx="2222500" cy="369888"/>
            <a:chOff x="5158170" y="8549088"/>
            <a:chExt cx="2223130" cy="369332"/>
          </a:xfrm>
        </p:grpSpPr>
        <p:sp>
          <p:nvSpPr>
            <p:cNvPr id="36" name="Rectangle 31"/>
            <p:cNvSpPr>
              <a:spLocks noChangeArrowheads="1"/>
            </p:cNvSpPr>
            <p:nvPr/>
          </p:nvSpPr>
          <p:spPr bwMode="auto">
            <a:xfrm>
              <a:off x="5158170" y="8663978"/>
              <a:ext cx="146035" cy="146035"/>
            </a:xfrm>
            <a:prstGeom prst="rect">
              <a:avLst/>
            </a:prstGeom>
            <a:solidFill>
              <a:srgbClr val="008000"/>
            </a:solidFill>
            <a:ln w="9525" algn="ctr">
              <a:noFill/>
              <a:round/>
              <a:headEnd/>
              <a:tailEnd/>
            </a:ln>
          </p:spPr>
          <p:txBody>
            <a:bodyPr anchor="ctr"/>
            <a:lstStyle/>
            <a:p>
              <a:pPr algn="ctr">
                <a:lnSpc>
                  <a:spcPct val="95000"/>
                </a:lnSpc>
              </a:pPr>
              <a:endParaRPr lang="en-US"/>
            </a:p>
          </p:txBody>
        </p:sp>
        <p:sp>
          <p:nvSpPr>
            <p:cNvPr id="37" name="Text Box 71"/>
            <p:cNvSpPr txBox="1">
              <a:spLocks noChangeArrowheads="1"/>
            </p:cNvSpPr>
            <p:nvPr/>
          </p:nvSpPr>
          <p:spPr bwMode="auto">
            <a:xfrm>
              <a:off x="5249230" y="8549088"/>
              <a:ext cx="2132070" cy="369332"/>
            </a:xfrm>
            <a:prstGeom prst="rect">
              <a:avLst/>
            </a:prstGeom>
            <a:noFill/>
            <a:ln w="9525">
              <a:noFill/>
              <a:miter lim="800000"/>
              <a:headEnd/>
              <a:tailEnd/>
            </a:ln>
          </p:spPr>
          <p:txBody>
            <a:bodyPr>
              <a:spAutoFit/>
            </a:bodyPr>
            <a:lstStyle/>
            <a:p>
              <a:r>
                <a:rPr lang="en-US" sz="1800">
                  <a:latin typeface="Arial" charset="0"/>
                </a:rPr>
                <a:t>Fair</a:t>
              </a:r>
            </a:p>
          </p:txBody>
        </p:sp>
      </p:grpSp>
      <p:sp>
        <p:nvSpPr>
          <p:cNvPr id="38" name="Text Box 21"/>
          <p:cNvSpPr txBox="1">
            <a:spLocks noChangeArrowheads="1"/>
          </p:cNvSpPr>
          <p:nvPr/>
        </p:nvSpPr>
        <p:spPr bwMode="auto">
          <a:xfrm>
            <a:off x="8356600" y="7249205"/>
            <a:ext cx="795338" cy="338137"/>
          </a:xfrm>
          <a:prstGeom prst="rect">
            <a:avLst/>
          </a:prstGeom>
          <a:noFill/>
          <a:ln w="9525">
            <a:noFill/>
            <a:miter lim="800000"/>
            <a:headEnd/>
            <a:tailEnd/>
          </a:ln>
        </p:spPr>
        <p:txBody>
          <a:bodyPr>
            <a:spAutoFit/>
          </a:bodyPr>
          <a:lstStyle/>
          <a:p>
            <a:pPr algn="ctr"/>
            <a:r>
              <a:rPr lang="en-US" sz="1600" dirty="0">
                <a:latin typeface="Arial" charset="0"/>
              </a:rPr>
              <a:t>15%</a:t>
            </a:r>
          </a:p>
        </p:txBody>
      </p:sp>
      <p:sp>
        <p:nvSpPr>
          <p:cNvPr id="39" name="Text Box 20"/>
          <p:cNvSpPr txBox="1">
            <a:spLocks noChangeArrowheads="1"/>
          </p:cNvSpPr>
          <p:nvPr/>
        </p:nvSpPr>
        <p:spPr bwMode="auto">
          <a:xfrm>
            <a:off x="10769600" y="3762149"/>
            <a:ext cx="685800" cy="338137"/>
          </a:xfrm>
          <a:prstGeom prst="rect">
            <a:avLst/>
          </a:prstGeom>
          <a:noFill/>
          <a:ln w="9525">
            <a:noFill/>
            <a:miter lim="800000"/>
            <a:headEnd/>
            <a:tailEnd/>
          </a:ln>
        </p:spPr>
        <p:txBody>
          <a:bodyPr>
            <a:spAutoFit/>
          </a:bodyPr>
          <a:lstStyle/>
          <a:p>
            <a:pPr algn="ctr"/>
            <a:r>
              <a:rPr lang="en-US" sz="1600" dirty="0">
                <a:latin typeface="Arial" charset="0"/>
              </a:rPr>
              <a:t>85%</a:t>
            </a:r>
          </a:p>
        </p:txBody>
      </p:sp>
    </p:spTree>
  </p:cSld>
  <p:clrMapOvr>
    <a:masterClrMapping/>
  </p:clrMapOvr>
  <p:transition spd="med" advTm="218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Title 13"/>
          <p:cNvSpPr>
            <a:spLocks noGrp="1"/>
          </p:cNvSpPr>
          <p:nvPr>
            <p:ph type="title"/>
          </p:nvPr>
        </p:nvSpPr>
        <p:spPr>
          <a:xfrm>
            <a:off x="711200" y="560388"/>
            <a:ext cx="11642725" cy="1624012"/>
          </a:xfrm>
        </p:spPr>
        <p:txBody>
          <a:bodyPr>
            <a:spAutoFit/>
          </a:bodyPr>
          <a:lstStyle/>
          <a:p>
            <a:r>
              <a:rPr lang="en-US" smtClean="0">
                <a:latin typeface="Arial" charset="0"/>
                <a:cs typeface="Arial" charset="0"/>
              </a:rPr>
              <a:t>Iranians feel they have opportunities to improve </a:t>
            </a:r>
            <a:br>
              <a:rPr lang="en-US" smtClean="0">
                <a:latin typeface="Arial" charset="0"/>
                <a:cs typeface="Arial" charset="0"/>
              </a:rPr>
            </a:br>
            <a:r>
              <a:rPr lang="en-US" smtClean="0">
                <a:latin typeface="Arial" charset="0"/>
                <a:cs typeface="Arial" charset="0"/>
              </a:rPr>
              <a:t>their lives.</a:t>
            </a:r>
          </a:p>
        </p:txBody>
      </p:sp>
      <p:graphicFrame>
        <p:nvGraphicFramePr>
          <p:cNvPr id="5" name="Object 5"/>
          <p:cNvGraphicFramePr>
            <a:graphicFrameLocks noGrp="1" noChangeAspect="1"/>
          </p:cNvGraphicFramePr>
          <p:nvPr>
            <p:ph idx="4294967295"/>
          </p:nvPr>
        </p:nvGraphicFramePr>
        <p:xfrm>
          <a:off x="539190" y="1954462"/>
          <a:ext cx="11703610" cy="819769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2"/>
          <p:cNvSpPr>
            <a:spLocks/>
          </p:cNvSpPr>
          <p:nvPr/>
        </p:nvSpPr>
        <p:spPr bwMode="auto">
          <a:xfrm>
            <a:off x="735936" y="1868197"/>
            <a:ext cx="7315200" cy="609600"/>
          </a:xfrm>
          <a:prstGeom prst="rect">
            <a:avLst/>
          </a:prstGeom>
          <a:noFill/>
          <a:ln w="12700" algn="ctr">
            <a:noFill/>
            <a:miter lim="800000"/>
            <a:headEnd/>
            <a:tailEnd/>
          </a:ln>
        </p:spPr>
        <p:txBody>
          <a:bodyPr lIns="0" tIns="0" rIns="0" bIns="0"/>
          <a:lstStyle/>
          <a:p>
            <a:pPr eaLnBrk="0" hangingPunct="0">
              <a:buClr>
                <a:srgbClr val="FFFFFF"/>
              </a:buClr>
            </a:pPr>
            <a:r>
              <a:rPr lang="en-US" sz="2000" dirty="0">
                <a:solidFill>
                  <a:schemeClr val="tx1"/>
                </a:solidFill>
                <a:latin typeface="Arial" charset="0"/>
              </a:rPr>
              <a:t>Do most people where you live…</a:t>
            </a:r>
          </a:p>
        </p:txBody>
      </p:sp>
    </p:spTree>
  </p:cSld>
  <p:clrMapOvr>
    <a:masterClrMapping/>
  </p:clrMapOvr>
  <p:transition spd="med" advTm="13866">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9" name="Object 39"/>
          <p:cNvGraphicFramePr>
            <a:graphicFrameLocks noChangeAspect="1"/>
          </p:cNvGraphicFramePr>
          <p:nvPr/>
        </p:nvGraphicFramePr>
        <p:xfrm>
          <a:off x="643466" y="2365375"/>
          <a:ext cx="11176000" cy="7019925"/>
        </p:xfrm>
        <a:graphic>
          <a:graphicData uri="http://schemas.openxmlformats.org/drawingml/2006/chart">
            <c:chart xmlns:c="http://schemas.openxmlformats.org/drawingml/2006/chart" xmlns:r="http://schemas.openxmlformats.org/officeDocument/2006/relationships" r:id="rId3"/>
          </a:graphicData>
        </a:graphic>
      </p:graphicFrame>
      <p:sp>
        <p:nvSpPr>
          <p:cNvPr id="60418" name="TextBox 7"/>
          <p:cNvSpPr txBox="1">
            <a:spLocks noChangeArrowheads="1"/>
          </p:cNvSpPr>
          <p:nvPr/>
        </p:nvSpPr>
        <p:spPr bwMode="auto">
          <a:xfrm>
            <a:off x="677333" y="1836738"/>
            <a:ext cx="11582400" cy="400050"/>
          </a:xfrm>
          <a:prstGeom prst="rect">
            <a:avLst/>
          </a:prstGeom>
          <a:noFill/>
          <a:ln w="9525">
            <a:noFill/>
            <a:miter lim="800000"/>
            <a:headEnd/>
            <a:tailEnd/>
          </a:ln>
        </p:spPr>
        <p:txBody>
          <a:bodyPr>
            <a:spAutoFit/>
          </a:bodyPr>
          <a:lstStyle/>
          <a:p>
            <a:pPr eaLnBrk="0" hangingPunct="0">
              <a:buClr>
                <a:srgbClr val="FFFFFF"/>
              </a:buClr>
            </a:pPr>
            <a:r>
              <a:rPr lang="en-US" sz="2000" dirty="0">
                <a:solidFill>
                  <a:schemeClr val="tx1"/>
                </a:solidFill>
                <a:latin typeface="Arial" charset="0"/>
              </a:rPr>
              <a:t>What would you say is the biggest problem that Iran faces outside our borders?</a:t>
            </a:r>
          </a:p>
        </p:txBody>
      </p:sp>
      <p:sp>
        <p:nvSpPr>
          <p:cNvPr id="60419" name="Text Box 40"/>
          <p:cNvSpPr txBox="1">
            <a:spLocks noChangeArrowheads="1"/>
          </p:cNvSpPr>
          <p:nvPr/>
        </p:nvSpPr>
        <p:spPr bwMode="auto">
          <a:xfrm>
            <a:off x="7264400" y="3505200"/>
            <a:ext cx="2546350" cy="338138"/>
          </a:xfrm>
          <a:prstGeom prst="rect">
            <a:avLst/>
          </a:prstGeom>
          <a:noFill/>
          <a:ln w="9525">
            <a:noFill/>
            <a:miter lim="800000"/>
            <a:headEnd/>
            <a:tailEnd/>
          </a:ln>
        </p:spPr>
        <p:txBody>
          <a:bodyPr wrap="none">
            <a:spAutoFit/>
          </a:bodyPr>
          <a:lstStyle/>
          <a:p>
            <a:pPr algn="ctr"/>
            <a:r>
              <a:rPr lang="en-US" sz="1600">
                <a:latin typeface="Arial" charset="0"/>
              </a:rPr>
              <a:t>Sanctions / Isolation: 53%</a:t>
            </a:r>
          </a:p>
        </p:txBody>
      </p:sp>
      <p:sp>
        <p:nvSpPr>
          <p:cNvPr id="60420" name="Line 38"/>
          <p:cNvSpPr>
            <a:spLocks noChangeShapeType="1"/>
          </p:cNvSpPr>
          <p:nvPr/>
        </p:nvSpPr>
        <p:spPr bwMode="auto">
          <a:xfrm flipH="1">
            <a:off x="5981700" y="3962400"/>
            <a:ext cx="1816100" cy="1397000"/>
          </a:xfrm>
          <a:prstGeom prst="line">
            <a:avLst/>
          </a:prstGeom>
          <a:noFill/>
          <a:ln w="12700">
            <a:solidFill>
              <a:srgbClr val="FFFFFF"/>
            </a:solidFill>
            <a:round/>
            <a:headEnd/>
            <a:tailEnd type="triangle" w="med" len="med"/>
          </a:ln>
        </p:spPr>
        <p:txBody>
          <a:bodyPr/>
          <a:lstStyle/>
          <a:p>
            <a:endParaRPr lang="en-US"/>
          </a:p>
        </p:txBody>
      </p:sp>
      <p:sp>
        <p:nvSpPr>
          <p:cNvPr id="60421" name="Line 38"/>
          <p:cNvSpPr>
            <a:spLocks noChangeShapeType="1"/>
          </p:cNvSpPr>
          <p:nvPr/>
        </p:nvSpPr>
        <p:spPr bwMode="auto">
          <a:xfrm>
            <a:off x="7797801" y="3962401"/>
            <a:ext cx="1295400" cy="2692400"/>
          </a:xfrm>
          <a:prstGeom prst="line">
            <a:avLst/>
          </a:prstGeom>
          <a:noFill/>
          <a:ln w="12700">
            <a:solidFill>
              <a:srgbClr val="FFFFFF"/>
            </a:solidFill>
            <a:round/>
            <a:headEnd/>
            <a:tailEnd type="triangle" w="med" len="med"/>
          </a:ln>
        </p:spPr>
        <p:txBody>
          <a:bodyPr/>
          <a:lstStyle/>
          <a:p>
            <a:endParaRPr lang="en-US"/>
          </a:p>
        </p:txBody>
      </p:sp>
      <p:sp>
        <p:nvSpPr>
          <p:cNvPr id="60422" name="Line 38"/>
          <p:cNvSpPr>
            <a:spLocks noChangeShapeType="1"/>
          </p:cNvSpPr>
          <p:nvPr/>
        </p:nvSpPr>
        <p:spPr bwMode="auto">
          <a:xfrm flipH="1" flipV="1">
            <a:off x="2616200" y="2946400"/>
            <a:ext cx="5181600" cy="1016000"/>
          </a:xfrm>
          <a:prstGeom prst="line">
            <a:avLst/>
          </a:prstGeom>
          <a:noFill/>
          <a:ln w="12700">
            <a:solidFill>
              <a:srgbClr val="FFFFFF"/>
            </a:solidFill>
            <a:round/>
            <a:headEnd/>
            <a:tailEnd type="triangle" w="med" len="med"/>
          </a:ln>
        </p:spPr>
        <p:txBody>
          <a:bodyPr/>
          <a:lstStyle/>
          <a:p>
            <a:endParaRPr lang="en-US"/>
          </a:p>
        </p:txBody>
      </p:sp>
      <p:sp>
        <p:nvSpPr>
          <p:cNvPr id="60423" name="Title 14"/>
          <p:cNvSpPr>
            <a:spLocks noGrp="1"/>
          </p:cNvSpPr>
          <p:nvPr>
            <p:ph type="title"/>
          </p:nvPr>
        </p:nvSpPr>
        <p:spPr>
          <a:xfrm>
            <a:off x="711200" y="560388"/>
            <a:ext cx="11642725" cy="1420812"/>
          </a:xfrm>
        </p:spPr>
        <p:txBody>
          <a:bodyPr>
            <a:spAutoFit/>
          </a:bodyPr>
          <a:lstStyle/>
          <a:p>
            <a:r>
              <a:rPr lang="en-US" dirty="0" smtClean="0">
                <a:latin typeface="Arial" charset="0"/>
                <a:cs typeface="Arial" charset="0"/>
              </a:rPr>
              <a:t>Iranians concerned about economic sanctions and international isolation.</a:t>
            </a:r>
          </a:p>
        </p:txBody>
      </p:sp>
    </p:spTree>
  </p:cSld>
  <p:clrMapOvr>
    <a:masterClrMapping/>
  </p:clrMapOvr>
  <p:transition spd="med" advTm="22216">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Text Box 12"/>
          <p:cNvSpPr txBox="1">
            <a:spLocks noChangeArrowheads="1"/>
          </p:cNvSpPr>
          <p:nvPr/>
        </p:nvSpPr>
        <p:spPr bwMode="auto">
          <a:xfrm>
            <a:off x="643466" y="1820863"/>
            <a:ext cx="11858625" cy="1008479"/>
          </a:xfrm>
          <a:prstGeom prst="rect">
            <a:avLst/>
          </a:prstGeom>
          <a:noFill/>
          <a:ln w="9525">
            <a:noFill/>
            <a:prstDash val="dash"/>
            <a:miter lim="800000"/>
            <a:headEnd/>
            <a:tailEnd/>
          </a:ln>
        </p:spPr>
        <p:txBody>
          <a:bodyPr lIns="130046" tIns="65023" rIns="130046" bIns="65023">
            <a:spAutoFit/>
          </a:bodyPr>
          <a:lstStyle/>
          <a:p>
            <a:pPr eaLnBrk="0" hangingPunct="0">
              <a:lnSpc>
                <a:spcPct val="95000"/>
              </a:lnSpc>
              <a:buClr>
                <a:srgbClr val="FFFFFF"/>
              </a:buClr>
            </a:pPr>
            <a:r>
              <a:rPr lang="en-US" sz="2000" dirty="0" smtClean="0">
                <a:solidFill>
                  <a:schemeClr val="tx1"/>
                </a:solidFill>
                <a:latin typeface="Arial" charset="0"/>
              </a:rPr>
              <a:t>As you may know, Iran is currently under sanctions for enriching uranium.  Would you say these sanctions are having a lot of negative impact, some negative impact, little negative impact, or no negative impact on our country’s situation? </a:t>
            </a:r>
          </a:p>
        </p:txBody>
      </p:sp>
      <p:graphicFrame>
        <p:nvGraphicFramePr>
          <p:cNvPr id="8" name="Object 7"/>
          <p:cNvGraphicFramePr>
            <a:graphicFrameLocks noChangeAspect="1"/>
          </p:cNvGraphicFramePr>
          <p:nvPr/>
        </p:nvGraphicFramePr>
        <p:xfrm>
          <a:off x="609599" y="2908300"/>
          <a:ext cx="11582400" cy="7169150"/>
        </p:xfrm>
        <a:graphic>
          <a:graphicData uri="http://schemas.openxmlformats.org/drawingml/2006/chart">
            <c:chart xmlns:c="http://schemas.openxmlformats.org/drawingml/2006/chart" xmlns:r="http://schemas.openxmlformats.org/officeDocument/2006/relationships" r:id="rId3"/>
          </a:graphicData>
        </a:graphic>
      </p:graphicFrame>
      <p:sp>
        <p:nvSpPr>
          <p:cNvPr id="62467" name="Text Box 25"/>
          <p:cNvSpPr txBox="1">
            <a:spLocks noChangeArrowheads="1"/>
          </p:cNvSpPr>
          <p:nvPr/>
        </p:nvSpPr>
        <p:spPr bwMode="auto">
          <a:xfrm>
            <a:off x="3683000" y="3860120"/>
            <a:ext cx="838200" cy="338137"/>
          </a:xfrm>
          <a:prstGeom prst="rect">
            <a:avLst/>
          </a:prstGeom>
          <a:noFill/>
          <a:ln w="9525">
            <a:noFill/>
            <a:miter lim="800000"/>
            <a:headEnd/>
            <a:tailEnd/>
          </a:ln>
        </p:spPr>
        <p:txBody>
          <a:bodyPr>
            <a:spAutoFit/>
          </a:bodyPr>
          <a:lstStyle/>
          <a:p>
            <a:pPr algn="ctr">
              <a:spcBef>
                <a:spcPct val="50000"/>
              </a:spcBef>
            </a:pPr>
            <a:r>
              <a:rPr lang="en-US" sz="1600" dirty="0">
                <a:latin typeface="Arial" charset="0"/>
              </a:rPr>
              <a:t>47%</a:t>
            </a:r>
          </a:p>
        </p:txBody>
      </p:sp>
      <p:sp>
        <p:nvSpPr>
          <p:cNvPr id="62468" name="Text Box 26"/>
          <p:cNvSpPr txBox="1">
            <a:spLocks noChangeArrowheads="1"/>
          </p:cNvSpPr>
          <p:nvPr/>
        </p:nvSpPr>
        <p:spPr bwMode="auto">
          <a:xfrm>
            <a:off x="9093200" y="6488113"/>
            <a:ext cx="838200" cy="338137"/>
          </a:xfrm>
          <a:prstGeom prst="rect">
            <a:avLst/>
          </a:prstGeom>
          <a:noFill/>
          <a:ln w="9525">
            <a:noFill/>
            <a:miter lim="800000"/>
            <a:headEnd/>
            <a:tailEnd/>
          </a:ln>
        </p:spPr>
        <p:txBody>
          <a:bodyPr>
            <a:spAutoFit/>
          </a:bodyPr>
          <a:lstStyle/>
          <a:p>
            <a:pPr algn="ctr">
              <a:spcBef>
                <a:spcPct val="50000"/>
              </a:spcBef>
            </a:pPr>
            <a:r>
              <a:rPr lang="en-US" sz="1600">
                <a:latin typeface="Arial" charset="0"/>
              </a:rPr>
              <a:t>45%</a:t>
            </a:r>
          </a:p>
        </p:txBody>
      </p:sp>
      <p:sp>
        <p:nvSpPr>
          <p:cNvPr id="62469" name="Title 10"/>
          <p:cNvSpPr>
            <a:spLocks noGrp="1"/>
          </p:cNvSpPr>
          <p:nvPr>
            <p:ph type="title"/>
          </p:nvPr>
        </p:nvSpPr>
        <p:spPr>
          <a:xfrm>
            <a:off x="711200" y="560388"/>
            <a:ext cx="11642725" cy="1624012"/>
          </a:xfrm>
        </p:spPr>
        <p:txBody>
          <a:bodyPr>
            <a:spAutoFit/>
          </a:bodyPr>
          <a:lstStyle/>
          <a:p>
            <a:r>
              <a:rPr lang="en-US" smtClean="0">
                <a:latin typeface="Arial" charset="0"/>
                <a:cs typeface="Arial" charset="0"/>
              </a:rPr>
              <a:t>Iranians split on impact of sanctions on economy. </a:t>
            </a:r>
          </a:p>
        </p:txBody>
      </p:sp>
      <p:sp>
        <p:nvSpPr>
          <p:cNvPr id="62470" name="Text Box 25"/>
          <p:cNvSpPr txBox="1">
            <a:spLocks noChangeArrowheads="1"/>
          </p:cNvSpPr>
          <p:nvPr/>
        </p:nvSpPr>
        <p:spPr bwMode="auto">
          <a:xfrm>
            <a:off x="9136063" y="4060829"/>
            <a:ext cx="838200" cy="338138"/>
          </a:xfrm>
          <a:prstGeom prst="rect">
            <a:avLst/>
          </a:prstGeom>
          <a:noFill/>
          <a:ln w="9525">
            <a:noFill/>
            <a:miter lim="800000"/>
            <a:headEnd/>
            <a:tailEnd/>
          </a:ln>
        </p:spPr>
        <p:txBody>
          <a:bodyPr>
            <a:spAutoFit/>
          </a:bodyPr>
          <a:lstStyle/>
          <a:p>
            <a:pPr algn="ctr">
              <a:spcBef>
                <a:spcPct val="50000"/>
              </a:spcBef>
            </a:pPr>
            <a:r>
              <a:rPr lang="en-US" sz="1600" dirty="0">
                <a:latin typeface="Arial" charset="0"/>
              </a:rPr>
              <a:t>45%</a:t>
            </a:r>
          </a:p>
        </p:txBody>
      </p:sp>
    </p:spTree>
  </p:cSld>
  <p:clrMapOvr>
    <a:masterClrMapping/>
  </p:clrMapOvr>
  <p:transition spd="med" advTm="13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TextBox 9"/>
          <p:cNvSpPr txBox="1">
            <a:spLocks noChangeArrowheads="1"/>
          </p:cNvSpPr>
          <p:nvPr/>
        </p:nvSpPr>
        <p:spPr bwMode="auto">
          <a:xfrm>
            <a:off x="666044" y="1843088"/>
            <a:ext cx="6608763" cy="400050"/>
          </a:xfrm>
          <a:prstGeom prst="rect">
            <a:avLst/>
          </a:prstGeom>
          <a:noFill/>
          <a:ln w="9525">
            <a:noFill/>
            <a:miter lim="800000"/>
            <a:headEnd/>
            <a:tailEnd/>
          </a:ln>
        </p:spPr>
        <p:txBody>
          <a:bodyPr>
            <a:spAutoFit/>
          </a:bodyPr>
          <a:lstStyle/>
          <a:p>
            <a:pPr eaLnBrk="0" hangingPunct="0">
              <a:buClr>
                <a:srgbClr val="FFFFFF"/>
              </a:buClr>
            </a:pPr>
            <a:r>
              <a:rPr lang="en-US" sz="2000">
                <a:solidFill>
                  <a:schemeClr val="tx1"/>
                </a:solidFill>
                <a:latin typeface="Arial" charset="0"/>
              </a:rPr>
              <a:t>Do you think that Iran should focus more on…</a:t>
            </a:r>
          </a:p>
        </p:txBody>
      </p:sp>
      <p:graphicFrame>
        <p:nvGraphicFramePr>
          <p:cNvPr id="6" name="Object 32"/>
          <p:cNvGraphicFramePr>
            <a:graphicFrameLocks noChangeAspect="1"/>
          </p:cNvGraphicFramePr>
          <p:nvPr/>
        </p:nvGraphicFramePr>
        <p:xfrm>
          <a:off x="598310" y="2540000"/>
          <a:ext cx="5181600" cy="6527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Object 33"/>
          <p:cNvGraphicFramePr>
            <a:graphicFrameLocks noChangeAspect="1"/>
          </p:cNvGraphicFramePr>
          <p:nvPr/>
        </p:nvGraphicFramePr>
        <p:xfrm>
          <a:off x="6654800" y="2540000"/>
          <a:ext cx="5638800" cy="6527800"/>
        </p:xfrm>
        <a:graphic>
          <a:graphicData uri="http://schemas.openxmlformats.org/drawingml/2006/chart">
            <c:chart xmlns:c="http://schemas.openxmlformats.org/drawingml/2006/chart" xmlns:r="http://schemas.openxmlformats.org/officeDocument/2006/relationships" r:id="rId4"/>
          </a:graphicData>
        </a:graphic>
      </p:graphicFrame>
      <p:sp>
        <p:nvSpPr>
          <p:cNvPr id="64516" name="Title 11"/>
          <p:cNvSpPr>
            <a:spLocks noGrp="1"/>
          </p:cNvSpPr>
          <p:nvPr>
            <p:ph type="title"/>
          </p:nvPr>
        </p:nvSpPr>
        <p:spPr>
          <a:xfrm>
            <a:off x="711200" y="560388"/>
            <a:ext cx="11642725" cy="1624012"/>
          </a:xfrm>
        </p:spPr>
        <p:txBody>
          <a:bodyPr>
            <a:spAutoFit/>
          </a:bodyPr>
          <a:lstStyle/>
          <a:p>
            <a:r>
              <a:rPr lang="en-US" dirty="0" smtClean="0">
                <a:latin typeface="Arial" charset="0"/>
                <a:cs typeface="Arial" charset="0"/>
              </a:rPr>
              <a:t>Iranians weary of seeking leadership in Middle East and Muslim world.</a:t>
            </a:r>
          </a:p>
        </p:txBody>
      </p:sp>
    </p:spTree>
  </p:cSld>
  <p:clrMapOvr>
    <a:masterClrMapping/>
  </p:clrMapOvr>
  <p:transition spd="med" advTm="13266">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9|3.3|2.7|2.:|3|2.9|2.9|2.9|6.6"/>
</p:tagLst>
</file>

<file path=ppt/theme/theme1.xml><?xml version="1.0" encoding="utf-8"?>
<a:theme xmlns:a="http://schemas.openxmlformats.org/drawingml/2006/main" name="blue title/bullet">
  <a:themeElements>
    <a:clrScheme name="IPI">
      <a:dk1>
        <a:srgbClr val="005480"/>
      </a:dk1>
      <a:lt1>
        <a:srgbClr val="AEC5E7"/>
      </a:lt1>
      <a:dk2>
        <a:srgbClr val="000000"/>
      </a:dk2>
      <a:lt2>
        <a:srgbClr val="646C73"/>
      </a:lt2>
      <a:accent1>
        <a:srgbClr val="FF0000"/>
      </a:accent1>
      <a:accent2>
        <a:srgbClr val="00B050"/>
      </a:accent2>
      <a:accent3>
        <a:srgbClr val="AAAAAA"/>
      </a:accent3>
      <a:accent4>
        <a:srgbClr val="94A8C5"/>
      </a:accent4>
      <a:accent5>
        <a:srgbClr val="BDAAAB"/>
      </a:accent5>
      <a:accent6>
        <a:srgbClr val="BFBEC7"/>
      </a:accent6>
      <a:hlink>
        <a:srgbClr val="98A1A8"/>
      </a:hlink>
      <a:folHlink>
        <a:srgbClr val="373F47"/>
      </a:folHlink>
    </a:clrScheme>
    <a:fontScheme name="IP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3400" b="0" i="0" u="none" strike="noStrike" cap="none" normalizeH="0" baseline="0" smtClean="0">
            <a:ln>
              <a:noFill/>
            </a:ln>
            <a:solidFill>
              <a:srgbClr val="FFFFFF"/>
            </a:solidFill>
            <a:effectLst/>
            <a:latin typeface="Gotham-Medium" pitchFamily="2" charset="0"/>
            <a:sym typeface="Minion Pro Med"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3400" b="0" i="0" u="none" strike="noStrike" cap="none" normalizeH="0" baseline="0" smtClean="0">
            <a:ln>
              <a:noFill/>
            </a:ln>
            <a:solidFill>
              <a:srgbClr val="FFFFFF"/>
            </a:solidFill>
            <a:effectLst/>
            <a:latin typeface="Gotham-Medium" pitchFamily="2" charset="0"/>
            <a:sym typeface="Minion Pro Med" pitchFamily="18" charset="0"/>
          </a:defRPr>
        </a:defPPr>
      </a:lstStyle>
    </a:lnDef>
  </a:objectDefaults>
  <a:extraClrSchemeLst>
    <a:extraClrScheme>
      <a:clrScheme name="blue title/bullet 1">
        <a:dk1>
          <a:srgbClr val="005480"/>
        </a:dk1>
        <a:lt1>
          <a:srgbClr val="AEC5E7"/>
        </a:lt1>
        <a:dk2>
          <a:srgbClr val="000000"/>
        </a:dk2>
        <a:lt2>
          <a:srgbClr val="646C73"/>
        </a:lt2>
        <a:accent1>
          <a:srgbClr val="750F18"/>
        </a:accent1>
        <a:accent2>
          <a:srgbClr val="D3D2DC"/>
        </a:accent2>
        <a:accent3>
          <a:srgbClr val="AAAAAA"/>
        </a:accent3>
        <a:accent4>
          <a:srgbClr val="94A8C5"/>
        </a:accent4>
        <a:accent5>
          <a:srgbClr val="BDAAAB"/>
        </a:accent5>
        <a:accent6>
          <a:srgbClr val="BFBEC7"/>
        </a:accent6>
        <a:hlink>
          <a:srgbClr val="98A1A8"/>
        </a:hlink>
        <a:folHlink>
          <a:srgbClr val="373F4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20268</TotalTime>
  <Pages>0</Pages>
  <Words>4476</Words>
  <Characters>0</Characters>
  <Application>Microsoft Macintosh PowerPoint</Application>
  <PresentationFormat>Custom</PresentationFormat>
  <Lines>0</Lines>
  <Paragraphs>381</Paragraphs>
  <Slides>24</Slides>
  <Notes>24</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blue title/bullet</vt:lpstr>
      <vt:lpstr>Iran: Public Opinion on Foreign, Nuclear and Domestic Issues</vt:lpstr>
      <vt:lpstr>Summary  </vt:lpstr>
      <vt:lpstr>Iran’s public is sharply split on government’s performance.</vt:lpstr>
      <vt:lpstr>Iranians divided on presence of free speech, rule of law and desirability of morality police. </vt:lpstr>
      <vt:lpstr>Most Iranians face stagnant or shrunken income  and are economically discontented. </vt:lpstr>
      <vt:lpstr>Iranians feel they have opportunities to improve  their lives.</vt:lpstr>
      <vt:lpstr>Iranians concerned about economic sanctions and international isolation.</vt:lpstr>
      <vt:lpstr>Iranians split on impact of sanctions on economy. </vt:lpstr>
      <vt:lpstr>Iranians weary of seeking leadership in Middle East and Muslim world.</vt:lpstr>
      <vt:lpstr>Most Iranians aspire to closer ties with West and want Western help on human rights and civil society.</vt:lpstr>
      <vt:lpstr>Growing anti-American sentiment and widespread criticism of Europe and the United Nations among Iranians.</vt:lpstr>
      <vt:lpstr>US perceived as more of a threat than Israel, but Iranians do not believe either will strike nuclear facilities.</vt:lpstr>
      <vt:lpstr>Iranians support aid to Hamas and Hezbollah. </vt:lpstr>
      <vt:lpstr>Iranians would accept a two state accord between Palestinians and Israelis.</vt:lpstr>
      <vt:lpstr>Majority of Iranians support the development of  nuclear weapons.</vt:lpstr>
      <vt:lpstr>Most Iranians not much interested in making deals over nuclear program.</vt:lpstr>
      <vt:lpstr>Former presidents Khatami and Rafsanjani enjoy broad popularity. Green Movement, Moussavi, and Karroubi are favored by 25-35%. </vt:lpstr>
      <vt:lpstr>Independent polls show large turnout similar to official election returns.</vt:lpstr>
      <vt:lpstr>Around 60% say they voted for Ahmadinejad in  2009 election.</vt:lpstr>
      <vt:lpstr>Most Iranians support government’s crackdown on opposition.</vt:lpstr>
      <vt:lpstr>Iranians feel that restrictions needed to protect Islam  and Iran.</vt:lpstr>
      <vt:lpstr>Iranians support theocratic foundation of government but expect change and further democratization.</vt:lpstr>
      <vt:lpstr>Summary  </vt:lpstr>
      <vt:lpstr>Methodology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Arshi</dc:creator>
  <cp:lastModifiedBy>Jill Stoddard</cp:lastModifiedBy>
  <cp:revision>1507</cp:revision>
  <dcterms:created xsi:type="dcterms:W3CDTF">2010-12-07T16:00:06Z</dcterms:created>
  <dcterms:modified xsi:type="dcterms:W3CDTF">2010-12-07T16:17:35Z</dcterms:modified>
</cp:coreProperties>
</file>