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70" r:id="rId3"/>
    <p:sldMasterId id="2147483656" r:id="rId4"/>
    <p:sldMasterId id="2147483657" r:id="rId5"/>
    <p:sldMasterId id="2147483667" r:id="rId6"/>
    <p:sldMasterId id="2147483674" r:id="rId7"/>
  </p:sldMasterIdLst>
  <p:notesMasterIdLst>
    <p:notesMasterId r:id="rId21"/>
  </p:notesMasterIdLst>
  <p:handoutMasterIdLst>
    <p:handoutMasterId r:id="rId22"/>
  </p:handoutMasterIdLst>
  <p:sldIdLst>
    <p:sldId id="469" r:id="rId8"/>
    <p:sldId id="555" r:id="rId9"/>
    <p:sldId id="566" r:id="rId10"/>
    <p:sldId id="567" r:id="rId11"/>
    <p:sldId id="551" r:id="rId12"/>
    <p:sldId id="570" r:id="rId13"/>
    <p:sldId id="571" r:id="rId14"/>
    <p:sldId id="536" r:id="rId15"/>
    <p:sldId id="557" r:id="rId16"/>
    <p:sldId id="559" r:id="rId17"/>
    <p:sldId id="561" r:id="rId18"/>
    <p:sldId id="565" r:id="rId19"/>
    <p:sldId id="573" r:id="rId20"/>
  </p:sldIdLst>
  <p:sldSz cx="13004800" cy="9753600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5pPr>
    <a:lvl6pPr marL="2286000" algn="l" defTabSz="914400" rtl="0" eaLnBrk="1" latinLnBrk="0" hangingPunct="1"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6pPr>
    <a:lvl7pPr marL="2743200" algn="l" defTabSz="914400" rtl="0" eaLnBrk="1" latinLnBrk="0" hangingPunct="1"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7pPr>
    <a:lvl8pPr marL="3200400" algn="l" defTabSz="914400" rtl="0" eaLnBrk="1" latinLnBrk="0" hangingPunct="1"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8pPr>
    <a:lvl9pPr marL="3657600" algn="l" defTabSz="914400" rtl="0" eaLnBrk="1" latinLnBrk="0" hangingPunct="1">
      <a:defRPr sz="3400" kern="1200">
        <a:solidFill>
          <a:srgbClr val="FFFFFF"/>
        </a:solidFill>
        <a:latin typeface="Gotham-Medium"/>
        <a:ea typeface="+mn-ea"/>
        <a:cs typeface="+mn-cs"/>
        <a:sym typeface="Minion Pro M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Charney" initials="C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C0F5"/>
    <a:srgbClr val="373F47"/>
    <a:srgbClr val="F834E1"/>
    <a:srgbClr val="FF3300"/>
    <a:srgbClr val="750F18"/>
    <a:srgbClr val="2ED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505" autoAdjust="0"/>
    <p:restoredTop sz="96967" autoAdjust="0"/>
  </p:normalViewPr>
  <p:slideViewPr>
    <p:cSldViewPr snapToGrid="0">
      <p:cViewPr varScale="1">
        <p:scale>
          <a:sx n="64" d="100"/>
          <a:sy n="64" d="100"/>
        </p:scale>
        <p:origin x="-1494" y="-120"/>
      </p:cViewPr>
      <p:guideLst>
        <p:guide orient="horz" pos="1913"/>
        <p:guide orient="horz" pos="3247"/>
        <p:guide pos="839"/>
        <p:guide pos="56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514" y="-78"/>
      </p:cViewPr>
      <p:guideLst>
        <p:guide orient="horz" pos="2932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11.xlsx"/><Relationship Id="rId1" Type="http://schemas.openxmlformats.org/officeDocument/2006/relationships/image" Target="../media/image9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17.xlsx"/><Relationship Id="rId1" Type="http://schemas.openxmlformats.org/officeDocument/2006/relationships/image" Target="../media/image9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501519130476141"/>
          <c:y val="8.6138981791155686E-2"/>
          <c:w val="0.8735042735042795"/>
          <c:h val="0.5399673735725938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Right Parties</c:v>
                </c:pt>
              </c:strCache>
            </c:strRef>
          </c:tx>
          <c:spPr>
            <a:ln w="40061">
              <a:solidFill>
                <a:srgbClr val="FF66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289918097613369E-2"/>
                  <c:y val="-3.93474547839458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6392417903589754E-2"/>
                  <c:y val="-3.068094109815825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5665857880504965E-2"/>
                  <c:y val="-4.036697297985913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2289895887390435E-2"/>
                  <c:y val="-3.524866686720199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8913763214734134E-2"/>
                  <c:y val="2.719008147174882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6990792674610713E-2"/>
                  <c:y val="-4.621938019219904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7717224104518601E-2"/>
                  <c:y val="1.8299373520515503E-2"/>
                </c:manualLayout>
              </c:layout>
              <c:dLblPos val="r"/>
              <c:showVal val="1"/>
            </c:dLbl>
            <c:spPr>
              <a:noFill/>
              <a:ln w="26708">
                <a:noFill/>
              </a:ln>
            </c:spPr>
            <c:txPr>
              <a:bodyPr/>
              <a:lstStyle/>
              <a:p>
                <a:pPr>
                  <a:defRPr sz="17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Feb 09</c:v>
                </c:pt>
                <c:pt idx="1">
                  <c:v>Dec 09</c:v>
                </c:pt>
                <c:pt idx="2">
                  <c:v>Mar 10</c:v>
                </c:pt>
                <c:pt idx="3">
                  <c:v>Jun 10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4"/>
                <c:pt idx="0">
                  <c:v>65</c:v>
                </c:pt>
                <c:pt idx="1">
                  <c:v>63</c:v>
                </c:pt>
                <c:pt idx="2">
                  <c:v>63</c:v>
                </c:pt>
                <c:pt idx="3">
                  <c:v>70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Left Parties</c:v>
                </c:pt>
              </c:strCache>
            </c:strRef>
          </c:tx>
          <c:spPr>
            <a:ln w="40061">
              <a:solidFill>
                <a:srgbClr val="0070C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953585431655603E-2"/>
                  <c:y val="8.4299686190256982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5475960960138913E-2"/>
                  <c:y val="1.62399355435618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5945982133636046E-2"/>
                  <c:y val="-3.357652425123557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373438943940912E-2"/>
                  <c:y val="9.6738288166657287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3125511399488854E-2"/>
                  <c:y val="-4.095835649372682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5817925474750193E-2"/>
                  <c:y val="-4.055049373592951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381963742265012E-2"/>
                  <c:y val="-4.0163032563259385E-2"/>
                </c:manualLayout>
              </c:layout>
              <c:dLblPos val="r"/>
              <c:showVal val="1"/>
            </c:dLbl>
            <c:spPr>
              <a:noFill/>
              <a:ln w="26708">
                <a:noFill/>
              </a:ln>
            </c:spPr>
            <c:txPr>
              <a:bodyPr/>
              <a:lstStyle/>
              <a:p>
                <a:pPr>
                  <a:defRPr sz="17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Feb 09</c:v>
                </c:pt>
                <c:pt idx="1">
                  <c:v>Dec 09</c:v>
                </c:pt>
                <c:pt idx="2">
                  <c:v>Mar 10</c:v>
                </c:pt>
                <c:pt idx="3">
                  <c:v>Jun 10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4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39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Arab Parties</c:v>
                </c:pt>
              </c:strCache>
            </c:strRef>
          </c:tx>
          <c:dLbls>
            <c:dLbl>
              <c:idx val="0"/>
              <c:layout>
                <c:manualLayout>
                  <c:x val="-4.1479254738637419E-3"/>
                  <c:y val="-1.7551444137095369E-2"/>
                </c:manualLayout>
              </c:layout>
              <c:showVal val="1"/>
            </c:dLbl>
            <c:dLbl>
              <c:idx val="1"/>
              <c:layout>
                <c:manualLayout>
                  <c:x val="-2.07396273693188E-3"/>
                  <c:y val="-2.0742615798385242E-2"/>
                </c:manualLayout>
              </c:layout>
              <c:showVal val="1"/>
            </c:dLbl>
            <c:dLbl>
              <c:idx val="2"/>
              <c:layout>
                <c:manualLayout>
                  <c:x val="-8.2958509477275705E-3"/>
                  <c:y val="-1.9147029967740391E-2"/>
                </c:manualLayout>
              </c:layout>
              <c:showVal val="1"/>
            </c:dLbl>
            <c:dLbl>
              <c:idx val="3"/>
              <c:layout>
                <c:manualLayout>
                  <c:x val="-3.3183403790909942E-2"/>
                  <c:y val="-2.8720544951610437E-2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4"/>
                <c:pt idx="0">
                  <c:v>Feb 09</c:v>
                </c:pt>
                <c:pt idx="1">
                  <c:v>Dec 09</c:v>
                </c:pt>
                <c:pt idx="2">
                  <c:v>Mar 10</c:v>
                </c:pt>
                <c:pt idx="3">
                  <c:v>Jun 10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marker val="1"/>
        <c:axId val="70024576"/>
        <c:axId val="70034560"/>
      </c:lineChart>
      <c:catAx>
        <c:axId val="70024576"/>
        <c:scaling>
          <c:orientation val="minMax"/>
        </c:scaling>
        <c:axPos val="b"/>
        <c:numFmt formatCode="@" sourceLinked="1"/>
        <c:minorTickMark val="in"/>
        <c:tickLblPos val="nextTo"/>
        <c:spPr>
          <a:ln w="33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34560"/>
        <c:crosses val="autoZero"/>
        <c:auto val="1"/>
        <c:lblAlgn val="ctr"/>
        <c:lblOffset val="100"/>
        <c:tickLblSkip val="1"/>
        <c:tickMarkSkip val="1"/>
      </c:catAx>
      <c:valAx>
        <c:axId val="70034560"/>
        <c:scaling>
          <c:orientation val="minMax"/>
        </c:scaling>
        <c:axPos val="l"/>
        <c:majorGridlines>
          <c:spPr>
            <a:ln w="13354">
              <a:solidFill>
                <a:srgbClr val="C0C0C0"/>
              </a:solidFill>
              <a:prstDash val="solid"/>
            </a:ln>
          </c:spPr>
        </c:majorGridlines>
        <c:numFmt formatCode="0" sourceLinked="1"/>
        <c:tickLblPos val="nextTo"/>
        <c:spPr>
          <a:ln w="33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24576"/>
        <c:crossesAt val="1"/>
        <c:crossBetween val="between"/>
      </c:valAx>
      <c:spPr>
        <a:noFill/>
        <a:ln w="13354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9392578981575067E-2"/>
          <c:y val="0.75415215962038762"/>
          <c:w val="0.88459083246415537"/>
          <c:h val="3.8141160096433695E-2"/>
        </c:manualLayout>
      </c:layout>
      <c:spPr>
        <a:noFill/>
        <a:ln w="3338">
          <a:solidFill>
            <a:schemeClr val="tx1"/>
          </a:solidFill>
          <a:prstDash val="solid"/>
        </a:ln>
      </c:spPr>
      <c:txPr>
        <a:bodyPr/>
        <a:lstStyle/>
        <a:p>
          <a:pPr>
            <a:defRPr sz="161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9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99CCFF"/>
          </a:solidFill>
          <a:prstDash val="solid"/>
        </a:ln>
      </c:spPr>
    </c:sideWall>
    <c:backWall>
      <c:spPr>
        <a:noFill/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2222222222222251E-2"/>
          <c:y val="2.068965517241405E-2"/>
          <c:w val="0.94320987654321775"/>
          <c:h val="0.754022988505747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80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rgbClr val="99CC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1">
                  <c:v>0.21000000000000021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FF99CC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1">
                  <c:v>9.0000000000000024E-2</c:v>
                </c:pt>
              </c:numCache>
            </c:numRef>
          </c:val>
        </c:ser>
        <c:gapDepth val="0"/>
        <c:shape val="box"/>
        <c:axId val="70931968"/>
        <c:axId val="70933504"/>
        <c:axId val="0"/>
      </c:bar3DChart>
      <c:catAx>
        <c:axId val="70931968"/>
        <c:scaling>
          <c:orientation val="minMax"/>
        </c:scaling>
        <c:axPos val="b"/>
        <c:numFmt formatCode="General" sourceLinked="1"/>
        <c:tickLblPos val="low"/>
        <c:spPr>
          <a:ln w="45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4" b="1" i="0" u="none" strike="noStrike" baseline="0">
                <a:solidFill>
                  <a:srgbClr val="99CC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933504"/>
        <c:crosses val="autoZero"/>
        <c:auto val="1"/>
        <c:lblAlgn val="ctr"/>
        <c:lblOffset val="100"/>
        <c:tickLblSkip val="1"/>
        <c:tickMarkSkip val="1"/>
      </c:catAx>
      <c:valAx>
        <c:axId val="70933504"/>
        <c:scaling>
          <c:orientation val="minMax"/>
          <c:max val="0.70000000000000062"/>
        </c:scaling>
        <c:axPos val="l"/>
        <c:majorGridlines>
          <c:spPr>
            <a:ln w="18060">
              <a:solidFill>
                <a:srgbClr val="99CC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18060">
            <a:solidFill>
              <a:srgbClr val="99CCFF"/>
            </a:solidFill>
            <a:prstDash val="solid"/>
          </a:ln>
        </c:spPr>
        <c:crossAx val="70931968"/>
        <c:crosses val="autoZero"/>
        <c:crossBetween val="between"/>
      </c:valAx>
      <c:spPr>
        <a:noFill/>
        <a:ln w="36120">
          <a:noFill/>
        </a:ln>
      </c:spPr>
    </c:plotArea>
    <c:legend>
      <c:legendPos val="b"/>
      <c:layout/>
      <c:spPr>
        <a:ln>
          <a:solidFill>
            <a:srgbClr val="8EC0F5"/>
          </a:solidFill>
        </a:ln>
      </c:spPr>
      <c:txPr>
        <a:bodyPr/>
        <a:lstStyle/>
        <a:p>
          <a:pPr>
            <a:defRPr lang="en-US" sz="1500" b="1" i="0" u="none" strike="noStrike" kern="1200" baseline="0">
              <a:solidFill>
                <a:srgbClr val="99CC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9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99CCFF"/>
          </a:solidFill>
          <a:prstDash val="solid"/>
        </a:ln>
      </c:spPr>
    </c:sideWall>
    <c:backWall>
      <c:spPr>
        <a:noFill/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9187768164684225E-2"/>
          <c:y val="2.4975793678783886E-2"/>
          <c:w val="0.98061446960886745"/>
          <c:h val="0.7007657897990385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70C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rgbClr val="00B0F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FFFF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1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Disagree Strongly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1">
                  <c:v>0.32000000000000239</c:v>
                </c:pt>
              </c:numCache>
            </c:numRef>
          </c:val>
        </c:ser>
        <c:gapDepth val="0"/>
        <c:shape val="box"/>
        <c:axId val="71002752"/>
        <c:axId val="71029120"/>
        <c:axId val="0"/>
      </c:bar3DChart>
      <c:catAx>
        <c:axId val="71002752"/>
        <c:scaling>
          <c:orientation val="minMax"/>
        </c:scaling>
        <c:axPos val="b"/>
        <c:numFmt formatCode="General" sourceLinked="1"/>
        <c:tickLblPos val="low"/>
        <c:spPr>
          <a:ln w="45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4" b="1" i="0" u="none" strike="noStrike" baseline="0">
                <a:solidFill>
                  <a:srgbClr val="99CC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29120"/>
        <c:crosses val="autoZero"/>
        <c:auto val="1"/>
        <c:lblAlgn val="ctr"/>
        <c:lblOffset val="100"/>
        <c:tickLblSkip val="1"/>
        <c:tickMarkSkip val="1"/>
      </c:catAx>
      <c:valAx>
        <c:axId val="71029120"/>
        <c:scaling>
          <c:orientation val="minMax"/>
          <c:max val="0.70000000000000062"/>
        </c:scaling>
        <c:axPos val="l"/>
        <c:majorGridlines>
          <c:spPr>
            <a:ln w="18060">
              <a:solidFill>
                <a:srgbClr val="99CC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18060">
            <a:solidFill>
              <a:srgbClr val="99CCFF"/>
            </a:solidFill>
            <a:prstDash val="solid"/>
          </a:ln>
        </c:spPr>
        <c:crossAx val="71002752"/>
        <c:crosses val="autoZero"/>
        <c:crossBetween val="between"/>
      </c:valAx>
      <c:spPr>
        <a:noFill/>
        <a:ln w="36120">
          <a:noFill/>
        </a:ln>
      </c:spPr>
    </c:plotArea>
    <c:legend>
      <c:legendPos val="r"/>
      <c:layout>
        <c:manualLayout>
          <c:xMode val="edge"/>
          <c:yMode val="edge"/>
          <c:x val="0.11364616633002346"/>
          <c:y val="0.8889162526832517"/>
          <c:w val="0.7975308641975305"/>
          <c:h val="8.7356321839080528E-2"/>
        </c:manualLayout>
      </c:layout>
      <c:spPr>
        <a:noFill/>
        <a:ln w="18060">
          <a:solidFill>
            <a:srgbClr val="99CCFF"/>
          </a:solidFill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rgbClr val="99CC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"/>
      <c:hPercent val="105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854970009007514E-2"/>
          <c:y val="2.403846153846154E-3"/>
          <c:w val="0.92986087684928365"/>
          <c:h val="0.6941769355615017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None/Little</c:v>
                </c:pt>
              </c:strCache>
            </c:strRef>
          </c:tx>
          <c:spPr>
            <a:solidFill>
              <a:srgbClr val="FFFFFF"/>
            </a:solidFill>
            <a:ln w="38946">
              <a:noFill/>
            </a:ln>
          </c:spPr>
          <c:dLbls>
            <c:delete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0.66000000000000603</c:v>
                </c:pt>
                <c:pt idx="1">
                  <c:v>0.66000000000000603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Medium/High</c:v>
                </c:pt>
              </c:strCache>
            </c:strRef>
          </c:tx>
          <c:spPr>
            <a:solidFill>
              <a:srgbClr val="0070C0"/>
            </a:solidFill>
            <a:ln w="38946">
              <a:noFill/>
            </a:ln>
          </c:spPr>
          <c:dLbls>
            <c:delete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0.32000000000000262</c:v>
                </c:pt>
              </c:numCache>
            </c:numRef>
          </c:val>
        </c:ser>
        <c:dLbls>
          <c:showVal val="1"/>
        </c:dLbls>
        <c:gapDepth val="0"/>
        <c:shape val="box"/>
        <c:axId val="71068672"/>
        <c:axId val="71099136"/>
        <c:axId val="0"/>
      </c:bar3DChart>
      <c:catAx>
        <c:axId val="71068672"/>
        <c:scaling>
          <c:orientation val="minMax"/>
        </c:scaling>
        <c:axPos val="b"/>
        <c:numFmt formatCode="General" sourceLinked="1"/>
        <c:tickLblPos val="low"/>
        <c:spPr>
          <a:ln w="48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99136"/>
        <c:crosses val="autoZero"/>
        <c:lblAlgn val="ctr"/>
        <c:lblOffset val="100"/>
        <c:tickLblSkip val="1"/>
        <c:tickMarkSkip val="1"/>
      </c:catAx>
      <c:valAx>
        <c:axId val="71099136"/>
        <c:scaling>
          <c:orientation val="minMax"/>
          <c:max val="0.8"/>
        </c:scaling>
        <c:axPos val="l"/>
        <c:majorGridlines>
          <c:spPr>
            <a:ln w="19473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868">
            <a:solidFill>
              <a:schemeClr val="tx1"/>
            </a:solidFill>
            <a:prstDash val="solid"/>
          </a:ln>
        </c:spPr>
        <c:crossAx val="71068672"/>
        <c:crosses val="autoZero"/>
        <c:crossBetween val="between"/>
        <c:majorUnit val="0.2"/>
      </c:valAx>
      <c:spPr>
        <a:noFill/>
        <a:ln w="38946">
          <a:noFill/>
        </a:ln>
      </c:spPr>
    </c:plotArea>
    <c:legend>
      <c:legendPos val="b"/>
      <c:layout>
        <c:manualLayout>
          <c:xMode val="edge"/>
          <c:yMode val="edge"/>
          <c:x val="0.15461544083833587"/>
          <c:y val="0.8797413609429634"/>
          <c:w val="0.69182664257558046"/>
          <c:h val="4.9346403874880936E-2"/>
        </c:manualLayout>
      </c:layout>
      <c:spPr>
        <a:noFill/>
        <a:ln w="4868">
          <a:solidFill>
            <a:schemeClr val="tx1"/>
          </a:solidFill>
          <a:prstDash val="solid"/>
        </a:ln>
      </c:spPr>
      <c:txPr>
        <a:bodyPr/>
        <a:lstStyle/>
        <a:p>
          <a:pPr>
            <a:defRPr sz="15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5"/>
      <c:hPercent val="105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854970009007514E-2"/>
          <c:y val="2.403846153846154E-3"/>
          <c:w val="0.92986087684928365"/>
          <c:h val="0.6941769355615017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None/Little</c:v>
                </c:pt>
              </c:strCache>
            </c:strRef>
          </c:tx>
          <c:spPr>
            <a:solidFill>
              <a:srgbClr val="FF0000"/>
            </a:solidFill>
            <a:ln w="38946">
              <a:noFill/>
            </a:ln>
          </c:spPr>
          <c:dPt>
            <c:idx val="0"/>
            <c:spPr>
              <a:solidFill>
                <a:srgbClr val="FFFFFF"/>
              </a:solidFill>
              <a:ln w="38946">
                <a:noFill/>
              </a:ln>
            </c:spPr>
          </c:dPt>
          <c:dLbls>
            <c:dLbl>
              <c:idx val="0"/>
              <c:layout>
                <c:manualLayout>
                  <c:x val="1.1751423839206741E-2"/>
                  <c:y val="-1.1916211148804604E-2"/>
                </c:manualLayout>
              </c:layout>
              <c:showVal val="1"/>
            </c:dLbl>
            <c:dLbl>
              <c:idx val="1"/>
              <c:layout>
                <c:manualLayout>
                  <c:x val="1.5554282508435859E-2"/>
                  <c:y val="-5.5447808187721499E-3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68245125348190061"/>
                  <c:y val="0.37500000000000283"/>
                </c:manualLayout>
              </c:layout>
              <c:spPr>
                <a:noFill/>
                <a:ln w="38946">
                  <a:noFill/>
                </a:ln>
              </c:spPr>
              <c:txPr>
                <a:bodyPr/>
                <a:lstStyle/>
                <a:p>
                  <a:pPr>
                    <a:defRPr sz="2147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0.66000000000000536</c:v>
                </c:pt>
                <c:pt idx="1">
                  <c:v>0.66000000000000536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Medium/High</c:v>
                </c:pt>
              </c:strCache>
            </c:strRef>
          </c:tx>
          <c:spPr>
            <a:solidFill>
              <a:srgbClr val="008000"/>
            </a:solidFill>
            <a:ln w="38946">
              <a:noFill/>
            </a:ln>
          </c:spPr>
          <c:dPt>
            <c:idx val="0"/>
            <c:spPr>
              <a:solidFill>
                <a:srgbClr val="0070C0"/>
              </a:solidFill>
              <a:ln w="38946">
                <a:noFill/>
              </a:ln>
            </c:spPr>
          </c:dPt>
          <c:dLbls>
            <c:dLbl>
              <c:idx val="0"/>
              <c:layout>
                <c:manualLayout>
                  <c:x val="1.723698914351654E-2"/>
                  <c:y val="-3.6945477530284576E-4"/>
                </c:manualLayout>
              </c:layout>
              <c:showVal val="1"/>
            </c:dLbl>
            <c:dLbl>
              <c:idx val="1"/>
              <c:layout>
                <c:manualLayout>
                  <c:x val="2.5669736848306712E-2"/>
                  <c:y val="-3.0778487589538002E-3"/>
                </c:manualLayout>
              </c:layout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0.32000000000000239</c:v>
                </c:pt>
              </c:numCache>
            </c:numRef>
          </c:val>
        </c:ser>
        <c:dLbls>
          <c:showVal val="1"/>
        </c:dLbls>
        <c:gapDepth val="0"/>
        <c:shape val="box"/>
        <c:axId val="71146496"/>
        <c:axId val="71185152"/>
        <c:axId val="0"/>
      </c:bar3DChart>
      <c:catAx>
        <c:axId val="71146496"/>
        <c:scaling>
          <c:orientation val="minMax"/>
        </c:scaling>
        <c:delete val="1"/>
        <c:axPos val="b"/>
        <c:numFmt formatCode="General" sourceLinked="1"/>
        <c:tickLblPos val="none"/>
        <c:crossAx val="71185152"/>
        <c:crosses val="autoZero"/>
        <c:lblAlgn val="ctr"/>
        <c:lblOffset val="100"/>
        <c:tickLblSkip val="1"/>
        <c:tickMarkSkip val="1"/>
      </c:catAx>
      <c:valAx>
        <c:axId val="71185152"/>
        <c:scaling>
          <c:orientation val="minMax"/>
          <c:max val="0.8"/>
        </c:scaling>
        <c:axPos val="l"/>
        <c:majorGridlines>
          <c:spPr>
            <a:ln w="19473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868">
            <a:solidFill>
              <a:schemeClr val="tx1"/>
            </a:solidFill>
            <a:prstDash val="solid"/>
          </a:ln>
        </c:spPr>
        <c:crossAx val="71146496"/>
        <c:crosses val="autoZero"/>
        <c:crossBetween val="between"/>
        <c:majorUnit val="0.2"/>
      </c:valAx>
      <c:spPr>
        <a:noFill/>
        <a:ln w="38946">
          <a:noFill/>
        </a:ln>
      </c:spPr>
    </c:plotArea>
    <c:legend>
      <c:legendPos val="b"/>
      <c:layout>
        <c:manualLayout>
          <c:xMode val="edge"/>
          <c:yMode val="edge"/>
          <c:x val="0.16387470178526933"/>
          <c:y val="0.79894069903151665"/>
          <c:w val="0.67793775115517763"/>
          <c:h val="5.6862744517806124E-2"/>
        </c:manualLayout>
      </c:layout>
      <c:spPr>
        <a:noFill/>
        <a:ln w="4868">
          <a:solidFill>
            <a:schemeClr val="tx1"/>
          </a:solidFill>
          <a:prstDash val="solid"/>
        </a:ln>
      </c:spPr>
      <c:txPr>
        <a:bodyPr/>
        <a:lstStyle/>
        <a:p>
          <a:pPr>
            <a:defRPr sz="15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5"/>
      <c:hPercent val="105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854970009007514E-2"/>
          <c:y val="2.403846153846154E-3"/>
          <c:w val="0.92986087684928365"/>
          <c:h val="0.6941769355615017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FFFFFF"/>
            </a:solidFill>
            <a:ln w="38946">
              <a:noFill/>
            </a:ln>
          </c:spPr>
          <c:dLbls>
            <c:delete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</c:v>
                </c:pt>
                <c:pt idx="1">
                  <c:v>0.4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0070C0"/>
            </a:solidFill>
            <a:ln w="38946">
              <a:noFill/>
            </a:ln>
          </c:spPr>
          <c:dLbls>
            <c:delete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0.56999999999999995</c:v>
                </c:pt>
              </c:numCache>
            </c:numRef>
          </c:val>
        </c:ser>
        <c:dLbls>
          <c:showVal val="1"/>
        </c:dLbls>
        <c:gapDepth val="0"/>
        <c:shape val="box"/>
        <c:axId val="71197824"/>
        <c:axId val="71199360"/>
        <c:axId val="0"/>
      </c:bar3DChart>
      <c:catAx>
        <c:axId val="71197824"/>
        <c:scaling>
          <c:orientation val="minMax"/>
        </c:scaling>
        <c:axPos val="b"/>
        <c:numFmt formatCode="General" sourceLinked="1"/>
        <c:tickLblPos val="low"/>
        <c:spPr>
          <a:ln w="48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199360"/>
        <c:crosses val="autoZero"/>
        <c:lblAlgn val="ctr"/>
        <c:lblOffset val="100"/>
        <c:tickLblSkip val="1"/>
        <c:tickMarkSkip val="1"/>
      </c:catAx>
      <c:valAx>
        <c:axId val="71199360"/>
        <c:scaling>
          <c:orientation val="minMax"/>
          <c:max val="0.8"/>
        </c:scaling>
        <c:axPos val="l"/>
        <c:majorGridlines>
          <c:spPr>
            <a:ln w="19473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868">
            <a:solidFill>
              <a:schemeClr val="tx1"/>
            </a:solidFill>
            <a:prstDash val="solid"/>
          </a:ln>
        </c:spPr>
        <c:crossAx val="71197824"/>
        <c:crosses val="autoZero"/>
        <c:crossBetween val="between"/>
        <c:majorUnit val="0.2"/>
      </c:valAx>
      <c:spPr>
        <a:noFill/>
        <a:ln w="38946">
          <a:noFill/>
        </a:ln>
      </c:spPr>
    </c:plotArea>
    <c:legend>
      <c:legendPos val="b"/>
      <c:layout>
        <c:manualLayout>
          <c:xMode val="edge"/>
          <c:yMode val="edge"/>
          <c:x val="0.34743772736908241"/>
          <c:y val="0.90578844045992901"/>
          <c:w val="0.41160586388266968"/>
          <c:h val="4.3476260200325412E-2"/>
        </c:manualLayout>
      </c:layout>
      <c:spPr>
        <a:noFill/>
        <a:ln w="4868">
          <a:solidFill>
            <a:schemeClr val="tx1"/>
          </a:solidFill>
          <a:prstDash val="solid"/>
        </a:ln>
      </c:spPr>
      <c:txPr>
        <a:bodyPr/>
        <a:lstStyle/>
        <a:p>
          <a:pPr>
            <a:defRPr sz="15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"/>
      <c:hPercent val="105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854970009007514E-2"/>
          <c:y val="2.403846153846154E-3"/>
          <c:w val="0.92986087684928365"/>
          <c:h val="0.6941769355615017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FF0000"/>
            </a:solidFill>
            <a:ln w="38946">
              <a:noFill/>
            </a:ln>
          </c:spPr>
          <c:dPt>
            <c:idx val="0"/>
            <c:spPr>
              <a:solidFill>
                <a:srgbClr val="FFFFFF"/>
              </a:solidFill>
              <a:ln w="38946">
                <a:noFill/>
              </a:ln>
            </c:spPr>
          </c:dPt>
          <c:dLbls>
            <c:dLbl>
              <c:idx val="0"/>
              <c:layout>
                <c:manualLayout>
                  <c:x val="1.1751423839206741E-2"/>
                  <c:y val="-1.0037125988073284E-2"/>
                </c:manualLayout>
              </c:layout>
              <c:showVal val="1"/>
            </c:dLbl>
            <c:dLbl>
              <c:idx val="1"/>
              <c:layout>
                <c:manualLayout>
                  <c:x val="8.6098367982351109E-3"/>
                  <c:y val="-1.1182184260427708E-2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68245125348190061"/>
                  <c:y val="0.37500000000000272"/>
                </c:manualLayout>
              </c:layout>
              <c:spPr>
                <a:noFill/>
                <a:ln w="38946">
                  <a:noFill/>
                </a:ln>
              </c:spPr>
              <c:txPr>
                <a:bodyPr/>
                <a:lstStyle/>
                <a:p>
                  <a:pPr>
                    <a:defRPr sz="2147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</c:v>
                </c:pt>
                <c:pt idx="1">
                  <c:v>0.4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008000"/>
            </a:solidFill>
            <a:ln w="38946">
              <a:noFill/>
            </a:ln>
          </c:spPr>
          <c:dPt>
            <c:idx val="0"/>
            <c:spPr>
              <a:solidFill>
                <a:srgbClr val="0070C0"/>
              </a:solidFill>
              <a:ln w="38946">
                <a:noFill/>
              </a:ln>
            </c:spPr>
          </c:dPt>
          <c:dLbls>
            <c:dLbl>
              <c:idx val="0"/>
              <c:layout>
                <c:manualLayout>
                  <c:x val="1.7237238851849836E-2"/>
                  <c:y val="-1.1644005567491261E-2"/>
                </c:manualLayout>
              </c:layout>
              <c:showVal val="1"/>
            </c:dLbl>
            <c:dLbl>
              <c:idx val="1"/>
              <c:layout>
                <c:manualLayout>
                  <c:x val="2.5669660555129335E-2"/>
                  <c:y val="-2.750595980710821E-2"/>
                </c:manualLayout>
              </c:layout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Israelis</c:v>
                </c:pt>
                <c:pt idx="1">
                  <c:v>Palestinians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0.56999999999999995</c:v>
                </c:pt>
              </c:numCache>
            </c:numRef>
          </c:val>
        </c:ser>
        <c:dLbls>
          <c:showVal val="1"/>
        </c:dLbls>
        <c:gapDepth val="0"/>
        <c:shape val="box"/>
        <c:axId val="71277952"/>
        <c:axId val="71287936"/>
        <c:axId val="0"/>
      </c:bar3DChart>
      <c:catAx>
        <c:axId val="71277952"/>
        <c:scaling>
          <c:orientation val="minMax"/>
        </c:scaling>
        <c:delete val="1"/>
        <c:axPos val="b"/>
        <c:numFmt formatCode="General" sourceLinked="1"/>
        <c:tickLblPos val="none"/>
        <c:crossAx val="71287936"/>
        <c:crosses val="autoZero"/>
        <c:lblAlgn val="ctr"/>
        <c:lblOffset val="100"/>
        <c:tickLblSkip val="1"/>
        <c:tickMarkSkip val="1"/>
      </c:catAx>
      <c:valAx>
        <c:axId val="71287936"/>
        <c:scaling>
          <c:orientation val="minMax"/>
          <c:max val="0.8"/>
        </c:scaling>
        <c:axPos val="l"/>
        <c:majorGridlines>
          <c:spPr>
            <a:ln w="19473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868">
            <a:solidFill>
              <a:schemeClr val="tx1"/>
            </a:solidFill>
            <a:prstDash val="solid"/>
          </a:ln>
        </c:spPr>
        <c:crossAx val="71277952"/>
        <c:crosses val="autoZero"/>
        <c:crossBetween val="between"/>
        <c:majorUnit val="0.2"/>
      </c:valAx>
      <c:spPr>
        <a:noFill/>
        <a:ln w="38946">
          <a:noFill/>
        </a:ln>
      </c:spPr>
    </c:plotArea>
    <c:legend>
      <c:legendPos val="b"/>
      <c:layout>
        <c:manualLayout>
          <c:xMode val="edge"/>
          <c:yMode val="edge"/>
          <c:x val="0.34280809689561537"/>
          <c:y val="0.82498777854848426"/>
          <c:w val="0.41160586388266895"/>
          <c:h val="4.3476260200325412E-2"/>
        </c:manualLayout>
      </c:layout>
      <c:spPr>
        <a:noFill/>
        <a:ln w="4868">
          <a:solidFill>
            <a:schemeClr val="tx1"/>
          </a:solidFill>
          <a:prstDash val="solid"/>
        </a:ln>
      </c:spPr>
      <c:txPr>
        <a:bodyPr/>
        <a:lstStyle/>
        <a:p>
          <a:pPr>
            <a:defRPr sz="15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9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99CCFF"/>
          </a:solidFill>
          <a:prstDash val="solid"/>
        </a:ln>
      </c:spPr>
    </c:sideWall>
    <c:backWall>
      <c:spPr>
        <a:noFill/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2222222222222251E-2"/>
          <c:y val="2.068965517241406E-2"/>
          <c:w val="0.94320987654321808"/>
          <c:h val="0.754022988505747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Not worried</c:v>
                </c:pt>
              </c:strCache>
            </c:strRef>
          </c:tx>
          <c:spPr>
            <a:solidFill>
              <a:srgbClr val="0080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0.21000000000000021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worried at all</c:v>
                </c:pt>
              </c:strCache>
            </c:strRef>
          </c:tx>
          <c:spPr>
            <a:solidFill>
              <a:srgbClr val="99CC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worried</c:v>
                </c:pt>
              </c:strCache>
            </c:strRef>
          </c:tx>
          <c:spPr>
            <a:solidFill>
              <a:srgbClr val="FF000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1">
                  <c:v>0.29000000000000031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Worried</c:v>
                </c:pt>
              </c:strCache>
            </c:strRef>
          </c:tx>
          <c:spPr>
            <a:solidFill>
              <a:srgbClr val="FF99CC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1">
                  <c:v>0.44</c:v>
                </c:pt>
              </c:numCache>
            </c:numRef>
          </c:val>
        </c:ser>
        <c:gapDepth val="0"/>
        <c:shape val="box"/>
        <c:axId val="80886016"/>
        <c:axId val="80900096"/>
        <c:axId val="0"/>
      </c:bar3DChart>
      <c:catAx>
        <c:axId val="80886016"/>
        <c:scaling>
          <c:orientation val="minMax"/>
        </c:scaling>
        <c:axPos val="b"/>
        <c:numFmt formatCode="General" sourceLinked="1"/>
        <c:tickLblPos val="low"/>
        <c:spPr>
          <a:ln w="45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4" b="1" i="0" u="none" strike="noStrike" baseline="0">
                <a:solidFill>
                  <a:srgbClr val="99CC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900096"/>
        <c:crosses val="autoZero"/>
        <c:auto val="1"/>
        <c:lblAlgn val="ctr"/>
        <c:lblOffset val="100"/>
        <c:tickLblSkip val="1"/>
        <c:tickMarkSkip val="1"/>
      </c:catAx>
      <c:valAx>
        <c:axId val="80900096"/>
        <c:scaling>
          <c:orientation val="minMax"/>
          <c:max val="0.70000000000000062"/>
        </c:scaling>
        <c:axPos val="l"/>
        <c:majorGridlines>
          <c:spPr>
            <a:ln w="18060">
              <a:solidFill>
                <a:srgbClr val="99CC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18060">
            <a:solidFill>
              <a:srgbClr val="99CCFF"/>
            </a:solidFill>
            <a:prstDash val="solid"/>
          </a:ln>
        </c:spPr>
        <c:crossAx val="80886016"/>
        <c:crosses val="autoZero"/>
        <c:crossBetween val="between"/>
      </c:valAx>
      <c:spPr>
        <a:noFill/>
        <a:ln w="36120">
          <a:noFill/>
        </a:ln>
      </c:spPr>
    </c:plotArea>
    <c:legend>
      <c:legendPos val="b"/>
      <c:layout>
        <c:manualLayout>
          <c:xMode val="edge"/>
          <c:yMode val="edge"/>
          <c:x val="9.9257342062503362E-2"/>
          <c:y val="0.88672755319840801"/>
          <c:w val="0.87830733606453282"/>
          <c:h val="9.3922339538008479E-2"/>
        </c:manualLayout>
      </c:layout>
      <c:spPr>
        <a:ln>
          <a:solidFill>
            <a:srgbClr val="99CCFF"/>
          </a:solidFill>
        </a:ln>
      </c:spPr>
      <c:txPr>
        <a:bodyPr/>
        <a:lstStyle/>
        <a:p>
          <a:pPr>
            <a:defRPr lang="en-US" sz="1500" b="1" i="0" u="none" strike="noStrike" kern="1200" baseline="0">
              <a:solidFill>
                <a:srgbClr val="99CC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9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99CCFF"/>
          </a:solidFill>
          <a:prstDash val="solid"/>
        </a:ln>
      </c:spPr>
    </c:sideWall>
    <c:backWall>
      <c:spPr>
        <a:noFill/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3674782290641166E-2"/>
          <c:y val="3.0204971134414046E-2"/>
          <c:w val="0.95585759147503924"/>
          <c:h val="0.7029802523519186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Not worried</c:v>
                </c:pt>
              </c:strCache>
            </c:strRef>
          </c:tx>
          <c:spPr>
            <a:solidFill>
              <a:srgbClr val="0070C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worried at all</c:v>
                </c:pt>
              </c:strCache>
            </c:strRef>
          </c:tx>
          <c:spPr>
            <a:solidFill>
              <a:srgbClr val="00B0F0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%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Very worried</c:v>
                </c:pt>
              </c:strCache>
            </c:strRef>
          </c:tx>
          <c:spPr>
            <a:solidFill>
              <a:srgbClr val="FFFFFF"/>
            </a:solid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1">
                  <c:v>0.21000000000000021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Worried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36120">
              <a:noFill/>
            </a:ln>
          </c:spPr>
          <c:dLbls>
            <c:spPr>
              <a:noFill/>
              <a:ln w="36120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Not worried</c:v>
                </c:pt>
                <c:pt idx="1">
                  <c:v>Worried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1">
                  <c:v>0.36000000000000032</c:v>
                </c:pt>
              </c:numCache>
            </c:numRef>
          </c:val>
        </c:ser>
        <c:gapDepth val="0"/>
        <c:shape val="box"/>
        <c:axId val="80948608"/>
        <c:axId val="80970880"/>
        <c:axId val="0"/>
      </c:bar3DChart>
      <c:catAx>
        <c:axId val="80948608"/>
        <c:scaling>
          <c:orientation val="minMax"/>
        </c:scaling>
        <c:axPos val="b"/>
        <c:numFmt formatCode="General" sourceLinked="1"/>
        <c:tickLblPos val="low"/>
        <c:spPr>
          <a:ln w="45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4" b="1" i="0" u="none" strike="noStrike" baseline="0">
                <a:solidFill>
                  <a:srgbClr val="99CC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970880"/>
        <c:crosses val="autoZero"/>
        <c:auto val="1"/>
        <c:lblAlgn val="ctr"/>
        <c:lblOffset val="100"/>
        <c:tickLblSkip val="1"/>
        <c:tickMarkSkip val="1"/>
      </c:catAx>
      <c:valAx>
        <c:axId val="80970880"/>
        <c:scaling>
          <c:orientation val="minMax"/>
          <c:max val="0.70000000000000062"/>
        </c:scaling>
        <c:axPos val="l"/>
        <c:majorGridlines>
          <c:spPr>
            <a:ln w="18060">
              <a:solidFill>
                <a:srgbClr val="99CC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18060">
            <a:solidFill>
              <a:srgbClr val="99CCFF"/>
            </a:solidFill>
            <a:prstDash val="solid"/>
          </a:ln>
        </c:spPr>
        <c:crossAx val="80948608"/>
        <c:crosses val="autoZero"/>
        <c:crossBetween val="between"/>
      </c:valAx>
      <c:spPr>
        <a:noFill/>
        <a:ln w="36120">
          <a:noFill/>
        </a:ln>
      </c:spPr>
    </c:plotArea>
    <c:legend>
      <c:legendPos val="r"/>
      <c:layout>
        <c:manualLayout>
          <c:xMode val="edge"/>
          <c:yMode val="edge"/>
          <c:x val="0.20977434927436686"/>
          <c:y val="0.84095541680959474"/>
          <c:w val="0.65107794278165021"/>
          <c:h val="9.6894952643446552E-2"/>
        </c:manualLayout>
      </c:layout>
      <c:spPr>
        <a:noFill/>
        <a:ln w="18060">
          <a:solidFill>
            <a:srgbClr val="99CCFF"/>
          </a:solidFill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rgbClr val="99CC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3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1548536486224145"/>
          <c:y val="4.2464217996997934E-2"/>
          <c:w val="0.87223168654174166"/>
          <c:h val="0.71493347246728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Fatah</c:v>
                </c:pt>
              </c:strCache>
            </c:strRef>
          </c:tx>
          <c:spPr>
            <a:ln w="36887">
              <a:solidFill>
                <a:srgbClr val="FF66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0743809931715693E-2"/>
                  <c:y val="-4.27069083579565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9358246854374117E-2"/>
                  <c:y val="-3.326569177533153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347470829842384E-2"/>
                  <c:y val="-4.397123961049160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4633730834752983"/>
                  <c:y val="0.2283849918433942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41226575809199273"/>
                  <c:y val="0.23327895595432299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Mode val="edge"/>
                  <c:yMode val="edge"/>
                  <c:x val="0.41226575809199273"/>
                  <c:y val="0.19086460032626426"/>
                </c:manualLayout>
              </c:layout>
              <c:dLblPos val="r"/>
              <c:showVal val="1"/>
            </c:dLbl>
            <c:dLbl>
              <c:idx val="6"/>
              <c:dLblPos val="r"/>
              <c:showVal val="1"/>
            </c:dLbl>
            <c:spPr>
              <a:noFill/>
              <a:ln w="24591">
                <a:noFill/>
              </a:ln>
            </c:spPr>
            <c:txPr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Mar 10</c:v>
                </c:pt>
                <c:pt idx="1">
                  <c:v>Jun 10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0.53</c:v>
                </c:pt>
                <c:pt idx="1">
                  <c:v>0.46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Hamas</c:v>
                </c:pt>
              </c:strCache>
            </c:strRef>
          </c:tx>
          <c:spPr>
            <a:ln w="36887">
              <a:solidFill>
                <a:srgbClr val="339966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2930074667453762E-2"/>
                  <c:y val="1.304344120784042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8358821641219139E-2"/>
                  <c:y val="2.291293657221659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8608692976142604E-2"/>
                  <c:y val="-3.683409799329815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4463373083475299"/>
                  <c:y val="0.16150081566068517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4088586030664435"/>
                  <c:y val="0.10929853181076671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Mode val="edge"/>
                  <c:yMode val="edge"/>
                  <c:x val="0.41567291311755106"/>
                  <c:y val="0.11092985318107668"/>
                </c:manualLayout>
              </c:layout>
              <c:dLblPos val="r"/>
              <c:showVal val="1"/>
            </c:dLbl>
            <c:dLbl>
              <c:idx val="6"/>
              <c:dLblPos val="r"/>
              <c:showVal val="1"/>
            </c:dLbl>
            <c:spPr>
              <a:noFill/>
              <a:ln w="24591">
                <a:noFill/>
              </a:ln>
            </c:spPr>
            <c:txPr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Mar 10</c:v>
                </c:pt>
                <c:pt idx="1">
                  <c:v>Jun 10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0.15000000000000024</c:v>
                </c:pt>
                <c:pt idx="1">
                  <c:v>0.34</c:v>
                </c:pt>
              </c:numCache>
            </c:numRef>
          </c:val>
        </c:ser>
        <c:marker val="1"/>
        <c:axId val="69928832"/>
        <c:axId val="69930368"/>
      </c:lineChart>
      <c:catAx>
        <c:axId val="69928832"/>
        <c:scaling>
          <c:orientation val="minMax"/>
        </c:scaling>
        <c:axPos val="b"/>
        <c:numFmt formatCode="@" sourceLinked="1"/>
        <c:minorTickMark val="in"/>
        <c:tickLblPos val="nextTo"/>
        <c:spPr>
          <a:ln w="30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930368"/>
        <c:crosses val="autoZero"/>
        <c:auto val="1"/>
        <c:lblAlgn val="ctr"/>
        <c:lblOffset val="100"/>
        <c:tickLblSkip val="1"/>
        <c:tickMarkSkip val="1"/>
      </c:catAx>
      <c:valAx>
        <c:axId val="69930368"/>
        <c:scaling>
          <c:orientation val="minMax"/>
          <c:max val="0.8"/>
        </c:scaling>
        <c:axPos val="l"/>
        <c:majorGridlines>
          <c:spPr>
            <a:ln w="12296">
              <a:solidFill>
                <a:srgbClr val="C0C0C0"/>
              </a:solidFill>
              <a:prstDash val="solid"/>
            </a:ln>
          </c:spPr>
        </c:majorGridlines>
        <c:numFmt formatCode="0%" sourceLinked="1"/>
        <c:tickLblPos val="nextTo"/>
        <c:spPr>
          <a:ln w="30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928832"/>
        <c:crossesAt val="1"/>
        <c:crossBetween val="between"/>
        <c:majorUnit val="0.2"/>
        <c:minorUnit val="0.2"/>
      </c:valAx>
      <c:spPr>
        <a:noFill/>
        <a:ln w="1229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634291313467984"/>
          <c:y val="0.91303113396360569"/>
          <c:w val="0.81260647359455462"/>
          <c:h val="5.9540495878650623E-2"/>
        </c:manualLayout>
      </c:layout>
      <c:spPr>
        <a:noFill/>
        <a:ln w="3074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"/>
      <c:hPercent val="105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854970009007514E-2"/>
          <c:y val="2.403846153846154E-3"/>
          <c:w val="0.92986087684928365"/>
          <c:h val="0.6941769355615017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FF0000"/>
            </a:solidFill>
            <a:ln w="38946">
              <a:noFill/>
            </a:ln>
          </c:spPr>
          <c:dLbls>
            <c:dLbl>
              <c:idx val="0"/>
              <c:layout>
                <c:manualLayout>
                  <c:x val="2.492127155953104E-3"/>
                  <c:y val="-1.9432553961310734E-2"/>
                </c:manualLayout>
              </c:layout>
              <c:showVal val="1"/>
            </c:dLbl>
            <c:dLbl>
              <c:idx val="1"/>
              <c:layout>
                <c:manualLayout>
                  <c:x val="3.9802063247678489E-3"/>
                  <c:y val="-7.4238659795034714E-3"/>
                </c:manualLayout>
              </c:layout>
              <c:showVal val="1"/>
            </c:dLbl>
            <c:dLbl>
              <c:idx val="2"/>
              <c:layout>
                <c:manualLayout>
                  <c:xMode val="edge"/>
                  <c:yMode val="edge"/>
                  <c:x val="0.68245125348190006"/>
                  <c:y val="0.375000000000002"/>
                </c:manualLayout>
              </c:layout>
              <c:spPr>
                <a:noFill/>
                <a:ln w="38946">
                  <a:noFill/>
                </a:ln>
              </c:spPr>
              <c:txPr>
                <a:bodyPr/>
                <a:lstStyle/>
                <a:p>
                  <a:pPr>
                    <a:defRPr sz="214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Fayyad Document
(Oct 09)</c:v>
                </c:pt>
                <c:pt idx="1">
                  <c:v>If negotiations fail, declare state
(Jun 10)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</c:v>
                </c:pt>
                <c:pt idx="1">
                  <c:v>0.35000000000000031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008000"/>
            </a:solidFill>
            <a:ln w="38946">
              <a:noFill/>
            </a:ln>
          </c:spPr>
          <c:dLbls>
            <c:dLbl>
              <c:idx val="0"/>
              <c:layout>
                <c:manualLayout>
                  <c:x val="1.7237238851849836E-2"/>
                  <c:y val="-1.1644005567491261E-2"/>
                </c:manualLayout>
              </c:layout>
              <c:showVal val="1"/>
            </c:dLbl>
            <c:dLbl>
              <c:idx val="1"/>
              <c:layout>
                <c:manualLayout>
                  <c:x val="2.5669736848306712E-2"/>
                  <c:y val="-3.0778487589538002E-3"/>
                </c:manualLayout>
              </c:layout>
              <c:showVal val="1"/>
            </c:dLbl>
            <c:spPr>
              <a:noFill/>
              <a:ln w="3894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Fayyad Document
(Oct 09)</c:v>
                </c:pt>
                <c:pt idx="1">
                  <c:v>If negotiations fail, declare state
(Jun 10)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0.61000000000000065</c:v>
                </c:pt>
                <c:pt idx="1">
                  <c:v>0.61000000000000065</c:v>
                </c:pt>
              </c:numCache>
            </c:numRef>
          </c:val>
        </c:ser>
        <c:dLbls>
          <c:showVal val="1"/>
        </c:dLbls>
        <c:gapDepth val="0"/>
        <c:shape val="box"/>
        <c:axId val="70260224"/>
        <c:axId val="70261760"/>
        <c:axId val="0"/>
      </c:bar3DChart>
      <c:catAx>
        <c:axId val="70260224"/>
        <c:scaling>
          <c:orientation val="minMax"/>
        </c:scaling>
        <c:axPos val="b"/>
        <c:numFmt formatCode="General" sourceLinked="1"/>
        <c:tickLblPos val="low"/>
        <c:spPr>
          <a:ln w="48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261760"/>
        <c:crosses val="autoZero"/>
        <c:lblAlgn val="ctr"/>
        <c:lblOffset val="100"/>
        <c:tickLblSkip val="1"/>
        <c:tickMarkSkip val="1"/>
      </c:catAx>
      <c:valAx>
        <c:axId val="70261760"/>
        <c:scaling>
          <c:orientation val="minMax"/>
          <c:max val="0.8"/>
        </c:scaling>
        <c:axPos val="l"/>
        <c:majorGridlines>
          <c:spPr>
            <a:ln w="19473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868">
            <a:solidFill>
              <a:schemeClr val="tx1"/>
            </a:solidFill>
            <a:prstDash val="solid"/>
          </a:ln>
        </c:spPr>
        <c:crossAx val="70260224"/>
        <c:crosses val="autoZero"/>
        <c:crossBetween val="between"/>
        <c:majorUnit val="0.2"/>
      </c:valAx>
      <c:spPr>
        <a:noFill/>
        <a:ln w="38946">
          <a:noFill/>
        </a:ln>
      </c:spPr>
    </c:plotArea>
    <c:legend>
      <c:legendPos val="b"/>
      <c:layout>
        <c:manualLayout>
          <c:xMode val="edge"/>
          <c:yMode val="edge"/>
          <c:x val="0.16155987769532379"/>
          <c:y val="0.82900613278716806"/>
          <c:w val="0.72423398328690758"/>
          <c:h val="6.25E-2"/>
        </c:manualLayout>
      </c:layout>
      <c:spPr>
        <a:noFill/>
        <a:ln w="4868">
          <a:solidFill>
            <a:schemeClr val="tx1"/>
          </a:solidFill>
          <a:prstDash val="solid"/>
        </a:ln>
      </c:spPr>
      <c:txPr>
        <a:bodyPr/>
        <a:lstStyle/>
        <a:p>
          <a:pPr>
            <a:defRPr sz="15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1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238383373138273"/>
          <c:y val="3.1134379906116411E-2"/>
          <c:w val="0.69934622115829492"/>
          <c:h val="0.94603374149606456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0070C0"/>
            </a:solidFill>
            <a:ln w="35756">
              <a:noFill/>
            </a:ln>
          </c:spPr>
          <c:dLbls>
            <c:spPr>
              <a:noFill/>
              <a:ln w="35756">
                <a:noFill/>
              </a:ln>
            </c:spPr>
            <c:txPr>
              <a:bodyPr/>
              <a:lstStyle/>
              <a:p>
                <a:pPr>
                  <a:defRPr sz="168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Avigdor 
Lieberman</c:v>
                </c:pt>
                <c:pt idx="1">
                  <c:v>Ehud
Barak</c:v>
                </c:pt>
                <c:pt idx="2">
                  <c:v>Benjamin
Netanyahu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0.43000000000000038</c:v>
                </c:pt>
                <c:pt idx="1">
                  <c:v>0.4</c:v>
                </c:pt>
                <c:pt idx="2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FFFF"/>
            </a:solidFill>
            <a:ln w="35756">
              <a:noFill/>
            </a:ln>
          </c:spPr>
          <c:dLbls>
            <c:dLbl>
              <c:idx val="0"/>
              <c:layout>
                <c:manualLayout>
                  <c:x val="-2.3548185374957023E-2"/>
                  <c:y val="-4.8465216711135123E-3"/>
                </c:manualLayout>
              </c:layout>
              <c:showVal val="1"/>
            </c:dLbl>
            <c:spPr>
              <a:noFill/>
              <a:ln w="35756">
                <a:noFill/>
              </a:ln>
            </c:spPr>
            <c:txPr>
              <a:bodyPr/>
              <a:lstStyle/>
              <a:p>
                <a:pPr>
                  <a:defRPr sz="168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Avigdor 
Lieberman</c:v>
                </c:pt>
                <c:pt idx="1">
                  <c:v>Ehud
Barak</c:v>
                </c:pt>
                <c:pt idx="2">
                  <c:v>Benjamin
Netanyahu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0.54</c:v>
                </c:pt>
                <c:pt idx="1">
                  <c:v>0.60000000000000064</c:v>
                </c:pt>
                <c:pt idx="2">
                  <c:v>0.56999999999999995</c:v>
                </c:pt>
              </c:numCache>
            </c:numRef>
          </c:val>
        </c:ser>
        <c:gapDepth val="0"/>
        <c:shape val="box"/>
        <c:axId val="70390144"/>
        <c:axId val="70391680"/>
        <c:axId val="0"/>
      </c:bar3DChart>
      <c:catAx>
        <c:axId val="70390144"/>
        <c:scaling>
          <c:orientation val="minMax"/>
        </c:scaling>
        <c:axPos val="l"/>
        <c:numFmt formatCode="General" sourceLinked="1"/>
        <c:tickLblPos val="low"/>
        <c:spPr>
          <a:ln w="44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91680"/>
        <c:crosses val="autoZero"/>
        <c:auto val="1"/>
        <c:lblAlgn val="ctr"/>
        <c:lblOffset val="100"/>
        <c:tickLblSkip val="1"/>
        <c:tickMarkSkip val="1"/>
      </c:catAx>
      <c:valAx>
        <c:axId val="70391680"/>
        <c:scaling>
          <c:orientation val="minMax"/>
        </c:scaling>
        <c:axPos val="b"/>
        <c:majorGridlines>
          <c:spPr>
            <a:ln w="17878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470">
            <a:solidFill>
              <a:schemeClr val="tx1"/>
            </a:solidFill>
            <a:prstDash val="solid"/>
          </a:ln>
        </c:spPr>
        <c:crossAx val="70390144"/>
        <c:crosses val="autoZero"/>
        <c:crossBetween val="between"/>
      </c:valAx>
      <c:spPr>
        <a:noFill/>
        <a:ln w="35756">
          <a:noFill/>
        </a:ln>
      </c:spPr>
    </c:plotArea>
    <c:legend>
      <c:legendPos val="r"/>
      <c:layout>
        <c:manualLayout>
          <c:xMode val="edge"/>
          <c:yMode val="edge"/>
          <c:x val="0.22741639781384845"/>
          <c:y val="0.90762608044647164"/>
          <c:w val="0.59272456869672219"/>
          <c:h val="5.7346002955732861E-2"/>
        </c:manualLayout>
      </c:layout>
      <c:spPr>
        <a:noFill/>
        <a:ln w="4470">
          <a:solidFill>
            <a:schemeClr val="tx1"/>
          </a:solidFill>
          <a:prstDash val="solid"/>
        </a:ln>
      </c:spPr>
      <c:txPr>
        <a:bodyPr/>
        <a:lstStyle/>
        <a:p>
          <a:pPr>
            <a:defRPr sz="142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63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8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577135080892282E-2"/>
          <c:y val="2.3936170212765992E-2"/>
          <c:w val="0.94042286491910776"/>
          <c:h val="0.7657964847484506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Good idea</c:v>
                </c:pt>
              </c:strCache>
            </c:strRef>
          </c:tx>
          <c:spPr>
            <a:solidFill>
              <a:srgbClr val="FFFFFF"/>
            </a:solidFill>
            <a:ln w="37196">
              <a:noFill/>
            </a:ln>
          </c:spPr>
          <c:dPt>
            <c:idx val="1"/>
            <c:spPr>
              <a:solidFill>
                <a:srgbClr val="0070C0"/>
              </a:solidFill>
              <a:ln w="37196">
                <a:noFill/>
              </a:ln>
            </c:spPr>
          </c:dPt>
          <c:dLbls>
            <c:dLbl>
              <c:idx val="0"/>
              <c:layout>
                <c:manualLayout>
                  <c:x val="2.7265705514260809E-2"/>
                  <c:y val="5.9488315151759293E-2"/>
                </c:manualLayout>
              </c:layout>
              <c:showVal val="1"/>
            </c:dLbl>
            <c:dLbl>
              <c:idx val="1"/>
              <c:layout>
                <c:manualLayout>
                  <c:x val="1.424454688398036E-2"/>
                  <c:y val="6.2812430927953147E-2"/>
                </c:manualLayout>
              </c:layout>
              <c:spPr>
                <a:noFill/>
                <a:ln w="37196">
                  <a:noFill/>
                </a:ln>
              </c:spPr>
              <c:txPr>
                <a:bodyPr/>
                <a:lstStyle/>
                <a:p>
                  <a:pPr>
                    <a:defRPr sz="205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6.7281723582674008E-2"/>
                  <c:y val="-2.3084691579571392E-2"/>
                </c:manualLayout>
              </c:layout>
              <c:showVal val="1"/>
            </c:dLbl>
            <c:spPr>
              <a:noFill/>
              <a:ln w="37196">
                <a:noFill/>
              </a:ln>
            </c:spPr>
            <c:txPr>
              <a:bodyPr/>
              <a:lstStyle/>
              <a:p>
                <a:pPr>
                  <a:defRPr sz="205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0.64000000000000579</c:v>
                </c:pt>
                <c:pt idx="1">
                  <c:v>0.31000000000000238</c:v>
                </c:pt>
              </c:numCache>
            </c:numRef>
          </c:val>
        </c:ser>
        <c:gapDepth val="0"/>
        <c:shape val="box"/>
        <c:axId val="70360448"/>
        <c:axId val="70362240"/>
        <c:axId val="0"/>
      </c:bar3DChart>
      <c:catAx>
        <c:axId val="70360448"/>
        <c:scaling>
          <c:orientation val="minMax"/>
        </c:scaling>
        <c:axPos val="b"/>
        <c:numFmt formatCode="General" sourceLinked="1"/>
        <c:tickLblPos val="low"/>
        <c:spPr>
          <a:ln w="46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62240"/>
        <c:crosses val="autoZero"/>
        <c:auto val="1"/>
        <c:lblAlgn val="ctr"/>
        <c:lblOffset val="100"/>
        <c:tickLblSkip val="1"/>
        <c:tickMarkSkip val="1"/>
      </c:catAx>
      <c:valAx>
        <c:axId val="70362240"/>
        <c:scaling>
          <c:orientation val="minMax"/>
          <c:max val="0.60000000000000064"/>
          <c:min val="0"/>
        </c:scaling>
        <c:axPos val="l"/>
        <c:majorGridlines>
          <c:spPr>
            <a:ln w="18598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649">
            <a:solidFill>
              <a:schemeClr val="tx1"/>
            </a:solidFill>
            <a:prstDash val="solid"/>
          </a:ln>
        </c:spPr>
        <c:crossAx val="70360448"/>
        <c:crosses val="autoZero"/>
        <c:crossBetween val="between"/>
        <c:majorUnit val="0.2"/>
      </c:valAx>
      <c:spPr>
        <a:noFill/>
        <a:ln w="37196">
          <a:noFill/>
        </a:ln>
      </c:spPr>
    </c:plotArea>
    <c:legend>
      <c:legendPos val="b"/>
      <c:layout>
        <c:manualLayout>
          <c:xMode val="edge"/>
          <c:yMode val="edge"/>
          <c:x val="0.34803288834174301"/>
          <c:y val="0.9069180443089403"/>
          <c:w val="0.32941869158659837"/>
          <c:h val="6.615545179546245E-2"/>
        </c:manualLayout>
      </c:layout>
      <c:spPr>
        <a:ln>
          <a:solidFill>
            <a:srgbClr val="8EC0F5"/>
          </a:solidFill>
        </a:ln>
      </c:spPr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2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18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4959300668769022"/>
          <c:y val="0"/>
          <c:w val="0.65040699331230978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Sheet1!$A$2:$B$2</c:f>
              <c:strCache>
                <c:ptCount val="1"/>
              </c:strCache>
            </c:strRef>
          </c:tx>
          <c:spPr>
            <a:solidFill>
              <a:schemeClr val="tx1">
                <a:lumMod val="75000"/>
              </a:schemeClr>
            </a:solidFill>
            <a:ln w="37269">
              <a:noFill/>
            </a:ln>
          </c:spPr>
          <c:dLbls>
            <c:dLbl>
              <c:idx val="0"/>
              <c:layout>
                <c:manualLayout>
                  <c:x val="3.5661848224168492E-2"/>
                  <c:y val="-1.4345668260701591E-2"/>
                </c:manualLayout>
              </c:layout>
              <c:showVal val="1"/>
            </c:dLbl>
            <c:dLbl>
              <c:idx val="1"/>
              <c:layout>
                <c:manualLayout>
                  <c:x val="1.6019227633975317E-2"/>
                  <c:y val="-9.5630466439340766E-3"/>
                </c:manualLayout>
              </c:layout>
              <c:showVal val="1"/>
            </c:dLbl>
            <c:dLbl>
              <c:idx val="2"/>
              <c:layout>
                <c:manualLayout>
                  <c:x val="1.6993547476772904E-2"/>
                  <c:y val="-1.1428855693108239E-2"/>
                </c:manualLayout>
              </c:layout>
              <c:showVal val="1"/>
            </c:dLbl>
            <c:dLbl>
              <c:idx val="3"/>
              <c:layout>
                <c:manualLayout>
                  <c:x val="1.7532135332986601E-2"/>
                  <c:y val="-9.928455784589502E-3"/>
                </c:manualLayout>
              </c:layout>
              <c:showVal val="1"/>
            </c:dLbl>
            <c:dLbl>
              <c:idx val="4"/>
              <c:layout>
                <c:manualLayout>
                  <c:x val="8.7037594259293846E-2"/>
                  <c:y val="-0.10352026433929076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71175726927939365"/>
                  <c:y val="0.16414686825053987"/>
                </c:manualLayout>
              </c:layout>
              <c:showVal val="1"/>
            </c:dLbl>
            <c:spPr>
              <a:noFill/>
              <a:ln w="37269">
                <a:noFill/>
              </a:ln>
            </c:spPr>
            <c:txPr>
              <a:bodyPr/>
              <a:lstStyle/>
              <a:p>
                <a:pPr>
                  <a:defRPr sz="17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Sheet1!$C$1:$F$1</c:f>
              <c:strCache>
                <c:ptCount val="4"/>
                <c:pt idx="0">
                  <c:v>Ban publishing news govt considers security threat, even if published abroad </c:v>
                </c:pt>
                <c:pt idx="1">
                  <c:v>Rectrict NGOs that expose unethical IDF conduct (Aug 10)</c:v>
                </c:pt>
                <c:pt idx="2">
                  <c:v>Punish leakers who expose unethical IDF conduct (Aug 10)</c:v>
                </c:pt>
                <c:pt idx="3">
                  <c:v>World will criticize Israel no 
matter what it does (Apr 10)</c:v>
                </c:pt>
              </c:strCache>
            </c:strRef>
          </c:cat>
          <c:val>
            <c:numRef>
              <c:f>Sheet1!$C$2:$F$2</c:f>
              <c:numCache>
                <c:formatCode>0%</c:formatCode>
                <c:ptCount val="4"/>
                <c:pt idx="0">
                  <c:v>0.65000000000000124</c:v>
                </c:pt>
                <c:pt idx="1">
                  <c:v>0.58000000000000007</c:v>
                </c:pt>
                <c:pt idx="2">
                  <c:v>0.82000000000000062</c:v>
                </c:pt>
                <c:pt idx="3">
                  <c:v>0.77000000000000113</c:v>
                </c:pt>
              </c:numCache>
            </c:numRef>
          </c:val>
        </c:ser>
        <c:gapDepth val="0"/>
        <c:shape val="box"/>
        <c:axId val="70501888"/>
        <c:axId val="70503424"/>
        <c:axId val="0"/>
      </c:bar3DChart>
      <c:catAx>
        <c:axId val="70501888"/>
        <c:scaling>
          <c:orientation val="minMax"/>
        </c:scaling>
        <c:axPos val="l"/>
        <c:numFmt formatCode="General" sourceLinked="1"/>
        <c:tickLblPos val="low"/>
        <c:spPr>
          <a:ln w="46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03424"/>
        <c:crosses val="autoZero"/>
        <c:auto val="1"/>
        <c:lblAlgn val="ctr"/>
        <c:lblOffset val="100"/>
        <c:tickLblSkip val="1"/>
        <c:tickMarkSkip val="1"/>
      </c:catAx>
      <c:valAx>
        <c:axId val="70503424"/>
        <c:scaling>
          <c:orientation val="minMax"/>
        </c:scaling>
        <c:axPos val="b"/>
        <c:majorGridlines>
          <c:spPr>
            <a:ln w="1863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659">
            <a:solidFill>
              <a:schemeClr val="tx1"/>
            </a:solidFill>
            <a:prstDash val="solid"/>
          </a:ln>
        </c:spPr>
        <c:crossAx val="70501888"/>
        <c:crosses val="autoZero"/>
        <c:crossBetween val="between"/>
      </c:valAx>
      <c:spPr>
        <a:noFill/>
        <a:ln w="37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45"/>
      <c:hPercent val="45"/>
      <c:rotY val="240"/>
      <c:perspective val="0"/>
    </c:view3D>
    <c:plotArea>
      <c:layout>
        <c:manualLayout>
          <c:layoutTarget val="inner"/>
          <c:xMode val="edge"/>
          <c:yMode val="edge"/>
          <c:x val="0.21864594894561598"/>
          <c:y val="0.23001631321370311"/>
          <c:w val="0.53163152053274143"/>
          <c:h val="0.588907014681895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9053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8105">
                <a:noFill/>
              </a:ln>
            </c:spPr>
          </c:dPt>
          <c:dPt>
            <c:idx val="1"/>
            <c:spPr>
              <a:solidFill>
                <a:srgbClr val="FFFFFF"/>
              </a:solidFill>
              <a:ln w="18105">
                <a:noFill/>
              </a:ln>
            </c:spPr>
          </c:dPt>
          <c:dPt>
            <c:idx val="2"/>
            <c:spPr>
              <a:solidFill>
                <a:srgbClr val="0070C0"/>
              </a:solidFill>
              <a:ln w="18105">
                <a:noFill/>
              </a:ln>
            </c:spPr>
          </c:dPt>
          <c:dPt>
            <c:idx val="3"/>
            <c:spPr>
              <a:solidFill>
                <a:schemeClr val="bg1"/>
              </a:solidFill>
              <a:ln w="18105">
                <a:noFill/>
              </a:ln>
            </c:spPr>
          </c:dPt>
          <c:dLbls>
            <c:dLbl>
              <c:idx val="0"/>
              <c:layout>
                <c:manualLayout>
                  <c:x val="9.7376000325041207E-2"/>
                  <c:y val="-6.1497361699671474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4.9538506896471823E-2"/>
                  <c:y val="-8.8455374607011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Continue</a:t>
                    </a:r>
                    <a:r>
                      <a:rPr lang="en-US" baseline="0" dirty="0" smtClean="0"/>
                      <a:t> freeze  o</a:t>
                    </a:r>
                    <a:r>
                      <a:rPr lang="en-US" dirty="0" smtClean="0"/>
                      <a:t>nly </a:t>
                    </a:r>
                    <a:r>
                      <a:rPr lang="en-US" dirty="0"/>
                      <a:t>in blocs Israel will retain
25%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0849359391143783E-2"/>
                  <c:y val="-5.0033738951595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Continue freeze everywhere</a:t>
                    </a:r>
                    <a:r>
                      <a:rPr lang="en-US" dirty="0"/>
                      <a:t>
21%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7748427967209024E-2"/>
                  <c:y val="-8.3771446712104548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Don't </a:t>
                    </a:r>
                    <a:r>
                      <a:rPr lang="en-US" sz="1600" dirty="0"/>
                      <a:t>know
23%</a:t>
                    </a:r>
                  </a:p>
                </c:rich>
              </c:tx>
              <c:spPr>
                <a:noFill/>
                <a:ln w="18105">
                  <a:noFill/>
                </a:ln>
              </c:spPr>
              <c:dLblPos val="bestFit"/>
            </c:dLbl>
            <c:dLbl>
              <c:idx val="4"/>
              <c:layout>
                <c:manualLayout>
                  <c:xMode val="edge"/>
                  <c:yMode val="edge"/>
                  <c:x val="0.2541620421753607"/>
                  <c:y val="0.10929853181076671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sz="1600"/>
                      <a:t>Free and fair
25%</a:t>
                    </a:r>
                  </a:p>
                </c:rich>
              </c:tx>
              <c:spPr>
                <a:noFill/>
                <a:ln w="18105">
                  <a:noFill/>
                </a:ln>
              </c:spPr>
              <c:dLblPos val="bestFit"/>
            </c:dLbl>
            <c:dLbl>
              <c:idx val="5"/>
              <c:layout>
                <c:manualLayout>
                  <c:xMode val="edge"/>
                  <c:yMode val="edge"/>
                  <c:x val="0.26082130965593786"/>
                  <c:y val="0.1190864600326264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17758046614872391"/>
                  <c:y val="4.8939641109298562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34406215316315208"/>
                  <c:y val="3.2626427406199046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45504994450610237"/>
                  <c:y val="4.0783034257749373E-2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Mode val="edge"/>
                  <c:yMode val="edge"/>
                  <c:x val="0.51165371809101001"/>
                  <c:y val="9.9510603588907065E-2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Mode val="edge"/>
                  <c:yMode val="edge"/>
                  <c:x val="0.5227524972253057"/>
                  <c:y val="0.19575856443719444"/>
                </c:manualLayout>
              </c:layout>
              <c:dLblPos val="bestFit"/>
              <c:showCatName val="1"/>
              <c:showPercent val="1"/>
            </c:dLbl>
            <c:dLbl>
              <c:idx val="11"/>
              <c:layout>
                <c:manualLayout>
                  <c:xMode val="edge"/>
                  <c:yMode val="edge"/>
                  <c:x val="0.53274139844617563"/>
                  <c:y val="0.26916802610114193"/>
                </c:manualLayout>
              </c:layout>
              <c:dLblPos val="bestFit"/>
              <c:showCatName val="1"/>
              <c:showPercent val="1"/>
            </c:dLbl>
            <c:dLbl>
              <c:idx val="12"/>
              <c:layout>
                <c:manualLayout>
                  <c:xMode val="edge"/>
                  <c:yMode val="edge"/>
                  <c:x val="0.52164261931187961"/>
                  <c:y val="0.35562805872756931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18105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Renew building everywhere</c:v>
                </c:pt>
                <c:pt idx="1">
                  <c:v>Only in blocs Israel will retain</c:v>
                </c:pt>
                <c:pt idx="2">
                  <c:v>Continue freeze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0.3900000000000014</c:v>
                </c:pt>
                <c:pt idx="1">
                  <c:v>0.25</c:v>
                </c:pt>
                <c:pt idx="2">
                  <c:v>0.21000000000000021</c:v>
                </c:pt>
                <c:pt idx="3">
                  <c:v>0.15000000000000024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1810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47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18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3839639261653621E-2"/>
          <c:y val="0"/>
          <c:w val="0.98616036073834235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Sheet1!$A$2:$B$2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0070C0"/>
            </a:solidFill>
            <a:ln w="37269">
              <a:noFill/>
            </a:ln>
          </c:spPr>
          <c:dLbls>
            <c:dLbl>
              <c:idx val="0"/>
              <c:layout>
                <c:manualLayout>
                  <c:x val="-0.15015047727134548"/>
                  <c:y val="-9.4344861180628778E-3"/>
                </c:manualLayout>
              </c:layout>
              <c:showVal val="1"/>
            </c:dLbl>
            <c:dLbl>
              <c:idx val="1"/>
              <c:layout>
                <c:manualLayout>
                  <c:x val="-0.15518011616960051"/>
                  <c:y val="5.5520855552717435E-3"/>
                </c:manualLayout>
              </c:layout>
              <c:showVal val="1"/>
            </c:dLbl>
            <c:dLbl>
              <c:idx val="2"/>
              <c:layout>
                <c:manualLayout>
                  <c:x val="1.6993547476772904E-2"/>
                  <c:y val="-1.1428855693108251E-2"/>
                </c:manualLayout>
              </c:layout>
              <c:showVal val="1"/>
            </c:dLbl>
            <c:dLbl>
              <c:idx val="3"/>
              <c:layout>
                <c:manualLayout>
                  <c:x val="1.7532135332986601E-2"/>
                  <c:y val="-9.928455784589502E-3"/>
                </c:manualLayout>
              </c:layout>
              <c:showVal val="1"/>
            </c:dLbl>
            <c:dLbl>
              <c:idx val="4"/>
              <c:layout>
                <c:manualLayout>
                  <c:x val="8.7037594259293846E-2"/>
                  <c:y val="-0.10352026433929076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71175726927939365"/>
                  <c:y val="0.16414686825053987"/>
                </c:manualLayout>
              </c:layout>
              <c:showVal val="1"/>
            </c:dLbl>
            <c:spPr>
              <a:noFill/>
              <a:ln w="3726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Sheet1!$C$1:$D$1</c:f>
              <c:strCache>
                <c:ptCount val="2"/>
                <c:pt idx="0">
                  <c:v>Most/some settlements will be evacuated in next 5 years</c:v>
                </c:pt>
                <c:pt idx="1">
                  <c:v>Favor dismantling most settlements in a peace agreement?</c:v>
                </c:pt>
              </c:strCache>
            </c:strRef>
          </c:cat>
          <c:val>
            <c:numRef>
              <c:f>Sheet1!$C$2:$D$2</c:f>
              <c:numCache>
                <c:formatCode>0%</c:formatCode>
                <c:ptCount val="2"/>
                <c:pt idx="0">
                  <c:v>0.58000000000000007</c:v>
                </c:pt>
                <c:pt idx="1">
                  <c:v>0.62000000000000199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Mar 10</c:v>
                </c:pt>
              </c:strCache>
            </c:strRef>
          </c:tx>
          <c:dLbls>
            <c:dLbl>
              <c:idx val="0"/>
              <c:layout>
                <c:manualLayout>
                  <c:x val="-0.12876066513993881"/>
                  <c:y val="-9.2502846315071011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0.11954287673361347"/>
                  <c:y val="-3.9101648201202086E-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smtClean="0">
                        <a:solidFill>
                          <a:schemeClr val="bg1"/>
                        </a:solidFill>
                      </a:rPr>
                      <a:t>60%</a:t>
                    </a:r>
                    <a:endParaRPr lang="en-US" sz="24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Val val="1"/>
          </c:dLbls>
          <c:cat>
            <c:strRef>
              <c:f>Sheet1!$C$1:$D$1</c:f>
              <c:strCache>
                <c:ptCount val="2"/>
                <c:pt idx="0">
                  <c:v>Most/some settlements will be evacuated in next 5 years</c:v>
                </c:pt>
                <c:pt idx="1">
                  <c:v>Favor dismantling most settlements in a peace agreement?</c:v>
                </c:pt>
              </c:strCache>
            </c:strRef>
          </c:cat>
          <c:val>
            <c:numRef>
              <c:f>Sheet1!$C$3:$D$3</c:f>
              <c:numCache>
                <c:formatCode>0%</c:formatCode>
                <c:ptCount val="2"/>
                <c:pt idx="0">
                  <c:v>0.35000000000000031</c:v>
                </c:pt>
                <c:pt idx="1">
                  <c:v>0.60000000000000064</c:v>
                </c:pt>
              </c:numCache>
            </c:numRef>
          </c:val>
        </c:ser>
        <c:gapDepth val="0"/>
        <c:shape val="box"/>
        <c:axId val="70677248"/>
        <c:axId val="70678784"/>
        <c:axId val="0"/>
      </c:bar3DChart>
      <c:catAx>
        <c:axId val="70677248"/>
        <c:scaling>
          <c:orientation val="minMax"/>
        </c:scaling>
        <c:axPos val="l"/>
        <c:numFmt formatCode="General" sourceLinked="1"/>
        <c:tickLblPos val="none"/>
        <c:spPr>
          <a:ln w="4659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678784"/>
        <c:crosses val="autoZero"/>
        <c:auto val="1"/>
        <c:lblAlgn val="ctr"/>
        <c:lblOffset val="100"/>
        <c:tickLblSkip val="1"/>
        <c:tickMarkSkip val="1"/>
      </c:catAx>
      <c:valAx>
        <c:axId val="70678784"/>
        <c:scaling>
          <c:orientation val="minMax"/>
        </c:scaling>
        <c:axPos val="t"/>
        <c:majorGridlines>
          <c:spPr>
            <a:ln w="1863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4659">
            <a:solidFill>
              <a:schemeClr val="tx1"/>
            </a:solidFill>
            <a:prstDash val="solid"/>
          </a:ln>
        </c:spPr>
        <c:crossAx val="70677248"/>
        <c:crosses val="max"/>
        <c:crossBetween val="between"/>
      </c:valAx>
      <c:spPr>
        <a:noFill/>
        <a:ln w="37269">
          <a:noFill/>
        </a:ln>
      </c:spPr>
    </c:plotArea>
    <c:legend>
      <c:legendPos val="b"/>
      <c:layout>
        <c:manualLayout>
          <c:xMode val="edge"/>
          <c:yMode val="edge"/>
          <c:x val="0.15372406804317434"/>
          <c:y val="0.79273088938623859"/>
          <c:w val="0.65672583212122426"/>
          <c:h val="8.5989552581283726E-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8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6923076923076923E-2"/>
          <c:y val="1.7944535073409467E-2"/>
          <c:w val="0.96461538461538465"/>
          <c:h val="0.8075040783034257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008000"/>
            </a:solidFill>
            <a:ln w="23682">
              <a:noFill/>
            </a:ln>
          </c:spPr>
          <c:dLbls>
            <c:dLbl>
              <c:idx val="0"/>
              <c:layout>
                <c:manualLayout>
                  <c:x val="3.6353911998808684E-2"/>
                  <c:y val="-2.7972552719477812E-2"/>
                </c:manualLayout>
              </c:layout>
              <c:showVal val="1"/>
            </c:dLbl>
            <c:dLbl>
              <c:idx val="1"/>
              <c:layout>
                <c:manualLayout>
                  <c:x val="2.0831329380409883E-2"/>
                  <c:y val="-2.3373326286069692E-2"/>
                </c:manualLayout>
              </c:layout>
              <c:showVal val="1"/>
            </c:dLbl>
            <c:dLbl>
              <c:idx val="2"/>
              <c:layout>
                <c:manualLayout>
                  <c:x val="1.2495580631259681E-2"/>
                  <c:y val="-2.2908564490642738E-2"/>
                </c:manualLayout>
              </c:layout>
              <c:showVal val="1"/>
            </c:dLbl>
            <c:spPr>
              <a:noFill/>
              <a:ln w="23682">
                <a:noFill/>
              </a:ln>
            </c:spPr>
            <c:txPr>
              <a:bodyPr/>
              <a:lstStyle/>
              <a:p>
                <a:pPr>
                  <a:defRPr sz="17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Sep 09</c:v>
                </c:pt>
                <c:pt idx="1">
                  <c:v>Jan 10</c:v>
                </c:pt>
                <c:pt idx="2">
                  <c:v>Mar 10</c:v>
                </c:pt>
                <c:pt idx="3">
                  <c:v>Aug 10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0.62000000000000233</c:v>
                </c:pt>
                <c:pt idx="1">
                  <c:v>0.63000000000000256</c:v>
                </c:pt>
                <c:pt idx="2">
                  <c:v>0.58000000000000007</c:v>
                </c:pt>
                <c:pt idx="3">
                  <c:v>0.63000000000000256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FF0000"/>
            </a:solidFill>
            <a:ln w="23682">
              <a:noFill/>
            </a:ln>
          </c:spPr>
          <c:dLbls>
            <c:dLbl>
              <c:idx val="0"/>
              <c:layout>
                <c:manualLayout>
                  <c:x val="2.2645370174197127E-2"/>
                  <c:y val="-8.486007901405003E-3"/>
                </c:manualLayout>
              </c:layout>
              <c:showVal val="1"/>
            </c:dLbl>
            <c:dLbl>
              <c:idx val="1"/>
              <c:layout>
                <c:manualLayout>
                  <c:x val="3.1757796947142709E-2"/>
                  <c:y val="-6.6913670296397934E-3"/>
                </c:manualLayout>
              </c:layout>
              <c:showVal val="1"/>
            </c:dLbl>
            <c:dLbl>
              <c:idx val="2"/>
              <c:layout>
                <c:manualLayout>
                  <c:x val="2.9156354806272579E-2"/>
                  <c:y val="-6.247790315629876E-3"/>
                </c:manualLayout>
              </c:layout>
              <c:showVal val="1"/>
            </c:dLbl>
            <c:dLbl>
              <c:idx val="3"/>
              <c:layout>
                <c:manualLayout>
                  <c:x val="1.8743370946889604E-2"/>
                  <c:y val="0"/>
                </c:manualLayout>
              </c:layout>
              <c:showVal val="1"/>
            </c:dLbl>
            <c:spPr>
              <a:noFill/>
              <a:ln w="23682">
                <a:noFill/>
              </a:ln>
            </c:spPr>
            <c:txPr>
              <a:bodyPr/>
              <a:lstStyle/>
              <a:p>
                <a:pPr>
                  <a:defRPr sz="17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Sep 09</c:v>
                </c:pt>
                <c:pt idx="1">
                  <c:v>Jan 10</c:v>
                </c:pt>
                <c:pt idx="2">
                  <c:v>Mar 10</c:v>
                </c:pt>
                <c:pt idx="3">
                  <c:v>Aug 10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0.34</c:v>
                </c:pt>
                <c:pt idx="1">
                  <c:v>0.26</c:v>
                </c:pt>
                <c:pt idx="2">
                  <c:v>0.21000000000000021</c:v>
                </c:pt>
                <c:pt idx="3">
                  <c:v>0.31000000000000116</c:v>
                </c:pt>
              </c:numCache>
            </c:numRef>
          </c:val>
        </c:ser>
        <c:dLbls>
          <c:showVal val="1"/>
        </c:dLbls>
        <c:gapDepth val="0"/>
        <c:shape val="box"/>
        <c:axId val="70877184"/>
        <c:axId val="70878720"/>
        <c:axId val="0"/>
      </c:bar3DChart>
      <c:catAx>
        <c:axId val="70877184"/>
        <c:scaling>
          <c:orientation val="minMax"/>
        </c:scaling>
        <c:axPos val="b"/>
        <c:numFmt formatCode="General" sourceLinked="1"/>
        <c:tickLblPos val="low"/>
        <c:spPr>
          <a:ln w="29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878720"/>
        <c:crosses val="autoZero"/>
        <c:auto val="1"/>
        <c:lblAlgn val="ctr"/>
        <c:lblOffset val="100"/>
        <c:tickLblSkip val="1"/>
        <c:tickMarkSkip val="1"/>
      </c:catAx>
      <c:valAx>
        <c:axId val="70878720"/>
        <c:scaling>
          <c:orientation val="minMax"/>
        </c:scaling>
        <c:axPos val="l"/>
        <c:majorGridlines>
          <c:spPr>
            <a:ln w="11841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one"/>
        <c:spPr>
          <a:ln w="2960">
            <a:solidFill>
              <a:schemeClr val="tx1"/>
            </a:solidFill>
            <a:prstDash val="solid"/>
          </a:ln>
        </c:spPr>
        <c:crossAx val="70877184"/>
        <c:crosses val="autoZero"/>
        <c:crossBetween val="between"/>
        <c:majorUnit val="0.1"/>
      </c:valAx>
      <c:spPr>
        <a:noFill/>
        <a:ln w="23682">
          <a:noFill/>
        </a:ln>
      </c:spPr>
    </c:plotArea>
    <c:legend>
      <c:legendPos val="b"/>
      <c:layout>
        <c:manualLayout>
          <c:xMode val="edge"/>
          <c:yMode val="edge"/>
          <c:x val="6.7692307692307704E-2"/>
          <c:y val="0.92006525285481489"/>
          <c:w val="0.82307692307692248"/>
          <c:h val="6.1990212071778142E-2"/>
        </c:manualLayout>
      </c:layout>
      <c:spPr>
        <a:noFill/>
        <a:ln w="2960">
          <a:solidFill>
            <a:schemeClr val="tx1"/>
          </a:solidFill>
          <a:prstDash val="solid"/>
        </a:ln>
      </c:spPr>
      <c:txPr>
        <a:bodyPr/>
        <a:lstStyle/>
        <a:p>
          <a:pPr>
            <a:defRPr sz="158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0.84451</cdr:x>
      <cdr:y>0.39089</cdr:y>
    </cdr:from>
    <cdr:to>
      <cdr:x>0.91025</cdr:x>
      <cdr:y>0.52782</cdr:y>
    </cdr:to>
    <cdr:sp macro="" textlink="">
      <cdr:nvSpPr>
        <cdr:cNvPr id="3" name="Straight Arrow Connector 2"/>
        <cdr:cNvSpPr/>
      </cdr:nvSpPr>
      <cdr:spPr bwMode="auto">
        <a:xfrm xmlns:a="http://schemas.openxmlformats.org/drawingml/2006/main" rot="16200000" flipV="1">
          <a:off x="5138773" y="1957884"/>
          <a:ext cx="400050" cy="68580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0.23066</cdr:x>
      <cdr:y>0.02524</cdr:y>
    </cdr:from>
    <cdr:to>
      <cdr:x>0.36534</cdr:x>
      <cdr:y>0.1117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3193" y="149598"/>
          <a:ext cx="743398" cy="5123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67%</a:t>
          </a:r>
          <a:endParaRPr lang="en-US" sz="20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0.6515</cdr:x>
      <cdr:y>0.33376</cdr:y>
    </cdr:from>
    <cdr:to>
      <cdr:x>0.77</cdr:x>
      <cdr:y>0.40326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133" y="1977910"/>
          <a:ext cx="654089" cy="411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30</a:t>
          </a:r>
          <a:r>
            <a:rPr lang="en-US" sz="16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%</a:t>
          </a:r>
          <a:endParaRPr lang="en-US" sz="16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0.66465</cdr:x>
      <cdr:y>0.07422</cdr:y>
    </cdr:from>
    <cdr:to>
      <cdr:x>0.7978</cdr:x>
      <cdr:y>0.16068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3764" y="447239"/>
          <a:ext cx="743935" cy="520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dirty="0" smtClean="0">
              <a:solidFill>
                <a:srgbClr val="FFFFFF"/>
              </a:solidFill>
              <a:latin typeface="Arial"/>
              <a:cs typeface="Arial"/>
            </a:rPr>
            <a:t>59</a:t>
          </a:r>
          <a:r>
            <a:rPr lang="en-US" sz="20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%</a:t>
          </a:r>
          <a:endParaRPr lang="en-US" sz="20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0.28337</cdr:x>
      <cdr:y>0.27961</cdr:y>
    </cdr:from>
    <cdr:to>
      <cdr:x>0.3989</cdr:x>
      <cdr:y>0.34911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3317" y="1684884"/>
          <a:ext cx="645533" cy="4187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35%</a:t>
          </a:r>
          <a:endParaRPr lang="en-US" sz="20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0.64524</cdr:x>
      <cdr:y>0</cdr:y>
    </cdr:from>
    <cdr:to>
      <cdr:x>0.77599</cdr:x>
      <cdr:y>0.05611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0024" y="0"/>
          <a:ext cx="719383" cy="331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4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73%</a:t>
          </a:r>
          <a:endParaRPr lang="en-US" sz="24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0.25565</cdr:x>
      <cdr:y>0.33211</cdr:y>
    </cdr:from>
    <cdr:to>
      <cdr:x>0.37415</cdr:x>
      <cdr:y>0.40161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6527" y="1961735"/>
          <a:ext cx="651971" cy="410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27</a:t>
          </a:r>
          <a:r>
            <a:rPr lang="en-US" sz="24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%</a:t>
          </a:r>
          <a:endParaRPr lang="en-US" sz="24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0.62606</cdr:x>
      <cdr:y>0.09407</cdr:y>
    </cdr:from>
    <cdr:to>
      <cdr:x>0.74584</cdr:x>
      <cdr:y>0.16451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34659" y="591302"/>
          <a:ext cx="810186" cy="442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400" b="1" dirty="0" smtClean="0">
              <a:solidFill>
                <a:srgbClr val="FFFFFF"/>
              </a:solidFill>
              <a:latin typeface="Arial"/>
              <a:cs typeface="Arial"/>
            </a:rPr>
            <a:t>57</a:t>
          </a:r>
          <a:r>
            <a:rPr lang="en-US" sz="2400" b="1" i="0" u="none" strike="noStrike" baseline="0" dirty="0" smtClean="0">
              <a:solidFill>
                <a:srgbClr val="FFFFFF"/>
              </a:solidFill>
              <a:latin typeface="Arial"/>
              <a:cs typeface="Arial"/>
            </a:rPr>
            <a:t>%</a:t>
          </a:r>
          <a:endParaRPr lang="en-US" sz="2400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t" anchorCtr="0" compatLnSpc="1">
            <a:prstTxWarp prst="textNoShape">
              <a:avLst/>
            </a:prstTxWarp>
          </a:bodyPr>
          <a:lstStyle>
            <a:lvl1pPr algn="l" defTabSz="923922">
              <a:lnSpc>
                <a:spcPct val="100000"/>
              </a:lnSpc>
              <a:defRPr sz="1300">
                <a:solidFill>
                  <a:schemeClr val="tx1"/>
                </a:solidFill>
                <a:latin typeface="Joanna MT" pitchFamily="-65" charset="0"/>
                <a:sym typeface="Minion Pro M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608" y="0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t" anchorCtr="0" compatLnSpc="1">
            <a:prstTxWarp prst="textNoShape">
              <a:avLst/>
            </a:prstTxWarp>
          </a:bodyPr>
          <a:lstStyle>
            <a:lvl1pPr algn="r" defTabSz="923922">
              <a:lnSpc>
                <a:spcPct val="100000"/>
              </a:lnSpc>
              <a:defRPr sz="1300">
                <a:solidFill>
                  <a:schemeClr val="tx1"/>
                </a:solidFill>
                <a:latin typeface="Joanna MT" pitchFamily="-65" charset="0"/>
                <a:sym typeface="Minion Pro M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b" anchorCtr="0" compatLnSpc="1">
            <a:prstTxWarp prst="textNoShape">
              <a:avLst/>
            </a:prstTxWarp>
          </a:bodyPr>
          <a:lstStyle>
            <a:lvl1pPr algn="l" defTabSz="923922">
              <a:lnSpc>
                <a:spcPct val="100000"/>
              </a:lnSpc>
              <a:defRPr sz="1300">
                <a:solidFill>
                  <a:schemeClr val="tx1"/>
                </a:solidFill>
                <a:latin typeface="Joanna MT" pitchFamily="-65" charset="0"/>
                <a:sym typeface="Minion Pro M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5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608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b" anchorCtr="0" compatLnSpc="1">
            <a:prstTxWarp prst="textNoShape">
              <a:avLst/>
            </a:prstTxWarp>
          </a:bodyPr>
          <a:lstStyle>
            <a:lvl1pPr algn="r" defTabSz="923922">
              <a:lnSpc>
                <a:spcPct val="100000"/>
              </a:lnSpc>
              <a:defRPr sz="1300">
                <a:solidFill>
                  <a:schemeClr val="tx1"/>
                </a:solidFill>
                <a:latin typeface="Joanna MT" pitchFamily="-65" charset="0"/>
                <a:sym typeface="Minion Pro Med" pitchFamily="18" charset="0"/>
              </a:defRPr>
            </a:lvl1pPr>
          </a:lstStyle>
          <a:p>
            <a:pPr>
              <a:defRPr/>
            </a:pPr>
            <a:fld id="{9ACEADA4-8D9C-4E0B-BF4E-914AA7E1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70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855" y="4422778"/>
            <a:ext cx="5565128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608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6" rIns="92412" bIns="46206" numCol="1" anchor="b" anchorCtr="0" compatLnSpc="1">
            <a:prstTxWarp prst="textNoShape">
              <a:avLst/>
            </a:prstTxWarp>
          </a:bodyPr>
          <a:lstStyle>
            <a:lvl1pPr algn="r" defTabSz="923922">
              <a:lnSpc>
                <a:spcPct val="100000"/>
              </a:lnSpc>
              <a:defRPr sz="1300">
                <a:solidFill>
                  <a:schemeClr val="tx1"/>
                </a:solidFill>
                <a:latin typeface="Joanna MT" pitchFamily="-65" charset="0"/>
                <a:sym typeface="Minion Pro Med" pitchFamily="18" charset="0"/>
              </a:defRPr>
            </a:lvl1pPr>
          </a:lstStyle>
          <a:p>
            <a:pPr>
              <a:defRPr/>
            </a:pPr>
            <a:fld id="{5F7CF1F4-EEF8-4B84-9286-F3E68FCC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4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3" y="8875713"/>
            <a:ext cx="374153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39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20000"/>
      </a:spcAft>
      <a:defRPr sz="1200" b="1" kern="1200">
        <a:solidFill>
          <a:schemeClr val="tx1"/>
        </a:solidFill>
        <a:latin typeface="Joanna MT" pitchFamily="-65" charset="0"/>
        <a:ea typeface="+mn-ea"/>
        <a:cs typeface="+mn-cs"/>
      </a:defRPr>
    </a:lvl1pPr>
    <a:lvl2pPr marL="344488" indent="-117475" algn="l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Joanna MT" pitchFamily="-65" charset="0"/>
        <a:ea typeface="+mn-ea"/>
        <a:cs typeface="+mn-cs"/>
      </a:defRPr>
    </a:lvl2pPr>
    <a:lvl3pPr marL="579438" indent="-120650" algn="l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Joanna MT" pitchFamily="-65" charset="0"/>
        <a:ea typeface="+mn-ea"/>
        <a:cs typeface="+mn-cs"/>
      </a:defRPr>
    </a:lvl3pPr>
    <a:lvl4pPr marL="808038" indent="-114300" algn="l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Joanna MT" pitchFamily="-65" charset="0"/>
        <a:ea typeface="+mn-ea"/>
        <a:cs typeface="+mn-cs"/>
      </a:defRPr>
    </a:lvl4pPr>
    <a:lvl5pPr marL="1041400" indent="-119063" algn="l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Joanna MT" pitchFamily="-6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ABA4012A-2CA4-49C5-9121-1AE3DC6B7D68}" type="slidenum">
              <a:rPr lang="en-US" smtClean="0">
                <a:latin typeface="Joanna MT"/>
                <a:sym typeface="Minion Pro Med"/>
              </a:rPr>
              <a:pPr defTabSz="922338"/>
              <a:t>1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939608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2" tIns="46206" rIns="92412" bIns="46206" anchor="b"/>
          <a:lstStyle/>
          <a:p>
            <a:pPr algn="r" defTabSz="922338"/>
            <a:fld id="{36B1596B-F716-4669-A445-FFA3E89C3DCC}" type="slidenum">
              <a:rPr lang="en-US" sz="1300">
                <a:solidFill>
                  <a:schemeClr val="tx1"/>
                </a:solidFill>
                <a:latin typeface="Joanna MT"/>
                <a:ea typeface="ＭＳ Ｐゴシック"/>
                <a:cs typeface="ＭＳ Ｐゴシック"/>
              </a:rPr>
              <a:pPr algn="r" defTabSz="922338"/>
              <a:t>1</a:t>
            </a:fld>
            <a:endParaRPr lang="en-US" sz="1300">
              <a:solidFill>
                <a:schemeClr val="tx1"/>
              </a:solidFill>
              <a:latin typeface="Joanna MT"/>
              <a:ea typeface="ＭＳ Ｐゴシック"/>
              <a:cs typeface="ＭＳ Ｐゴシック"/>
            </a:endParaRPr>
          </a:p>
        </p:txBody>
      </p:sp>
      <p:sp>
        <p:nvSpPr>
          <p:cNvPr id="1054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10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11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3095" y="4256523"/>
            <a:ext cx="5855410" cy="4661846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12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CF1F4-EEF8-4B84-9286-F3E68FCC5A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611596C1-9FD4-4BB0-A9FC-D8FEDF3DE2CA}" type="slidenum">
              <a:rPr lang="en-US" smtClean="0">
                <a:latin typeface="Joanna MT"/>
                <a:sym typeface="Minion Pro Med"/>
              </a:rPr>
              <a:pPr defTabSz="922338"/>
              <a:t>2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193675"/>
            <a:ext cx="4656137" cy="34940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47815" y="3947765"/>
            <a:ext cx="5859973" cy="4189413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6F98D-7C6E-448D-A92B-39013793FAA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579438"/>
            <a:ext cx="4654550" cy="349091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637" y="4256523"/>
            <a:ext cx="5801347" cy="4804350"/>
          </a:xfrm>
          <a:noFill/>
          <a:ln/>
        </p:spPr>
        <p:txBody>
          <a:bodyPr/>
          <a:lstStyle/>
          <a:p>
            <a:pPr eaLnBrk="1" hangingPunct="1"/>
            <a:endParaRPr lang="en-US" sz="133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F295B136-F771-4D22-B3A0-003143B7049E}" type="slidenum">
              <a:rPr lang="en-US" smtClean="0">
                <a:latin typeface="Joanna MT"/>
                <a:sym typeface="Minion Pro Med"/>
              </a:rPr>
              <a:pPr defTabSz="922338"/>
              <a:t>4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939608" y="8842375"/>
            <a:ext cx="301365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2" tIns="46650" rIns="93302" bIns="46650" anchor="b"/>
          <a:lstStyle/>
          <a:p>
            <a:pPr algn="r" defTabSz="931863">
              <a:lnSpc>
                <a:spcPct val="95000"/>
              </a:lnSpc>
            </a:pPr>
            <a:fld id="{288C4AD5-3D05-4576-A6D2-9F83FB6BB63F}" type="slidenum">
              <a:rPr lang="en-US"/>
              <a:pPr algn="r" defTabSz="931863">
                <a:lnSpc>
                  <a:spcPct val="95000"/>
                </a:lnSpc>
              </a:pPr>
              <a:t>4</a:t>
            </a:fld>
            <a:endParaRPr lang="en-US" dirty="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694855" y="4422777"/>
            <a:ext cx="5565128" cy="4412465"/>
          </a:xfrm>
        </p:spPr>
        <p:txBody>
          <a:bodyPr>
            <a:normAutofit/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EBD938D8-5471-4CF1-A081-0A47535CE06A}" type="slidenum">
              <a:rPr lang="en-US" smtClean="0">
                <a:latin typeface="Joanna MT"/>
                <a:sym typeface="Minion Pro Med"/>
              </a:rPr>
              <a:pPr defTabSz="922338"/>
              <a:t>5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246063"/>
            <a:ext cx="4656137" cy="34925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6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94855" y="4422778"/>
            <a:ext cx="5565128" cy="4436215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7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517090" y="4458404"/>
            <a:ext cx="5707268" cy="4189413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8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70314" y="4244648"/>
            <a:ext cx="5719028" cy="4376839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4A62D5A3-17FB-435A-8019-643A97BD8F75}" type="slidenum">
              <a:rPr lang="en-US" smtClean="0">
                <a:latin typeface="Joanna MT"/>
                <a:sym typeface="Minion Pro Med"/>
              </a:rPr>
              <a:pPr defTabSz="922338"/>
              <a:t>9</a:t>
            </a:fld>
            <a:endParaRPr lang="en-US" smtClean="0">
              <a:latin typeface="Joanna MT"/>
              <a:sym typeface="Minion Pro Med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19113"/>
            <a:ext cx="4656138" cy="349408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1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8013" y="3030538"/>
            <a:ext cx="1105535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3888" y="5795963"/>
            <a:ext cx="9102725" cy="2492375"/>
          </a:xfrm>
          <a:ln w="9525"/>
        </p:spPr>
        <p:txBody>
          <a:bodyPr lIns="91378" tIns="45688" rIns="91378" bIns="45688"/>
          <a:lstStyle>
            <a:lvl1pPr>
              <a:lnSpc>
                <a:spcPct val="95000"/>
              </a:lnSpc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38462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76475"/>
            <a:ext cx="8666163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90513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881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20713" y="7367588"/>
            <a:ext cx="11056937" cy="954087"/>
          </a:xfrm>
        </p:spPr>
        <p:txBody>
          <a:bodyPr lIns="38032" tIns="38032" rIns="38032" bIns="38032"/>
          <a:lstStyle>
            <a:lvl1pPr algn="l">
              <a:lnSpc>
                <a:spcPct val="90000"/>
              </a:lnSpc>
              <a:defRPr sz="6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8816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0713" y="8434388"/>
            <a:ext cx="9101137" cy="539750"/>
          </a:xfrm>
        </p:spPr>
        <p:txBody>
          <a:bodyPr lIns="38025" tIns="38025" rIns="38025" bIns="38025"/>
          <a:lstStyle>
            <a:lvl1pPr algn="l">
              <a:spcBef>
                <a:spcPts val="200"/>
              </a:spcBef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625" y="5246688"/>
            <a:ext cx="5297488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3513" y="5246688"/>
            <a:ext cx="5299075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inion Pro M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0" y="3038475"/>
            <a:ext cx="2692400" cy="267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3038475"/>
            <a:ext cx="7926387" cy="267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8432800"/>
            <a:ext cx="5792787" cy="53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9075" y="8432800"/>
            <a:ext cx="5792788" cy="53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inion Pro M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6575" y="7367588"/>
            <a:ext cx="2935288" cy="1604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7367588"/>
            <a:ext cx="8653462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2276475"/>
            <a:ext cx="5775325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9713" y="2276475"/>
            <a:ext cx="5776912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inion Pro M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276475"/>
            <a:ext cx="2944813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276475"/>
            <a:ext cx="8685212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6434138"/>
            <a:ext cx="5614987" cy="51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275" y="6434138"/>
            <a:ext cx="5616575" cy="51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inion Pro M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1550" y="5605463"/>
            <a:ext cx="2930525" cy="1343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388" y="5605463"/>
            <a:ext cx="8640762" cy="1343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5246688"/>
            <a:ext cx="5368925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188" y="5246688"/>
            <a:ext cx="5368925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3036888"/>
            <a:ext cx="2722563" cy="2673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3036888"/>
            <a:ext cx="8015287" cy="267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194050"/>
            <a:ext cx="3421062" cy="336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5246688"/>
            <a:ext cx="5368925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188" y="5246688"/>
            <a:ext cx="5368925" cy="46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3033713"/>
            <a:ext cx="2722563" cy="2676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3033713"/>
            <a:ext cx="8015287" cy="2676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Minion Pro M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367588"/>
            <a:ext cx="11288713" cy="9540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32" tIns="38032" rIns="38032" bIns="3803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Gotham-Medium"/>
              </a:rPr>
              <a:t>Click to edit Master title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2276475"/>
            <a:ext cx="11704637" cy="2762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inion Pro Med"/>
              </a:rPr>
              <a:t>Click to edit Master text styles</a:t>
            </a:r>
          </a:p>
          <a:p>
            <a:pPr lvl="1"/>
            <a:r>
              <a:rPr lang="en-US" smtClean="0">
                <a:sym typeface="Formata Regular"/>
              </a:rPr>
              <a:t>Second level</a:t>
            </a:r>
          </a:p>
          <a:p>
            <a:pPr lvl="2"/>
            <a:r>
              <a:rPr lang="en-US" smtClean="0">
                <a:sym typeface="Formata Regular"/>
              </a:rPr>
              <a:t>Third level</a:t>
            </a:r>
          </a:p>
          <a:p>
            <a:pPr lvl="3"/>
            <a:r>
              <a:rPr lang="en-US" smtClean="0">
                <a:sym typeface="Formata Regular"/>
              </a:rPr>
              <a:t>Fourth level</a:t>
            </a:r>
          </a:p>
          <a:p>
            <a:pPr lvl="4"/>
            <a:r>
              <a:rPr lang="en-US" smtClean="0">
                <a:sym typeface="Formata Regular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Gotham-Medium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9pPr>
    </p:titleStyle>
    <p:bodyStyle>
      <a:lvl1pPr marL="234950" indent="-234950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Minion Pro Med"/>
        </a:defRPr>
      </a:lvl1pPr>
      <a:lvl2pPr marL="693738" indent="-238125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Char char="•"/>
        <a:defRPr sz="2800">
          <a:solidFill>
            <a:schemeClr val="hlink"/>
          </a:solidFill>
          <a:latin typeface="+mn-lt"/>
          <a:sym typeface="Formata Regular"/>
        </a:defRPr>
      </a:lvl2pPr>
      <a:lvl3pPr marL="1149350" indent="-234950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/>
        </a:defRPr>
      </a:lvl3pPr>
      <a:lvl4pPr marL="1600200" indent="-230188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 pitchFamily="-65" charset="0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 pitchFamily="-65" charset="0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 pitchFamily="-65" charset="0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lr>
          <a:srgbClr val="FFFFFF"/>
        </a:buClr>
        <a:buChar char="•"/>
        <a:defRPr sz="2400">
          <a:solidFill>
            <a:schemeClr val="hlink"/>
          </a:solidFill>
          <a:latin typeface="+mn-lt"/>
          <a:sym typeface="Formata Regular" pitchFamily="-65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0"/>
            <a:ext cx="13004801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58863" y="3038475"/>
            <a:ext cx="10771187" cy="2117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Gotham-Medium"/>
              </a:rPr>
              <a:t>Click to edit</a:t>
            </a:r>
          </a:p>
        </p:txBody>
      </p:sp>
      <p:sp>
        <p:nvSpPr>
          <p:cNvPr id="276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25" y="5246688"/>
            <a:ext cx="10748963" cy="463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Minion Pro Med"/>
              </a:rPr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+mj-lt"/>
          <a:ea typeface="+mj-ea"/>
          <a:cs typeface="+mj-cs"/>
          <a:sym typeface="Gotham-Medium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/>
        </a:defRPr>
      </a:lvl5pPr>
      <a:lvl6pPr marL="457200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Gotham-Medium" pitchFamily="2" charset="0"/>
          <a:sym typeface="Gotham-Medium" pitchFamily="2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  <a:sym typeface="Minion Pro Med"/>
        </a:defRPr>
      </a:lvl1pPr>
      <a:lvl2pPr marL="455613" indent="1588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005481"/>
          </a:solidFill>
          <a:latin typeface="+mn-lt"/>
          <a:sym typeface="Formata Regular"/>
        </a:defRPr>
      </a:lvl2pPr>
      <a:lvl3pPr marL="914400" algn="l" rtl="0" eaLnBrk="0" fontAlgn="base" hangingPunct="0">
        <a:spcBef>
          <a:spcPts val="200"/>
        </a:spcBef>
        <a:spcAft>
          <a:spcPct val="0"/>
        </a:spcAft>
        <a:buChar char="•"/>
        <a:defRPr sz="2800">
          <a:solidFill>
            <a:srgbClr val="005481"/>
          </a:solidFill>
          <a:latin typeface="+mn-lt"/>
          <a:sym typeface="Formata Regular"/>
        </a:defRPr>
      </a:lvl3pPr>
      <a:lvl4pPr marL="1370013" indent="1588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005481"/>
          </a:solidFill>
          <a:latin typeface="+mn-lt"/>
          <a:sym typeface="Formata Regular"/>
        </a:defRPr>
      </a:lvl4pPr>
      <a:lvl5pPr marL="1828800" algn="l" rtl="0" eaLnBrk="0" fontAlgn="base" hangingPunct="0">
        <a:spcBef>
          <a:spcPts val="200"/>
        </a:spcBef>
        <a:spcAft>
          <a:spcPct val="0"/>
        </a:spcAft>
        <a:buChar char="»"/>
        <a:defRPr sz="2800">
          <a:solidFill>
            <a:srgbClr val="005481"/>
          </a:solidFill>
          <a:latin typeface="+mn-lt"/>
          <a:sym typeface="Formata Regular"/>
        </a:defRPr>
      </a:lvl5pPr>
      <a:lvl6pPr marL="22860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+mn-lt"/>
          <a:sym typeface="Formata Regular" pitchFamily="-65" charset="0"/>
        </a:defRPr>
      </a:lvl6pPr>
      <a:lvl7pPr marL="27432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+mn-lt"/>
          <a:sym typeface="Formata Regular" pitchFamily="-65" charset="0"/>
        </a:defRPr>
      </a:lvl7pPr>
      <a:lvl8pPr marL="32004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+mn-lt"/>
          <a:sym typeface="Formata Regular" pitchFamily="-65" charset="0"/>
        </a:defRPr>
      </a:lvl8pPr>
      <a:lvl9pPr marL="36576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+mn-lt"/>
          <a:sym typeface="Formata Regular" pitchFamily="-65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7367588"/>
            <a:ext cx="11722100" cy="9540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32" tIns="38032" rIns="38032" bIns="3803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Gotham-Medium"/>
              </a:rPr>
              <a:t>Click to edit Master title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8432800"/>
            <a:ext cx="11737975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25" tIns="38025" rIns="38025" bIns="3802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Minion Pro Med"/>
              </a:rPr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3" r:id="rId1"/>
    <p:sldLayoutId id="2147485304" r:id="rId2"/>
    <p:sldLayoutId id="2147485305" r:id="rId3"/>
    <p:sldLayoutId id="2147485306" r:id="rId4"/>
    <p:sldLayoutId id="2147485307" r:id="rId5"/>
    <p:sldLayoutId id="2147485308" r:id="rId6"/>
    <p:sldLayoutId id="2147485309" r:id="rId7"/>
    <p:sldLayoutId id="2147485310" r:id="rId8"/>
    <p:sldLayoutId id="2147485311" r:id="rId9"/>
    <p:sldLayoutId id="2147485312" r:id="rId10"/>
    <p:sldLayoutId id="214748531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Gotham-Medium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Gotham-Medium" pitchFamily="2" charset="0"/>
          <a:sym typeface="Gotham-Medium" pitchFamily="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  <a:sym typeface="Minion Pro Med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97A0A8"/>
          </a:solidFill>
          <a:latin typeface="+mn-lt"/>
          <a:sym typeface="Minion Pro Bold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800">
          <a:solidFill>
            <a:srgbClr val="97A0A8"/>
          </a:solidFill>
          <a:latin typeface="+mn-lt"/>
          <a:sym typeface="Minion Pro Bold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97A0A8"/>
          </a:solidFill>
          <a:latin typeface="+mn-lt"/>
          <a:sym typeface="Minion Pro Bold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800">
          <a:solidFill>
            <a:srgbClr val="97A0A8"/>
          </a:solidFill>
          <a:latin typeface="+mn-lt"/>
          <a:sym typeface="Minion Pro Bold"/>
        </a:defRPr>
      </a:lvl5pPr>
      <a:lvl6pPr marL="457200" algn="l" rtl="0" fontAlgn="base">
        <a:spcBef>
          <a:spcPts val="200"/>
        </a:spcBef>
        <a:spcAft>
          <a:spcPct val="0"/>
        </a:spcAft>
        <a:defRPr sz="2800">
          <a:solidFill>
            <a:srgbClr val="97A0A8"/>
          </a:solidFill>
          <a:latin typeface="+mn-lt"/>
          <a:sym typeface="Minion Pro Bold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2800">
          <a:solidFill>
            <a:srgbClr val="97A0A8"/>
          </a:solidFill>
          <a:latin typeface="+mn-lt"/>
          <a:sym typeface="Minion Pro Bold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2800">
          <a:solidFill>
            <a:srgbClr val="97A0A8"/>
          </a:solidFill>
          <a:latin typeface="+mn-lt"/>
          <a:sym typeface="Minion Pro Bold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2800">
          <a:solidFill>
            <a:srgbClr val="97A0A8"/>
          </a:solidFill>
          <a:latin typeface="+mn-lt"/>
          <a:sym typeface="Minion Pro 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12990513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549650"/>
            <a:ext cx="11782425" cy="2682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25" tIns="38025" rIns="38025" bIns="3802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Gotham-Medium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Gotham-Medium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 pitchFamily="2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 pitchFamily="2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 pitchFamily="2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Gotham-Medium" pitchFamily="2" charset="0"/>
          <a:sym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Char char="•"/>
        <a:defRPr sz="3400">
          <a:solidFill>
            <a:srgbClr val="005481"/>
          </a:solidFill>
          <a:latin typeface="+mn-lt"/>
          <a:ea typeface="+mn-ea"/>
          <a:cs typeface="+mn-cs"/>
          <a:sym typeface="Minion Pro Med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005481"/>
          </a:solidFill>
          <a:latin typeface="Formata Regular" pitchFamily="-65" charset="0"/>
          <a:sym typeface="Formata Regular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800">
          <a:solidFill>
            <a:srgbClr val="005481"/>
          </a:solidFill>
          <a:latin typeface="Formata Regular" pitchFamily="-65" charset="0"/>
          <a:sym typeface="Formata Regular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005481"/>
          </a:solidFill>
          <a:latin typeface="Formata Regular" pitchFamily="-65" charset="0"/>
          <a:sym typeface="Formata Regular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800">
          <a:solidFill>
            <a:srgbClr val="005481"/>
          </a:solidFill>
          <a:latin typeface="Formata Regular" pitchFamily="-65" charset="0"/>
          <a:sym typeface="Formata Regular"/>
        </a:defRPr>
      </a:lvl5pPr>
      <a:lvl6pPr marL="4572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Formata Regular" pitchFamily="-65" charset="0"/>
          <a:sym typeface="Formata Regular" pitchFamily="-65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Formata Regular" pitchFamily="-65" charset="0"/>
          <a:sym typeface="Formata Regular" pitchFamily="-65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Formata Regular" pitchFamily="-65" charset="0"/>
          <a:sym typeface="Formata Regular" pitchFamily="-65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2800">
          <a:solidFill>
            <a:srgbClr val="005481"/>
          </a:solidFill>
          <a:latin typeface="Formata Regular" pitchFamily="-65" charset="0"/>
          <a:sym typeface="Formata Regular" pitchFamily="-65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B2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5605463"/>
            <a:ext cx="11723687" cy="598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25" tIns="38025" rIns="38025" bIns="3802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Gotham-Medium"/>
              </a:rPr>
              <a:t>“Click to Edit Master title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6434138"/>
            <a:ext cx="11383962" cy="514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25" tIns="38025" rIns="38025" bIns="3802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Minion Pro Med"/>
              </a:rPr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288925" indent="-28892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Gotham-Medium"/>
        </a:defRPr>
      </a:lvl1pPr>
      <a:lvl2pPr marL="288925" indent="-28892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/>
        </a:defRPr>
      </a:lvl2pPr>
      <a:lvl3pPr marL="288925" indent="-28892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/>
        </a:defRPr>
      </a:lvl3pPr>
      <a:lvl4pPr marL="288925" indent="-28892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/>
        </a:defRPr>
      </a:lvl4pPr>
      <a:lvl5pPr marL="288925" indent="-28892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/>
        </a:defRPr>
      </a:lvl5pPr>
      <a:lvl6pPr marL="746125" indent="-288925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 pitchFamily="2" charset="0"/>
        </a:defRPr>
      </a:lvl6pPr>
      <a:lvl7pPr marL="1203325" indent="-288925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 pitchFamily="2" charset="0"/>
        </a:defRPr>
      </a:lvl7pPr>
      <a:lvl8pPr marL="1660525" indent="-288925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 pitchFamily="2" charset="0"/>
        </a:defRPr>
      </a:lvl8pPr>
      <a:lvl9pPr marL="2117725" indent="-288925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inion Pro Med" pitchFamily="18" charset="0"/>
          <a:sym typeface="Gotham-Medium" pitchFamily="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har char="•"/>
        <a:defRPr sz="3200">
          <a:solidFill>
            <a:srgbClr val="ABC5E7"/>
          </a:solidFill>
          <a:latin typeface="+mn-lt"/>
          <a:ea typeface="+mn-ea"/>
          <a:cs typeface="+mn-cs"/>
          <a:sym typeface="Minion Pro Med"/>
        </a:defRPr>
      </a:lvl1pPr>
      <a:lvl2pPr marL="742950" indent="-28575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har char="–"/>
        <a:defRPr sz="3100">
          <a:solidFill>
            <a:srgbClr val="ABC5E7"/>
          </a:solidFill>
          <a:latin typeface="+mn-lt"/>
          <a:sym typeface="Formata Regular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800">
          <a:solidFill>
            <a:srgbClr val="89C0F6"/>
          </a:solidFill>
          <a:latin typeface="+mj-lt"/>
          <a:sym typeface="Formata Regular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800">
          <a:solidFill>
            <a:srgbClr val="89C0F6"/>
          </a:solidFill>
          <a:latin typeface="+mj-lt"/>
          <a:sym typeface="Formata Regular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800">
          <a:solidFill>
            <a:srgbClr val="89C0F6"/>
          </a:solidFill>
          <a:latin typeface="+mj-lt"/>
          <a:sym typeface="Formata Regular"/>
        </a:defRPr>
      </a:lvl5pPr>
      <a:lvl6pPr marL="457200" algn="l" rtl="0" fontAlgn="base">
        <a:spcBef>
          <a:spcPts val="200"/>
        </a:spcBef>
        <a:spcAft>
          <a:spcPct val="0"/>
        </a:spcAft>
        <a:defRPr sz="2800">
          <a:solidFill>
            <a:srgbClr val="89C0F6"/>
          </a:solidFill>
          <a:latin typeface="+mj-lt"/>
          <a:sym typeface="Formata Regular" pitchFamily="-65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2800">
          <a:solidFill>
            <a:srgbClr val="89C0F6"/>
          </a:solidFill>
          <a:latin typeface="+mj-lt"/>
          <a:sym typeface="Formata Regular" pitchFamily="-65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2800">
          <a:solidFill>
            <a:srgbClr val="89C0F6"/>
          </a:solidFill>
          <a:latin typeface="+mj-lt"/>
          <a:sym typeface="Formata Regular" pitchFamily="-65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2800">
          <a:solidFill>
            <a:srgbClr val="89C0F6"/>
          </a:solidFill>
          <a:latin typeface="+mj-lt"/>
          <a:sym typeface="Formata Regular" pitchFamily="-65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white">
          <a:xfrm>
            <a:off x="-25400" y="0"/>
            <a:ext cx="13030200" cy="978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8863" y="3036888"/>
            <a:ext cx="10887075" cy="2117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317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5246688"/>
            <a:ext cx="10890250" cy="463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9" r:id="rId1"/>
    <p:sldLayoutId id="2147485260" r:id="rId2"/>
    <p:sldLayoutId id="2147485261" r:id="rId3"/>
    <p:sldLayoutId id="2147485262" r:id="rId4"/>
    <p:sldLayoutId id="2147485263" r:id="rId5"/>
    <p:sldLayoutId id="2147485264" r:id="rId6"/>
    <p:sldLayoutId id="2147485265" r:id="rId7"/>
    <p:sldLayoutId id="2147485266" r:id="rId8"/>
    <p:sldLayoutId id="2147485267" r:id="rId9"/>
    <p:sldLayoutId id="2147485268" r:id="rId10"/>
    <p:sldLayoutId id="214748526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455613" indent="1588" algn="ctr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buChar char="•"/>
        <a:defRPr sz="3100">
          <a:solidFill>
            <a:schemeClr val="bg2"/>
          </a:solidFill>
          <a:latin typeface="+mn-lt"/>
        </a:defRPr>
      </a:lvl3pPr>
      <a:lvl4pPr marL="1370013" indent="1588" algn="ctr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buChar char="»"/>
        <a:defRPr sz="31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8863" y="3033713"/>
            <a:ext cx="10887075" cy="2117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5246688"/>
            <a:ext cx="10890250" cy="463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6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3900">
          <a:solidFill>
            <a:srgbClr val="8EC0F5"/>
          </a:solidFill>
          <a:latin typeface="Gotham-Medium" pitchFamily="2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455613" indent="1588" algn="ctr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buChar char="•"/>
        <a:defRPr sz="3100">
          <a:solidFill>
            <a:schemeClr val="bg2"/>
          </a:solidFill>
          <a:latin typeface="+mn-lt"/>
        </a:defRPr>
      </a:lvl3pPr>
      <a:lvl4pPr marL="1370013" indent="1588" algn="ctr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buChar char="»"/>
        <a:defRPr sz="31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841375" y="1214438"/>
            <a:ext cx="11439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600" b="1" dirty="0">
                <a:latin typeface="Arial" pitchFamily="34" charset="0"/>
                <a:cs typeface="Arial" pitchFamily="34" charset="0"/>
                <a:sym typeface="Gotham-Medium"/>
              </a:rPr>
              <a:t>Palestinian </a:t>
            </a:r>
            <a:r>
              <a:rPr lang="en-US" sz="4600" b="1" dirty="0" smtClean="0">
                <a:latin typeface="Arial" pitchFamily="34" charset="0"/>
                <a:cs typeface="Arial" pitchFamily="34" charset="0"/>
                <a:sym typeface="Gotham-Medium"/>
              </a:rPr>
              <a:t>and Israeli Public Opinion:</a:t>
            </a:r>
          </a:p>
          <a:p>
            <a:pPr algn="ctr"/>
            <a:r>
              <a:rPr lang="en-US" sz="4600" b="1" dirty="0" smtClean="0">
                <a:latin typeface="Arial" pitchFamily="34" charset="0"/>
                <a:cs typeface="Arial" pitchFamily="34" charset="0"/>
                <a:sym typeface="Gotham-Medium"/>
              </a:rPr>
              <a:t>Recent Developments</a:t>
            </a:r>
            <a:endParaRPr lang="en-US" sz="4600" b="1" dirty="0">
              <a:latin typeface="Arial" pitchFamily="34" charset="0"/>
              <a:cs typeface="Arial" pitchFamily="34" charset="0"/>
              <a:sym typeface="Gotham-Medium"/>
            </a:endParaRPr>
          </a:p>
        </p:txBody>
      </p:sp>
      <p:sp>
        <p:nvSpPr>
          <p:cNvPr id="92163" name="Footer Placeholder 4"/>
          <p:cNvSpPr txBox="1">
            <a:spLocks/>
          </p:cNvSpPr>
          <p:nvPr/>
        </p:nvSpPr>
        <p:spPr bwMode="auto">
          <a:xfrm>
            <a:off x="4721225" y="8585200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pic>
        <p:nvPicPr>
          <p:cNvPr id="92164" name="Picture 3" descr="New Image"/>
          <p:cNvPicPr>
            <a:picLocks noChangeAspect="1" noChangeArrowheads="1"/>
          </p:cNvPicPr>
          <p:nvPr/>
        </p:nvPicPr>
        <p:blipFill>
          <a:blip r:embed="rId3" cstate="print"/>
          <a:srcRect l="25000" t="15973" r="25000" b="17361"/>
          <a:stretch>
            <a:fillRect/>
          </a:stretch>
        </p:blipFill>
        <p:spPr bwMode="auto">
          <a:xfrm>
            <a:off x="5114925" y="4321175"/>
            <a:ext cx="2790825" cy="2790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4479925" y="7594600"/>
            <a:ext cx="39036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 smtClean="0"/>
              <a:t>September 2010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6661150" y="2362200"/>
          <a:ext cx="5486399" cy="675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3"/>
          <p:cNvGraphicFramePr>
            <a:graphicFrameLocks/>
          </p:cNvGraphicFramePr>
          <p:nvPr/>
        </p:nvGraphicFramePr>
        <p:xfrm>
          <a:off x="6659217" y="2339011"/>
          <a:ext cx="5486399" cy="675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0" y="2278548"/>
          <a:ext cx="5486399" cy="675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472"/>
            <a:ext cx="12744450" cy="10740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Majorities of both Israelis and Palestinians favor a</a:t>
            </a:r>
            <a:b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</a:b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 two-state solution but doubt it can be achieved.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10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87" y="1470990"/>
            <a:ext cx="5526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Attitudes to two-state solution           (Mar 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0557" y="1411356"/>
            <a:ext cx="5930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Chance of Palestinian state within 5 years (Jun 10)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9329896"/>
            <a:ext cx="3109758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PCPSR</a:t>
            </a:r>
            <a:r>
              <a:rPr lang="en-US" sz="2000" b="1" i="1" dirty="0" smtClean="0">
                <a:solidFill>
                  <a:schemeClr val="bg2"/>
                </a:solidFill>
              </a:rPr>
              <a:t>, Truman Center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0" y="2297598"/>
          <a:ext cx="5486399" cy="675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9" grpId="0">
        <p:bldAsOne/>
      </p:bldGraphic>
      <p:bldGraphic spid="10" grpId="0">
        <p:bldAsOne/>
      </p:bldGraphic>
      <p:bldP spid="5" grpId="0"/>
      <p:bldP spid="6" grpId="0"/>
      <p:bldP spid="7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101" y="181986"/>
            <a:ext cx="12571412" cy="10740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Both Palestinians and Israelis are highly suspicious </a:t>
            </a:r>
            <a:b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</a:b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of the other side’s intentions - and wrongly so.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11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ph idx="4294967295"/>
          </p:nvPr>
        </p:nvGraphicFramePr>
        <p:xfrm>
          <a:off x="496128" y="2370485"/>
          <a:ext cx="5907226" cy="6135755"/>
        </p:xfrm>
        <a:graphic>
          <a:graphicData uri="http://schemas.openxmlformats.org/drawingml/2006/table">
            <a:tbl>
              <a:tblPr/>
              <a:tblGrid>
                <a:gridCol w="2313346"/>
                <a:gridCol w="1777526"/>
                <a:gridCol w="1816354"/>
              </a:tblGrid>
              <a:tr h="125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nion Pro Med" pitchFamily="18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Palestinian views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%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Israeli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views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%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128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Guarantee their security,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Withdraw from all WB/G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12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10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Guarantee their security,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Withdraw from part of WB/G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11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60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Annex WB without giving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Palestinians the vote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23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8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Annex WB and expel its Arab citizens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53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15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8"/>
          <p:cNvGraphicFramePr>
            <a:graphicFrameLocks noGrp="1"/>
          </p:cNvGraphicFramePr>
          <p:nvPr>
            <p:ph idx="4294967295"/>
          </p:nvPr>
        </p:nvGraphicFramePr>
        <p:xfrm>
          <a:off x="6741974" y="2325759"/>
          <a:ext cx="5907226" cy="6135755"/>
        </p:xfrm>
        <a:graphic>
          <a:graphicData uri="http://schemas.openxmlformats.org/drawingml/2006/table">
            <a:tbl>
              <a:tblPr/>
              <a:tblGrid>
                <a:gridCol w="2313346"/>
                <a:gridCol w="1777526"/>
                <a:gridCol w="1816354"/>
              </a:tblGrid>
              <a:tr h="125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nion Pro Med" pitchFamily="18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Israeli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 views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%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Palestinian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views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%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1285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State in WB/G with E Jerusalem capital, refugee issue solved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28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49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Return all WB/G force without agreement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11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10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Conquer Israel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11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16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Conquer Israel, destroy its Jewish population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Minion Pro Med" pitchFamily="18" charset="0"/>
                      </a:endParaRPr>
                    </a:p>
                  </a:txBody>
                  <a:tcPr marL="130046" marR="130046" marT="65023" marB="650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39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Minion Pro Med" pitchFamily="18" charset="0"/>
                        </a:rPr>
                        <a:t>23</a:t>
                      </a:r>
                    </a:p>
                  </a:txBody>
                  <a:tcPr marL="130046" marR="13004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687" y="1547190"/>
            <a:ext cx="5526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 Aspirations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1435" y="1527855"/>
            <a:ext cx="5526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Palestinian Aspirations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329896"/>
            <a:ext cx="3109758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PCPSR</a:t>
            </a:r>
            <a:r>
              <a:rPr lang="en-US" sz="2000" b="1" i="1" dirty="0" smtClean="0">
                <a:solidFill>
                  <a:schemeClr val="bg2"/>
                </a:solidFill>
              </a:rPr>
              <a:t>, Truman Center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48250" y="4000500"/>
            <a:ext cx="952500" cy="188595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53000" y="3905250"/>
            <a:ext cx="990600" cy="2057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91100" y="4000500"/>
            <a:ext cx="1009650" cy="2000250"/>
          </a:xfrm>
          <a:prstGeom prst="ellips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19450" y="6553200"/>
            <a:ext cx="990600" cy="1828800"/>
          </a:xfrm>
          <a:prstGeom prst="ellips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1125200" y="3790950"/>
            <a:ext cx="1276350" cy="2228850"/>
          </a:xfrm>
          <a:prstGeom prst="ellips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391650" y="6438900"/>
            <a:ext cx="1104900" cy="1905000"/>
          </a:xfrm>
          <a:prstGeom prst="ellips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otham-Medium" pitchFamily="2" charset="0"/>
              <a:sym typeface="Minion Pro Me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12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236331" y="3008519"/>
          <a:ext cx="5501860" cy="59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032311" y="2872140"/>
          <a:ext cx="6763949" cy="62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068" y="1717813"/>
            <a:ext cx="5459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0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… your land would be confiscated or your home demolished?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228600"/>
            <a:ext cx="12571412" cy="10740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38032" tIns="38032" rIns="38032" bIns="38032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Gotham-Medium" pitchFamily="2" charset="0"/>
              </a:rPr>
              <a:t>Palestinians and Israelis feel unsafe and insecure: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Arial" charset="0"/>
                <a:cs typeface="Arial" charset="0"/>
                <a:sym typeface="Gotham-Medium" pitchFamily="2" charset="0"/>
              </a:rPr>
              <a:t>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Gotham-Medium" pitchFamily="2" charset="0"/>
              </a:rPr>
              <a:t>ach group fears violence from the other side.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9329896"/>
            <a:ext cx="3109758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PCPSR</a:t>
            </a:r>
            <a:r>
              <a:rPr lang="en-US" sz="2000" b="1" i="1" dirty="0" smtClean="0">
                <a:solidFill>
                  <a:schemeClr val="bg2"/>
                </a:solidFill>
              </a:rPr>
              <a:t>, Truman Center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747" y="1769992"/>
            <a:ext cx="5459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0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… you or a member of your family could be hurt by Arabs?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905" y="1206776"/>
            <a:ext cx="836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To what extent are you worried that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390" y="2484782"/>
            <a:ext cx="417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Palestinians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7290904" y="2450379"/>
            <a:ext cx="417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Israelis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8062585" y="4518946"/>
            <a:ext cx="810186" cy="44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2400" b="1" i="0" u="none" strike="noStrike" baseline="0" dirty="0" smtClean="0">
                <a:solidFill>
                  <a:srgbClr val="FFFFFF"/>
                </a:solidFill>
                <a:latin typeface="Arial"/>
                <a:cs typeface="Arial"/>
              </a:rPr>
              <a:t>38%</a:t>
            </a:r>
            <a:endParaRPr lang="en-US" sz="2400" b="1" i="0" u="none" strike="noStrike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14" grpId="0"/>
      <p:bldP spid="15" grpId="0"/>
      <p:bldP spid="16" grpId="0"/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00" t="15973" r="25000" b="17361"/>
          <a:stretch>
            <a:fillRect/>
          </a:stretch>
        </p:blipFill>
        <p:spPr bwMode="auto">
          <a:xfrm>
            <a:off x="5114117" y="3248025"/>
            <a:ext cx="2762278" cy="2762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382838" y="23018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  <a:sym typeface="Gotham-Medium"/>
              </a:rPr>
              <a:t>Key</a:t>
            </a:r>
            <a:r>
              <a:rPr lang="en-US" sz="4800" dirty="0">
                <a:latin typeface="Impact" pitchFamily="34" charset="0"/>
                <a:cs typeface="Arial" pitchFamily="34" charset="0"/>
                <a:sym typeface="Gotham-Medium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  <a:sym typeface="Gotham-Medium"/>
              </a:rPr>
              <a:t>Points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520148" y="1468507"/>
            <a:ext cx="11926888" cy="62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lvl="0" indent="-225425">
              <a:buFont typeface="Arial" pitchFamily="34" charset="0"/>
              <a:buChar char="•"/>
            </a:pPr>
            <a:r>
              <a:rPr lang="en-US" sz="2600" b="1" dirty="0" smtClean="0"/>
              <a:t>The Gaza flotilla affair damaged Fatah while boosting Hamas and Netanyahu.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600" b="1" dirty="0" smtClean="0"/>
              <a:t>The Fayyad government and its state building plan are popular with Palestinians, while the Israeli government has soft domestic support. 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600" b="1" dirty="0" smtClean="0"/>
              <a:t>Israelis feel anxious about international criticism and domestic dissent.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600" b="1" dirty="0" smtClean="0"/>
              <a:t>Israelis favor a further building freeze only in areas Palestinians will receive.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600" b="1" dirty="0" smtClean="0"/>
              <a:t>Palestinians favor negotiations and the Arab Peace Initiative while Israelis are skeptical about the Initiative. 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600" b="1" dirty="0" smtClean="0"/>
              <a:t>Both Israelis and Palestinians favor a two-state solution but don’t think it’s possible. 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600" b="1" dirty="0" smtClean="0"/>
              <a:t>Israelis and Palestinians fear each other’s intentions, based on incorrect assumptions, and mutually fear violence from the other side. </a:t>
            </a:r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 marL="225425" lvl="0" indent="-225425">
              <a:buFont typeface="Arial" pitchFamily="34" charset="0"/>
              <a:buChar char="•"/>
            </a:pPr>
            <a:endParaRPr lang="en-US" sz="2600" b="1" dirty="0" smtClean="0"/>
          </a:p>
          <a:p>
            <a:pPr>
              <a:lnSpc>
                <a:spcPct val="95000"/>
              </a:lnSpc>
            </a:pPr>
            <a:endParaRPr lang="en-US" sz="2000" b="1" dirty="0"/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ct val="3000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9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80" y="979003"/>
            <a:ext cx="11396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Recent published polls of Palestinians and Israelis show that:</a:t>
            </a:r>
          </a:p>
          <a:p>
            <a:endParaRPr lang="en-US" sz="28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67930" y="8882098"/>
            <a:ext cx="586630" cy="677333"/>
          </a:xfrm>
          <a:prstGeom prst="rect">
            <a:avLst/>
          </a:prstGeom>
          <a:noFill/>
        </p:spPr>
        <p:txBody>
          <a:bodyPr lIns="130046" tIns="65023" rIns="130046" bIns="65023"/>
          <a:lstStyle/>
          <a:p>
            <a:fld id="{9CB94815-702D-4E3E-853E-A9903526F96B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0" y="664796"/>
            <a:ext cx="12771120" cy="1074003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May flotilla incident hurt Fatah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and helped Hamas and Israeli PM Netanyahu.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75967" y="2183643"/>
          <a:ext cx="6166608" cy="80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16501" y="1882102"/>
            <a:ext cx="5310293" cy="8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Confidence in Palestinian leadership</a:t>
            </a:r>
            <a:endParaRPr lang="en-US" sz="24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0" y="9006731"/>
            <a:ext cx="4585252" cy="746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bg2"/>
                </a:solidFill>
                <a:cs typeface="Arial" charset="0"/>
              </a:rPr>
              <a:t>Palestine: </a:t>
            </a:r>
            <a:r>
              <a:rPr lang="en-US" sz="2000" b="1" i="1" dirty="0" err="1" smtClean="0">
                <a:solidFill>
                  <a:schemeClr val="bg2"/>
                </a:solidFill>
                <a:cs typeface="Arial" charset="0"/>
              </a:rPr>
              <a:t>PCPO</a:t>
            </a:r>
            <a:r>
              <a:rPr lang="en-US" sz="2000" b="1" i="1" dirty="0" smtClean="0">
                <a:solidFill>
                  <a:schemeClr val="bg2"/>
                </a:solidFill>
                <a:cs typeface="Arial" charset="0"/>
              </a:rPr>
              <a:t>, Israel: </a:t>
            </a:r>
            <a:r>
              <a:rPr lang="en-US" sz="2000" b="1" i="1" dirty="0" err="1" smtClean="0">
                <a:solidFill>
                  <a:schemeClr val="bg2"/>
                </a:solidFill>
                <a:cs typeface="Arial" charset="0"/>
              </a:rPr>
              <a:t>Shavakim</a:t>
            </a:r>
            <a:r>
              <a:rPr lang="en-US" sz="2000" b="1" i="1" dirty="0" smtClean="0">
                <a:solidFill>
                  <a:schemeClr val="bg2"/>
                </a:solidFill>
                <a:cs typeface="Arial" charset="0"/>
              </a:rPr>
              <a:t> panorama, </a:t>
            </a:r>
            <a:r>
              <a:rPr lang="en-US" sz="2000" b="1" i="1" dirty="0" err="1" smtClean="0">
                <a:solidFill>
                  <a:schemeClr val="bg2"/>
                </a:solidFill>
                <a:cs typeface="Arial" charset="0"/>
              </a:rPr>
              <a:t>Dahaf</a:t>
            </a:r>
            <a:r>
              <a:rPr lang="en-US" sz="2000" b="1" i="1" dirty="0" smtClean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US" sz="2000" b="1" i="1" dirty="0" err="1" smtClean="0">
                <a:solidFill>
                  <a:schemeClr val="bg2"/>
                </a:solidFill>
                <a:cs typeface="Arial" charset="0"/>
              </a:rPr>
              <a:t>Maager</a:t>
            </a:r>
            <a:r>
              <a:rPr lang="en-US" sz="2000" b="1" i="1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sz="2000" b="1" i="1" dirty="0" err="1" smtClean="0">
                <a:solidFill>
                  <a:schemeClr val="bg2"/>
                </a:solidFill>
                <a:cs typeface="Arial" charset="0"/>
              </a:rPr>
              <a:t>Mohot</a:t>
            </a:r>
            <a:endParaRPr lang="en-US" sz="2000" b="1" i="1" dirty="0">
              <a:solidFill>
                <a:schemeClr val="bg2"/>
              </a:solidFill>
              <a:cs typeface="Arial" charset="0"/>
            </a:endParaRPr>
          </a:p>
        </p:txBody>
      </p:sp>
      <p:graphicFrame>
        <p:nvGraphicFramePr>
          <p:cNvPr id="1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89357" y="2632825"/>
          <a:ext cx="5764107" cy="60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09456" y="1809216"/>
            <a:ext cx="5310293" cy="8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 voting intentions in </a:t>
            </a:r>
          </a:p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Knesset seats</a:t>
            </a:r>
            <a:endParaRPr lang="en-US" sz="24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055" grpId="0"/>
      <p:bldP spid="2056" grpId="0"/>
      <p:bldGraphic spid="13" grpId="0">
        <p:bldAsOne/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>
              <a:lnSpc>
                <a:spcPct val="95000"/>
              </a:lnSpc>
            </a:pPr>
            <a:fld id="{537A807C-6337-40D7-BA8F-67C15CAA8F7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>
                <a:lnSpc>
                  <a:spcPct val="95000"/>
                </a:lnSpc>
              </a:pPr>
              <a:t>4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621842"/>
            <a:ext cx="12571412" cy="118480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The Palestinians view Fayyad’s government positively and like his plan to build and establish a state.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0" y="9329896"/>
            <a:ext cx="2529279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smtClean="0">
                <a:solidFill>
                  <a:schemeClr val="bg2"/>
                </a:solidFill>
              </a:rPr>
              <a:t>PCPO, JMCC, PSR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880225" y="2320649"/>
            <a:ext cx="5472113" cy="48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Fayyad’s State-Building Plan</a:t>
            </a:r>
            <a:endParaRPr lang="en-US" sz="24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287" name="Footer Placeholder 4"/>
          <p:cNvSpPr txBox="1">
            <a:spLocks/>
          </p:cNvSpPr>
          <p:nvPr/>
        </p:nvSpPr>
        <p:spPr bwMode="auto">
          <a:xfrm>
            <a:off x="4721225" y="9037982"/>
            <a:ext cx="3522663" cy="7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97288" name="Text Box 4"/>
          <p:cNvSpPr txBox="1">
            <a:spLocks noChangeArrowheads="1"/>
          </p:cNvSpPr>
          <p:nvPr/>
        </p:nvSpPr>
        <p:spPr bwMode="auto">
          <a:xfrm>
            <a:off x="318052" y="2313746"/>
            <a:ext cx="5951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Fayyad government ratings, Aug 2010</a:t>
            </a:r>
            <a:endParaRPr lang="en-US" sz="22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5966" y="2928731"/>
            <a:ext cx="5672068" cy="58972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4950" indent="81279">
              <a:lnSpc>
                <a:spcPct val="150000"/>
              </a:lnSpc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Performance: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Better than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Haniyeh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: 54%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Worse than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Haniyeh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: 23%</a:t>
            </a:r>
          </a:p>
          <a:p>
            <a:pPr marL="234950" indent="81279">
              <a:lnSpc>
                <a:spcPct val="150000"/>
              </a:lnSpc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Corruption: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Declined: 52%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Increased 14%</a:t>
            </a:r>
          </a:p>
          <a:p>
            <a:pPr marL="234950" indent="81279">
              <a:lnSpc>
                <a:spcPct val="150000"/>
              </a:lnSpc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Safety and Security: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Improved: 44%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Worsened 16%</a:t>
            </a:r>
          </a:p>
          <a:p>
            <a:pPr marL="396875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Economy: 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Improved:  42%</a:t>
            </a:r>
          </a:p>
          <a:p>
            <a:pPr marL="1311275" lvl="2" indent="-80963">
              <a:spcAft>
                <a:spcPct val="10000"/>
              </a:spcAft>
              <a:buClr>
                <a:srgbClr val="FFFFFF"/>
              </a:buClr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Worsened:  24%</a:t>
            </a:r>
          </a:p>
          <a:p>
            <a:pPr marL="692150" lvl="1" indent="81279">
              <a:lnSpc>
                <a:spcPct val="150000"/>
              </a:lnSpc>
              <a:spcAft>
                <a:spcPct val="10000"/>
              </a:spcAft>
              <a:buClr>
                <a:srgbClr val="FFFFFF"/>
              </a:buClr>
              <a:tabLst>
                <a:tab pos="1056623" algn="l"/>
              </a:tabLst>
              <a:defRPr/>
            </a:pPr>
            <a:endParaRPr lang="en-US" sz="2000" b="1" dirty="0" smtClean="0">
              <a:latin typeface="Arial" pitchFamily="34" charset="0"/>
              <a:cs typeface="Arial" pitchFamily="34" charset="0"/>
              <a:sym typeface="Minion Pro Med" pitchFamily="18" charset="0"/>
            </a:endParaRP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tabLst>
                <a:tab pos="1056623" algn="l"/>
              </a:tabLst>
              <a:defRPr/>
            </a:pPr>
            <a:endParaRPr lang="en-US" sz="2000" b="1" kern="0" dirty="0">
              <a:latin typeface="+mn-lt"/>
              <a:sym typeface="Minion Pro Med" pitchFamily="18" charset="0"/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/>
        </p:nvGraphicFramePr>
        <p:xfrm>
          <a:off x="6930887" y="2994992"/>
          <a:ext cx="5486399" cy="675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8" grpId="0"/>
      <p:bldP spid="12" grpId="0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6651"/>
            <a:ext cx="12787312" cy="10740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Despite broad support, the Israeli government and its </a:t>
            </a:r>
            <a:b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</a:br>
            <a:r>
              <a:rPr lang="en-US" sz="36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key leaders get fairly poor marks from the Israeli public.</a:t>
            </a: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175427" y="2266122"/>
          <a:ext cx="7208095" cy="658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1888642"/>
            <a:ext cx="5961063" cy="77456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Does the government in its decisions and behavior represent you? (Mar 10)</a:t>
            </a:r>
            <a:endParaRPr lang="en-US" sz="22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29896"/>
            <a:ext cx="2840261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Dahaf</a:t>
            </a:r>
            <a:r>
              <a:rPr lang="en-US" sz="2000" b="1" i="1" dirty="0" smtClean="0">
                <a:solidFill>
                  <a:schemeClr val="bg2"/>
                </a:solidFill>
              </a:rPr>
              <a:t>, </a:t>
            </a:r>
            <a:r>
              <a:rPr lang="en-US" sz="2000" b="1" i="1" dirty="0" err="1" smtClean="0">
                <a:solidFill>
                  <a:schemeClr val="bg2"/>
                </a:solidFill>
              </a:rPr>
              <a:t>Magaar</a:t>
            </a:r>
            <a:r>
              <a:rPr lang="en-US" sz="2000" b="1" i="1" dirty="0" smtClean="0">
                <a:solidFill>
                  <a:schemeClr val="bg2"/>
                </a:solidFill>
              </a:rPr>
              <a:t> </a:t>
            </a:r>
            <a:r>
              <a:rPr lang="en-US" sz="2000" b="1" i="1" dirty="0" err="1" smtClean="0">
                <a:solidFill>
                  <a:schemeClr val="bg2"/>
                </a:solidFill>
              </a:rPr>
              <a:t>Mahot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206284" y="1968154"/>
            <a:ext cx="5310188" cy="45294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Job performance (Jun 10)</a:t>
            </a:r>
            <a:endParaRPr lang="en-US" sz="2200" b="1" i="1" dirty="0">
              <a:solidFill>
                <a:srgbClr val="8EC0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4105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177B8081-5855-4152-9B04-DE9932F6E9F3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5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0800" y="3113087"/>
          <a:ext cx="5980113" cy="565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4101" grpId="0"/>
      <p:bldP spid="4102" grpId="0"/>
      <p:bldP spid="4103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961"/>
            <a:ext cx="12571412" cy="118480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Israel’s current political climate is anxious </a:t>
            </a:r>
            <a:br>
              <a:rPr lang="en-US" sz="40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</a:br>
            <a:r>
              <a:rPr lang="en-US" sz="40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towards the  outside world and hostile to dissent.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Charney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6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9329896"/>
            <a:ext cx="4530019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smtClean="0">
                <a:solidFill>
                  <a:schemeClr val="bg2"/>
                </a:solidFill>
              </a:rPr>
              <a:t>War/Peace Index, Steinmetz Center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-159026" y="1404730"/>
          <a:ext cx="12629323" cy="834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4574" y="1974573"/>
            <a:ext cx="836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4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  Public Opinion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3006"/>
            <a:ext cx="12571412" cy="15438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Though Israelis are willing to evacuate most settlements, few now expect this; most favor a continued freeze only in areas to be returned to Palestinian control.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7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861" y="2242929"/>
            <a:ext cx="83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 Public Opinion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81364" y="9329896"/>
            <a:ext cx="3472486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smtClean="0">
                <a:solidFill>
                  <a:schemeClr val="bg2"/>
                </a:solidFill>
              </a:rPr>
              <a:t>Truman Center, New Wave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6234077" y="3242765"/>
          <a:ext cx="6084923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7254" y="3244024"/>
            <a:ext cx="510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Views on settlement freeze (Aug 10)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729551" y="2647664"/>
          <a:ext cx="4503760" cy="58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505752"/>
            <a:ext cx="27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EC5E7"/>
                </a:solidFill>
                <a:latin typeface="Arial"/>
                <a:ea typeface="Arial"/>
                <a:cs typeface="Arial"/>
              </a:rPr>
              <a:t>Favor dismantling most settlements in a peace agreement?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16990"/>
            <a:ext cx="3138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EC5E7"/>
                </a:solidFill>
                <a:latin typeface="Arial"/>
                <a:ea typeface="Arial"/>
                <a:cs typeface="Arial"/>
              </a:rPr>
              <a:t>Most/some settlements will be evacuated in next 5 yrs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3409" y="3213602"/>
            <a:ext cx="510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Views on evacuating settlements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15700" y="5867400"/>
            <a:ext cx="127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Freeze: Total/Partial</a:t>
            </a:r>
          </a:p>
          <a:p>
            <a:r>
              <a:rPr lang="en-US" sz="1400" b="1" dirty="0" smtClean="0"/>
              <a:t>46%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11268075" y="5438775"/>
            <a:ext cx="477044" cy="381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6" idx="0"/>
          </p:cNvCxnSpPr>
          <p:nvPr/>
        </p:nvCxnSpPr>
        <p:spPr bwMode="auto">
          <a:xfrm rot="16200000" flipV="1">
            <a:off x="11377613" y="5291137"/>
            <a:ext cx="628650" cy="523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V="1">
            <a:off x="11363325" y="5248275"/>
            <a:ext cx="685800" cy="438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 flipV="1">
            <a:off x="11201400" y="6724650"/>
            <a:ext cx="685800" cy="628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V="1">
            <a:off x="11344275" y="5362575"/>
            <a:ext cx="59055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11306175" y="6829425"/>
            <a:ext cx="59055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850" y="144621"/>
            <a:ext cx="12571412" cy="10186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The majority of Palestinians has consistently favored peace negotiations and reject alternatives to the two-state solution.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8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741" y="1670961"/>
            <a:ext cx="49165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Views on peace negotiations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13982" y="2650434"/>
            <a:ext cx="5062329" cy="56851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Type of state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Two-states for two peoples: 55%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One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binational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state: 27%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  <a:sym typeface="Minion Pro Med" pitchFamily="18" charset="0"/>
            </a:endParaRP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u="sng" dirty="0" err="1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Arens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 Plan (Annex West Bank, grant citizenship to residents)_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Support : 11%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Oppose: 87%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  <a:sym typeface="Minion Pro Med" pitchFamily="18" charset="0"/>
            </a:endParaRP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Lieberman plan (Return Gaza to Egypt)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Support : 7%</a:t>
            </a: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buFontTx/>
              <a:buChar char="•"/>
              <a:tabLst>
                <a:tab pos="1056623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Minion Pro Med" pitchFamily="18" charset="0"/>
              </a:rPr>
              <a:t>Oppose : 91%</a:t>
            </a:r>
            <a:endParaRPr lang="en-US" sz="2400" b="1" dirty="0">
              <a:latin typeface="Arial" pitchFamily="34" charset="0"/>
              <a:cs typeface="Arial" pitchFamily="34" charset="0"/>
              <a:sym typeface="Minion Pro Med" pitchFamily="18" charset="0"/>
            </a:endParaRPr>
          </a:p>
          <a:p>
            <a:pPr marL="234950" indent="81279">
              <a:spcAft>
                <a:spcPct val="10000"/>
              </a:spcAft>
              <a:buClr>
                <a:srgbClr val="FFFFFF"/>
              </a:buClr>
              <a:tabLst>
                <a:tab pos="1056623" algn="l"/>
              </a:tabLst>
              <a:defRPr/>
            </a:pPr>
            <a:endParaRPr lang="en-US" sz="2000" b="1" kern="0" dirty="0">
              <a:latin typeface="+mn-lt"/>
              <a:sym typeface="Minion Pro M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349" y="1676399"/>
            <a:ext cx="49165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Alternatives to two states, Aug 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9329896"/>
            <a:ext cx="990395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PCPO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261701" y="2275172"/>
          <a:ext cx="6098156" cy="60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571412" cy="118480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1200" dirty="0" smtClean="0">
                <a:latin typeface="Arial" charset="0"/>
                <a:ea typeface="+mn-ea"/>
                <a:cs typeface="Arial" charset="0"/>
                <a:sym typeface="Gotham-Medium" pitchFamily="2" charset="0"/>
              </a:rPr>
              <a:t>Palestinians support the Arab Peace Initiative, while Israelis are doubtful about it.</a:t>
            </a:r>
          </a:p>
        </p:txBody>
      </p:sp>
      <p:sp>
        <p:nvSpPr>
          <p:cNvPr id="5128" name="Footer Placeholder 4"/>
          <p:cNvSpPr txBox="1">
            <a:spLocks/>
          </p:cNvSpPr>
          <p:nvPr/>
        </p:nvSpPr>
        <p:spPr bwMode="auto">
          <a:xfrm>
            <a:off x="4721225" y="8912225"/>
            <a:ext cx="35226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Peace Institute </a:t>
            </a:r>
          </a:p>
          <a:p>
            <a:pPr algn="ctr" defTabSz="1300163">
              <a:lnSpc>
                <a:spcPts val="2400"/>
              </a:lnSpc>
            </a:pP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Charney Research</a:t>
            </a:r>
          </a:p>
        </p:txBody>
      </p:sp>
      <p:sp>
        <p:nvSpPr>
          <p:cNvPr id="5129" name="Slide Number Placeholder 7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defTabSz="1300163"/>
            <a:fld id="{9A0E281D-DBA0-44A3-BB00-826D1E7474DD}" type="slidenum"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300163"/>
              <a:t>9</a:t>
            </a:fld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148" y="1477617"/>
            <a:ext cx="836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Views of the Arab Peace Initiative (Jun 10)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223079" y="2637458"/>
          <a:ext cx="5519738" cy="592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705600" y="2570922"/>
          <a:ext cx="5587518" cy="602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4314" y="2133599"/>
            <a:ext cx="49165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Palestinians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1740" y="2034208"/>
            <a:ext cx="49165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US" sz="2200" b="1" i="1" dirty="0" smtClean="0">
                <a:solidFill>
                  <a:srgbClr val="8EC0F5"/>
                </a:solidFill>
                <a:latin typeface="Arial" pitchFamily="34" charset="0"/>
                <a:cs typeface="Arial" pitchFamily="34" charset="0"/>
              </a:rPr>
              <a:t>Israelis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79349" y="9329896"/>
            <a:ext cx="1149093" cy="42370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 i="1" dirty="0" err="1" smtClean="0">
                <a:solidFill>
                  <a:schemeClr val="bg2"/>
                </a:solidFill>
              </a:rPr>
              <a:t>PCPSR</a:t>
            </a:r>
            <a:endParaRPr lang="en-US" sz="20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Graphic spid="8" grpId="0">
        <p:bldAsOne/>
      </p:bldGraphic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lue title/bullet">
  <a:themeElements>
    <a:clrScheme name="blue title/bullet 1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blue title/bullet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blue title/bullet 1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">
  <a:themeElements>
    <a:clrScheme name="Map 1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Map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Map 1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rt/Photo Slide Master">
  <a:themeElements>
    <a:clrScheme name="Chart/Photo Slide Master 1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Chart/Photo Slide Master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Chart/Photo Slide Master 1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genda">
  <a:themeElements>
    <a:clrScheme name="Agenda 1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Agenda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Agenda 1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Quotes">
  <a:themeElements>
    <a:clrScheme name="Quotes 1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Quotes">
      <a:majorFont>
        <a:latin typeface="Minion Pro Med"/>
        <a:ea typeface=""/>
        <a:cs typeface=""/>
      </a:majorFont>
      <a:minorFont>
        <a:latin typeface="Gotham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Quotes 1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ogo/fact slide_1">
  <a:themeElements>
    <a:clrScheme name="logo/fact slide_1 2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logo/fact slide_1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logo/fact slid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/fact slide_1 2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ogo/fact slide_2">
  <a:themeElements>
    <a:clrScheme name="logo/fact slide_2 2">
      <a:dk1>
        <a:srgbClr val="005480"/>
      </a:dk1>
      <a:lt1>
        <a:srgbClr val="AEC5E7"/>
      </a:lt1>
      <a:dk2>
        <a:srgbClr val="000000"/>
      </a:dk2>
      <a:lt2>
        <a:srgbClr val="646C73"/>
      </a:lt2>
      <a:accent1>
        <a:srgbClr val="750F18"/>
      </a:accent1>
      <a:accent2>
        <a:srgbClr val="D3D2DC"/>
      </a:accent2>
      <a:accent3>
        <a:srgbClr val="AAAAAA"/>
      </a:accent3>
      <a:accent4>
        <a:srgbClr val="94A8C5"/>
      </a:accent4>
      <a:accent5>
        <a:srgbClr val="BDAAAB"/>
      </a:accent5>
      <a:accent6>
        <a:srgbClr val="BFBEC7"/>
      </a:accent6>
      <a:hlink>
        <a:srgbClr val="98A1A8"/>
      </a:hlink>
      <a:folHlink>
        <a:srgbClr val="373F47"/>
      </a:folHlink>
    </a:clrScheme>
    <a:fontScheme name="logo/fact slide_2">
      <a:majorFont>
        <a:latin typeface="Gotham-Medium"/>
        <a:ea typeface=""/>
        <a:cs typeface=""/>
      </a:majorFont>
      <a:minorFont>
        <a:latin typeface="Minion Pro M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otham-Medium" pitchFamily="2" charset="0"/>
            <a:sym typeface="Minion Pro Med" pitchFamily="18" charset="0"/>
          </a:defRPr>
        </a:defPPr>
      </a:lstStyle>
    </a:lnDef>
  </a:objectDefaults>
  <a:extraClrSchemeLst>
    <a:extraClrScheme>
      <a:clrScheme name="logo/fact slid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/fact slide_2 2">
        <a:dk1>
          <a:srgbClr val="005480"/>
        </a:dk1>
        <a:lt1>
          <a:srgbClr val="AEC5E7"/>
        </a:lt1>
        <a:dk2>
          <a:srgbClr val="000000"/>
        </a:dk2>
        <a:lt2>
          <a:srgbClr val="646C73"/>
        </a:lt2>
        <a:accent1>
          <a:srgbClr val="750F18"/>
        </a:accent1>
        <a:accent2>
          <a:srgbClr val="D3D2DC"/>
        </a:accent2>
        <a:accent3>
          <a:srgbClr val="AAAAAA"/>
        </a:accent3>
        <a:accent4>
          <a:srgbClr val="94A8C5"/>
        </a:accent4>
        <a:accent5>
          <a:srgbClr val="BDAAAB"/>
        </a:accent5>
        <a:accent6>
          <a:srgbClr val="BFBEC7"/>
        </a:accent6>
        <a:hlink>
          <a:srgbClr val="98A1A8"/>
        </a:hlink>
        <a:folHlink>
          <a:srgbClr val="373F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13510</TotalTime>
  <Pages>0</Pages>
  <Words>872</Words>
  <Characters>0</Characters>
  <Application>Microsoft Office PowerPoint</Application>
  <PresentationFormat>Custom</PresentationFormat>
  <Lines>0</Lines>
  <Paragraphs>241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blue title/bullet</vt:lpstr>
      <vt:lpstr>Map</vt:lpstr>
      <vt:lpstr>Chart/Photo Slide Master</vt:lpstr>
      <vt:lpstr>Agenda</vt:lpstr>
      <vt:lpstr>Quotes</vt:lpstr>
      <vt:lpstr>logo/fact slide_1</vt:lpstr>
      <vt:lpstr>logo/fact slide_2</vt:lpstr>
      <vt:lpstr>Slide 1</vt:lpstr>
      <vt:lpstr>Slide 2</vt:lpstr>
      <vt:lpstr>The May flotilla incident hurt Fatah  and helped Hamas and Israeli PM Netanyahu.</vt:lpstr>
      <vt:lpstr>The Palestinians view Fayyad’s government positively and like his plan to build and establish a state.</vt:lpstr>
      <vt:lpstr>Despite broad support, the Israeli government and its  key leaders get fairly poor marks from the Israeli public.</vt:lpstr>
      <vt:lpstr>Israel’s current political climate is anxious  towards the  outside world and hostile to dissent.</vt:lpstr>
      <vt:lpstr>Though Israelis are willing to evacuate most settlements, few now expect this; most favor a continued freeze only in areas to be returned to Palestinian control.</vt:lpstr>
      <vt:lpstr>The majority of Palestinians has consistently favored peace negotiations and reject alternatives to the two-state solution.</vt:lpstr>
      <vt:lpstr>Palestinians support the Arab Peace Initiative, while Israelis are doubtful about it.</vt:lpstr>
      <vt:lpstr>Majorities of both Israelis and Palestinians favor a  two-state solution but doubt it can be achieved.</vt:lpstr>
      <vt:lpstr>Both Palestinians and Israelis are highly suspicious  of the other side’s intentions - and wrongly so.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Arshi</dc:creator>
  <cp:lastModifiedBy>laiq</cp:lastModifiedBy>
  <cp:revision>709</cp:revision>
  <dcterms:modified xsi:type="dcterms:W3CDTF">2010-09-21T16:37:30Z</dcterms:modified>
</cp:coreProperties>
</file>