
<file path=[Content_Types].xml><?xml version="1.0" encoding="utf-8"?>
<Types xmlns="http://schemas.openxmlformats.org/package/2006/content-types">
  <Override PartName="/ppt/slideLayouts/slideLayout8.xml" ContentType="application/vnd.openxmlformats-officedocument.presentationml.slideLayout+xml"/>
  <Override PartName="/ppt/notesSlides/notesSlide11.xml" ContentType="application/vnd.openxmlformats-officedocument.presentationml.notesSlide+xml"/>
  <Override PartName="/docProps/app.xml" ContentType="application/vnd.openxmlformats-officedocument.extended-properties+xml"/>
  <Override PartName="/ppt/notesSlides/notesSlide9.xml" ContentType="application/vnd.openxmlformats-officedocument.presentationml.notesSlide+xml"/>
  <Override PartName="/ppt/charts/chart7.xml" ContentType="application/vnd.openxmlformats-officedocument.drawingml.chart+xml"/>
  <Override PartName="/ppt/slides/slide11.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notesSlides/notesSlide16.xml" ContentType="application/vnd.openxmlformats-officedocument.presentationml.notesSlide+xml"/>
  <Override PartName="/ppt/charts/chart1.xml" ContentType="application/vnd.openxmlformats-officedocument.drawingml.chart+xml"/>
  <Override PartName="/ppt/slideLayouts/slideLayout3.xml" ContentType="application/vnd.openxmlformats-officedocument.presentationml.slideLayout+xml"/>
  <Override PartName="/ppt/slideLayouts/slideLayout17.xml" ContentType="application/vnd.openxmlformats-officedocument.presentationml.slideLayout+xml"/>
  <Override PartName="/ppt/slideLayouts/slideLayout9.xml" ContentType="application/vnd.openxmlformats-officedocument.presentationml.slideLayout+xml"/>
  <Override PartName="/ppt/charts/chart3.xml" ContentType="application/vnd.openxmlformats-officedocument.drawingml.chart+xml"/>
  <Override PartName="/ppt/charts/chart2.xml" ContentType="application/vnd.openxmlformats-officedocument.drawingml.char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Override PartName="/ppt/slides/slide7.xml" ContentType="application/vnd.openxmlformats-officedocument.presentationml.slide+xml"/>
  <Override PartName="/ppt/viewProps.xml" ContentType="application/vnd.openxmlformats-officedocument.presentationml.viewProps+xml"/>
  <Override PartName="/ppt/notesSlides/notesSlide15.xml" ContentType="application/vnd.openxmlformats-officedocument.presentationml.notesSlide+xml"/>
  <Override PartName="/ppt/charts/chart10.xml" ContentType="application/vnd.openxmlformats-officedocument.drawingml.chart+xml"/>
  <Override PartName="/ppt/notesSlides/notesSlide4.xml" ContentType="application/vnd.openxmlformats-officedocument.presentationml.notesSlide+xml"/>
  <Override PartName="/ppt/handoutMasters/handoutMaster1.xml" ContentType="application/vnd.openxmlformats-officedocument.presentationml.handoutMaster+xml"/>
  <Override PartName="/ppt/slides/slide13.xml" ContentType="application/vnd.openxmlformats-officedocument.presentationml.slide+xml"/>
  <Override PartName="/ppt/notesSlides/notesSlide17.xml" ContentType="application/vnd.openxmlformats-officedocument.presentationml.notesSlide+xml"/>
  <Override PartName="/ppt/notesSlides/notesSlide6.xml" ContentType="application/vnd.openxmlformats-officedocument.presentationml.notesSlide+xml"/>
  <Override PartName="/ppt/slides/slide17.xml" ContentType="application/vnd.openxmlformats-officedocument.presentationml.slide+xml"/>
  <Override PartName="/ppt/slideLayouts/slideLayout4.xml" ContentType="application/vnd.openxmlformats-officedocument.presentationml.slideLayout+xml"/>
  <Override PartName="/ppt/charts/chart11.xml" ContentType="application/vnd.openxmlformats-officedocument.drawingml.chart+xml"/>
  <Override PartName="/ppt/slideLayouts/slideLayout2.xml" ContentType="application/vnd.openxmlformats-officedocument.presentationml.slideLayout+xml"/>
  <Override PartName="/ppt/notesSlides/notesSlide13.xml" ContentType="application/vnd.openxmlformats-officedocument.presentationml.notes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Layouts/slideLayout14.xml" ContentType="application/vnd.openxmlformats-officedocument.presentationml.slideLayout+xml"/>
  <Override PartName="/ppt/slides/slide10.xml" ContentType="application/vnd.openxmlformats-officedocument.presentationml.slide+xml"/>
  <Override PartName="/ppt/charts/chart4.xml" ContentType="application/vnd.openxmlformats-officedocument.drawingml.chart+xml"/>
  <Override PartName="/ppt/presProps.xml" ContentType="application/vnd.openxmlformats-officedocument.presentationml.presProps+xml"/>
  <Override PartName="/ppt/notesSlides/notesSlide18.xml" ContentType="application/vnd.openxmlformats-officedocument.presentationml.notesSlide+xml"/>
  <Override PartName="/ppt/commentAuthors.xml" ContentType="application/vnd.openxmlformats-officedocument.presentationml.commentAuthors+xml"/>
  <Default Extension="png" ContentType="image/png"/>
  <Override PartName="/ppt/tags/tag5.xml" ContentType="application/vnd.openxmlformats-officedocument.presentationml.tags+xml"/>
  <Override PartName="/ppt/charts/chart5.xml" ContentType="application/vnd.openxmlformats-officedocument.drawingml.chart+xml"/>
  <Override PartName="/docProps/core.xml" ContentType="application/vnd.openxmlformats-package.core-properties+xml"/>
  <Override PartName="/ppt/slideLayouts/slideLayout16.xml" ContentType="application/vnd.openxmlformats-officedocument.presentationml.slideLayout+xml"/>
  <Override PartName="/ppt/charts/chart8.xml" ContentType="application/vnd.openxmlformats-officedocument.drawingml.chart+xml"/>
  <Default Extension="bin" ContentType="application/vnd.openxmlformats-officedocument.presentationml.printerSettings"/>
  <Override PartName="/ppt/slideMasters/slideMaster2.xml" ContentType="application/vnd.openxmlformats-officedocument.presentationml.slideMaster+xml"/>
  <Override PartName="/ppt/notesSlides/notesSlide10.xml" ContentType="application/vnd.openxmlformats-officedocument.presentationml.notesSlide+xml"/>
  <Override PartName="/ppt/tags/tag6.xml" ContentType="application/vnd.openxmlformats-officedocument.presentationml.tags+xml"/>
  <Override PartName="/ppt/slides/slide12.xml" ContentType="application/vnd.openxmlformats-officedocument.presentationml.slide+xml"/>
  <Override PartName="/ppt/tags/tag2.xml" ContentType="application/vnd.openxmlformats-officedocument.presentationml.tags+xml"/>
  <Override PartName="/ppt/notesSlides/notesSlide2.xml" ContentType="application/vnd.openxmlformats-officedocument.presentationml.notesSlide+xml"/>
  <Override PartName="/ppt/notesSlides/notesSlide14.xml" ContentType="application/vnd.openxmlformats-officedocument.presentationml.notesSlide+xml"/>
  <Override PartName="/ppt/charts/chart6.xml" ContentType="application/vnd.openxmlformats-officedocument.drawingml.chart+xml"/>
  <Override PartName="/ppt/theme/theme2.xml" ContentType="application/vnd.openxmlformats-officedocument.theme+xml"/>
  <Override PartName="/ppt/theme/theme4.xml" ContentType="application/vnd.openxmlformats-officedocument.theme+xml"/>
  <Override PartName="/ppt/slides/slide2.xml" ContentType="application/vnd.openxmlformats-officedocument.presentationml.slide+xml"/>
  <Override PartName="/ppt/charts/chart12.xml" ContentType="application/vnd.openxmlformats-officedocument.drawingml.chart+xml"/>
  <Override PartName="/ppt/drawings/drawing1.xml" ContentType="application/vnd.openxmlformats-officedocument.drawingml.chartshapes+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tags/tag3.xml" ContentType="application/vnd.openxmlformats-officedocument.presentationml.tags+xml"/>
  <Override PartName="/ppt/notesSlides/notesSlide3.xml" ContentType="application/vnd.openxmlformats-officedocument.presentationml.notesSlide+xml"/>
  <Default Extension="xml" ContentType="application/xml"/>
  <Default Extension="xlsx" ContentType="application/vnd.openxmlformats-officedocument.spreadsheetml.sheet"/>
  <Override PartName="/ppt/slideMasters/slideMaster1.xml" ContentType="application/vnd.openxmlformats-officedocument.presentationml.slideMaster+xml"/>
  <Override PartName="/ppt/notesSlides/notesSlide7.xml" ContentType="application/vnd.openxmlformats-officedocument.presentationml.notesSlide+xml"/>
  <Override PartName="/ppt/drawings/drawing4.xml" ContentType="application/vnd.openxmlformats-officedocument.drawingml.chartshapes+xml"/>
  <Override PartName="/ppt/tags/tag4.xml" ContentType="application/vnd.openxmlformats-officedocument.presentationml.tags+xml"/>
  <Override PartName="/ppt/slides/slide14.xml" ContentType="application/vnd.openxmlformats-officedocument.presentationml.slide+xml"/>
  <Override PartName="/ppt/slideLayouts/slideLayout18.xml" ContentType="application/vnd.openxmlformats-officedocument.presentationml.slideLayout+xml"/>
  <Override PartName="/ppt/drawings/drawing2.xml" ContentType="application/vnd.openxmlformats-officedocument.drawingml.chartshapes+xml"/>
  <Override PartName="/ppt/notesSlides/notesSlide12.xml" ContentType="application/vnd.openxmlformats-officedocument.presentationml.notesSlide+xml"/>
  <Override PartName="/ppt/charts/chart9.xml" ContentType="application/vnd.openxmlformats-officedocument.drawingml.chart+xml"/>
  <Override PartName="/ppt/notesSlides/notesSlide5.xml" ContentType="application/vnd.openxmlformats-officedocument.presentationml.notesSlide+xml"/>
  <Override PartName="/ppt/slideLayouts/slideLayout1.xml" ContentType="application/vnd.openxmlformats-officedocument.presentationml.slideLayout+xml"/>
  <Override PartName="/ppt/theme/theme1.xml" ContentType="application/vnd.openxmlformats-officedocument.theme+xml"/>
  <Override PartName="/ppt/presentation.xml" ContentType="application/vnd.openxmlformats-officedocument.presentationml.presentation.main+xml"/>
  <Override PartName="/ppt/slides/slide5.xml" ContentType="application/vnd.openxmlformats-officedocument.presentationml.slide+xml"/>
  <Override PartName="/ppt/slideLayouts/slideLayout7.xml" ContentType="application/vnd.openxmlformats-officedocument.presentationml.slideLayout+xml"/>
  <Default Extension="jpeg" ContentType="image/jpe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ppt/notesSlides/notesSlide8.xml" ContentType="application/vnd.openxmlformats-officedocument.presentationml.notesSlide+xml"/>
  <Override PartName="/ppt/slideLayouts/slideLayout13.xml" ContentType="application/vnd.openxmlformats-officedocument.presentationml.slideLayout+xml"/>
  <Override PartName="/ppt/slides/slide8.xml" ContentType="application/vnd.openxmlformats-officedocument.presentationml.slide+xml"/>
  <Override PartName="/ppt/slides/slide15.xml" ContentType="application/vnd.openxmlformats-officedocument.presentationml.slide+xml"/>
  <Default Extension="rels" ContentType="application/vnd.openxmlformats-package.relationships+xml"/>
  <Override PartName="/ppt/slideLayouts/slideLayout15.xml" ContentType="application/vnd.openxmlformats-officedocument.presentationml.slideLayout+xml"/>
  <Override PartName="/ppt/slides/slide9.xml" ContentType="application/vnd.openxmlformats-officedocument.presentationml.slide+xml"/>
  <Override PartName="/ppt/tags/tag1.xml" ContentType="application/vnd.openxmlformats-officedocument.presentationml.tags+xml"/>
  <Override PartName="/ppt/drawings/drawing3.xml" ContentType="application/vnd.openxmlformats-officedocument.drawingml.chartshapes+xml"/>
  <Override PartName="/ppt/slides/slide6.xml" ContentType="application/vnd.openxmlformats-officedocument.presentationml.slide+xml"/>
  <Override PartName="/ppt/slides/slide16.xml" ContentType="application/vnd.openxmlformats-officedocument.presentationml.slide+xml"/>
  <Default Extension="gif" ContentType="image/gif"/>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2" Type="http://schemas.openxmlformats.org/package/2006/relationships/metadata/core-properties" Target="docProps/core.xml"/><Relationship Id="rId3" Type="http://schemas.openxmlformats.org/officeDocument/2006/relationships/extended-properties" Target="docProps/app.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 id="2147483812" r:id="rId2"/>
  </p:sldMasterIdLst>
  <p:notesMasterIdLst>
    <p:notesMasterId r:id="rId21"/>
  </p:notesMasterIdLst>
  <p:handoutMasterIdLst>
    <p:handoutMasterId r:id="rId22"/>
  </p:handoutMasterIdLst>
  <p:sldIdLst>
    <p:sldId id="568" r:id="rId3"/>
    <p:sldId id="629" r:id="rId4"/>
    <p:sldId id="641" r:id="rId5"/>
    <p:sldId id="625" r:id="rId6"/>
    <p:sldId id="626" r:id="rId7"/>
    <p:sldId id="574" r:id="rId8"/>
    <p:sldId id="609" r:id="rId9"/>
    <p:sldId id="628" r:id="rId10"/>
    <p:sldId id="576" r:id="rId11"/>
    <p:sldId id="578" r:id="rId12"/>
    <p:sldId id="611" r:id="rId13"/>
    <p:sldId id="636" r:id="rId14"/>
    <p:sldId id="635" r:id="rId15"/>
    <p:sldId id="634" r:id="rId16"/>
    <p:sldId id="633" r:id="rId17"/>
    <p:sldId id="616" r:id="rId18"/>
    <p:sldId id="640" r:id="rId19"/>
    <p:sldId id="632" r:id="rId20"/>
  </p:sldIdLst>
  <p:sldSz cx="13004800" cy="9753600"/>
  <p:notesSz cx="6858000" cy="9296400"/>
  <p:defaultTextStyle>
    <a:defPPr>
      <a:defRPr lang="en-US"/>
    </a:defPPr>
    <a:lvl1pPr algn="l" rtl="0" fontAlgn="base">
      <a:spcBef>
        <a:spcPct val="0"/>
      </a:spcBef>
      <a:spcAft>
        <a:spcPct val="0"/>
      </a:spcAft>
      <a:defRPr sz="3400" kern="1200">
        <a:solidFill>
          <a:srgbClr val="FFFFFF"/>
        </a:solidFill>
        <a:latin typeface="Gotham-Medium"/>
        <a:ea typeface="+mn-ea"/>
        <a:cs typeface="Arial" charset="0"/>
        <a:sym typeface="Minion Pro Med"/>
      </a:defRPr>
    </a:lvl1pPr>
    <a:lvl2pPr marL="457200" algn="l" rtl="0" fontAlgn="base">
      <a:spcBef>
        <a:spcPct val="0"/>
      </a:spcBef>
      <a:spcAft>
        <a:spcPct val="0"/>
      </a:spcAft>
      <a:defRPr sz="3400" kern="1200">
        <a:solidFill>
          <a:srgbClr val="FFFFFF"/>
        </a:solidFill>
        <a:latin typeface="Gotham-Medium"/>
        <a:ea typeface="+mn-ea"/>
        <a:cs typeface="Arial" charset="0"/>
        <a:sym typeface="Minion Pro Med"/>
      </a:defRPr>
    </a:lvl2pPr>
    <a:lvl3pPr marL="914400" algn="l" rtl="0" fontAlgn="base">
      <a:spcBef>
        <a:spcPct val="0"/>
      </a:spcBef>
      <a:spcAft>
        <a:spcPct val="0"/>
      </a:spcAft>
      <a:defRPr sz="3400" kern="1200">
        <a:solidFill>
          <a:srgbClr val="FFFFFF"/>
        </a:solidFill>
        <a:latin typeface="Gotham-Medium"/>
        <a:ea typeface="+mn-ea"/>
        <a:cs typeface="Arial" charset="0"/>
        <a:sym typeface="Minion Pro Med"/>
      </a:defRPr>
    </a:lvl3pPr>
    <a:lvl4pPr marL="1371600" algn="l" rtl="0" fontAlgn="base">
      <a:spcBef>
        <a:spcPct val="0"/>
      </a:spcBef>
      <a:spcAft>
        <a:spcPct val="0"/>
      </a:spcAft>
      <a:defRPr sz="3400" kern="1200">
        <a:solidFill>
          <a:srgbClr val="FFFFFF"/>
        </a:solidFill>
        <a:latin typeface="Gotham-Medium"/>
        <a:ea typeface="+mn-ea"/>
        <a:cs typeface="Arial" charset="0"/>
        <a:sym typeface="Minion Pro Med"/>
      </a:defRPr>
    </a:lvl4pPr>
    <a:lvl5pPr marL="1828800" algn="l" rtl="0" fontAlgn="base">
      <a:spcBef>
        <a:spcPct val="0"/>
      </a:spcBef>
      <a:spcAft>
        <a:spcPct val="0"/>
      </a:spcAft>
      <a:defRPr sz="3400" kern="1200">
        <a:solidFill>
          <a:srgbClr val="FFFFFF"/>
        </a:solidFill>
        <a:latin typeface="Gotham-Medium"/>
        <a:ea typeface="+mn-ea"/>
        <a:cs typeface="Arial" charset="0"/>
        <a:sym typeface="Minion Pro Med"/>
      </a:defRPr>
    </a:lvl5pPr>
    <a:lvl6pPr marL="2286000" algn="l" defTabSz="914400" rtl="0" eaLnBrk="1" latinLnBrk="0" hangingPunct="1">
      <a:defRPr sz="3400" kern="1200">
        <a:solidFill>
          <a:srgbClr val="FFFFFF"/>
        </a:solidFill>
        <a:latin typeface="Gotham-Medium"/>
        <a:ea typeface="+mn-ea"/>
        <a:cs typeface="Arial" charset="0"/>
        <a:sym typeface="Minion Pro Med"/>
      </a:defRPr>
    </a:lvl6pPr>
    <a:lvl7pPr marL="2743200" algn="l" defTabSz="914400" rtl="0" eaLnBrk="1" latinLnBrk="0" hangingPunct="1">
      <a:defRPr sz="3400" kern="1200">
        <a:solidFill>
          <a:srgbClr val="FFFFFF"/>
        </a:solidFill>
        <a:latin typeface="Gotham-Medium"/>
        <a:ea typeface="+mn-ea"/>
        <a:cs typeface="Arial" charset="0"/>
        <a:sym typeface="Minion Pro Med"/>
      </a:defRPr>
    </a:lvl7pPr>
    <a:lvl8pPr marL="3200400" algn="l" defTabSz="914400" rtl="0" eaLnBrk="1" latinLnBrk="0" hangingPunct="1">
      <a:defRPr sz="3400" kern="1200">
        <a:solidFill>
          <a:srgbClr val="FFFFFF"/>
        </a:solidFill>
        <a:latin typeface="Gotham-Medium"/>
        <a:ea typeface="+mn-ea"/>
        <a:cs typeface="Arial" charset="0"/>
        <a:sym typeface="Minion Pro Med"/>
      </a:defRPr>
    </a:lvl8pPr>
    <a:lvl9pPr marL="3657600" algn="l" defTabSz="914400" rtl="0" eaLnBrk="1" latinLnBrk="0" hangingPunct="1">
      <a:defRPr sz="3400" kern="1200">
        <a:solidFill>
          <a:srgbClr val="FFFFFF"/>
        </a:solidFill>
        <a:latin typeface="Gotham-Medium"/>
        <a:ea typeface="+mn-ea"/>
        <a:cs typeface="Arial" charset="0"/>
        <a:sym typeface="Minion Pro Med"/>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Craig Charney" initials="" lastIdx="2" clrIdx="0"/>
  <p:cmAuthor id="1" name="Whitney Fisher" initials="" lastIdx="13" clrIdx="1"/>
  <p:cmAuthor id="2" name="Sean Michael Flowers" initials="" lastIdx="0" clrIdx="2"/>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clrMru>
    <a:srgbClr val="007635"/>
    <a:srgbClr val="C0C4C8"/>
    <a:srgbClr val="FFFFFF"/>
    <a:srgbClr val="AEC5E7"/>
    <a:srgbClr val="006411"/>
    <a:srgbClr val="009A46"/>
    <a:srgbClr val="FF3300"/>
    <a:srgbClr val="00548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horzBarState="maximized">
    <p:restoredLeft sz="9853" autoAdjust="0"/>
    <p:restoredTop sz="70411" autoAdjust="0"/>
  </p:normalViewPr>
  <p:slideViewPr>
    <p:cSldViewPr snapToGrid="0">
      <p:cViewPr varScale="1">
        <p:scale>
          <a:sx n="116" d="100"/>
          <a:sy n="116" d="100"/>
        </p:scale>
        <p:origin x="-1208" y="-112"/>
      </p:cViewPr>
      <p:guideLst>
        <p:guide orient="horz" pos="585"/>
        <p:guide orient="horz" pos="5240"/>
        <p:guide orient="horz" pos="5422"/>
        <p:guide orient="horz" pos="1785"/>
        <p:guide orient="horz" pos="1410"/>
        <p:guide pos="3023"/>
        <p:guide pos="7757"/>
        <p:guide pos="892"/>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1" d="100"/>
          <a:sy n="71" d="100"/>
        </p:scale>
        <p:origin x="-2742" y="-114"/>
      </p:cViewPr>
      <p:guideLst>
        <p:guide orient="horz" pos="2855"/>
        <p:guide pos="2160"/>
      </p:guideLst>
    </p:cSldViewPr>
  </p:notesViewPr>
  <p:gridSpacing cx="78028800" cy="78028800"/>
</p:viewPr>
</file>

<file path=ppt/_rels/presentation.xml.rels><?xml version="1.0" encoding="UTF-8" standalone="yes"?>
<Relationships xmlns="http://schemas.openxmlformats.org/package/2006/relationships"><Relationship Id="rId7" Type="http://schemas.openxmlformats.org/officeDocument/2006/relationships/slide" Target="slides/slide5.xml"/><Relationship Id="rId1" Type="http://schemas.openxmlformats.org/officeDocument/2006/relationships/slideMaster" Target="slideMasters/slideMaster1.xml"/><Relationship Id="rId24" Type="http://schemas.openxmlformats.org/officeDocument/2006/relationships/commentAuthors" Target="commentAuthors.xml"/><Relationship Id="rId25" Type="http://schemas.openxmlformats.org/officeDocument/2006/relationships/presProps" Target="presProps.xml"/><Relationship Id="rId8" Type="http://schemas.openxmlformats.org/officeDocument/2006/relationships/slide" Target="slides/slide6.xml"/><Relationship Id="rId13" Type="http://schemas.openxmlformats.org/officeDocument/2006/relationships/slide" Target="slides/slide11.xml"/><Relationship Id="rId10" Type="http://schemas.openxmlformats.org/officeDocument/2006/relationships/slide" Target="slides/slide8.xml"/><Relationship Id="rId12" Type="http://schemas.openxmlformats.org/officeDocument/2006/relationships/slide" Target="slides/slide10.xml"/><Relationship Id="rId17" Type="http://schemas.openxmlformats.org/officeDocument/2006/relationships/slide" Target="slides/slide15.xml"/><Relationship Id="rId9" Type="http://schemas.openxmlformats.org/officeDocument/2006/relationships/slide" Target="slides/slide7.xml"/><Relationship Id="rId18" Type="http://schemas.openxmlformats.org/officeDocument/2006/relationships/slide" Target="slides/slide16.xml"/><Relationship Id="rId3" Type="http://schemas.openxmlformats.org/officeDocument/2006/relationships/slide" Target="slides/slide1.xml"/><Relationship Id="rId27" Type="http://schemas.openxmlformats.org/officeDocument/2006/relationships/theme" Target="theme/theme1.xml"/><Relationship Id="rId14" Type="http://schemas.openxmlformats.org/officeDocument/2006/relationships/slide" Target="slides/slide12.xml"/><Relationship Id="rId23" Type="http://schemas.openxmlformats.org/officeDocument/2006/relationships/printerSettings" Target="printerSettings/printerSettings1.bin"/><Relationship Id="rId4" Type="http://schemas.openxmlformats.org/officeDocument/2006/relationships/slide" Target="slides/slide2.xml"/><Relationship Id="rId28" Type="http://schemas.openxmlformats.org/officeDocument/2006/relationships/tableStyles" Target="tableStyles.xml"/><Relationship Id="rId26" Type="http://schemas.openxmlformats.org/officeDocument/2006/relationships/viewProps" Target="viewProps.xml"/><Relationship Id="rId11" Type="http://schemas.openxmlformats.org/officeDocument/2006/relationships/slide" Target="slides/slide9.xml"/><Relationship Id="rId6" Type="http://schemas.openxmlformats.org/officeDocument/2006/relationships/slide" Target="slides/slide4.xml"/><Relationship Id="rId16" Type="http://schemas.openxmlformats.org/officeDocument/2006/relationships/slide" Target="slides/slide14.xml"/><Relationship Id="rId5" Type="http://schemas.openxmlformats.org/officeDocument/2006/relationships/slide" Target="slides/slide3.xml"/><Relationship Id="rId15" Type="http://schemas.openxmlformats.org/officeDocument/2006/relationships/slide" Target="slides/slide13.xml"/><Relationship Id="rId19" Type="http://schemas.openxmlformats.org/officeDocument/2006/relationships/slide" Target="slides/slide17.xml"/><Relationship Id="rId20" Type="http://schemas.openxmlformats.org/officeDocument/2006/relationships/slide" Target="slides/slide18.xml"/><Relationship Id="rId22" Type="http://schemas.openxmlformats.org/officeDocument/2006/relationships/handoutMaster" Target="handoutMasters/handoutMaster1.xml"/><Relationship Id="rId21" Type="http://schemas.openxmlformats.org/officeDocument/2006/relationships/notesMaster" Target="notesMasters/notesMaster1.xml"/><Relationship Id="rId2" Type="http://schemas.openxmlformats.org/officeDocument/2006/relationships/slideMaster" Target="slideMasters/slideMaster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10.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Sheet10.xlsx"/></Relationships>
</file>

<file path=ppt/charts/_rels/chart11.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Sheet12.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127306273062731"/>
          <c:y val="0.0198019801980199"/>
          <c:w val="0.870848708487087"/>
          <c:h val="0.772277227722772"/>
        </c:manualLayout>
      </c:layout>
      <c:barChart>
        <c:barDir val="col"/>
        <c:grouping val="clustered"/>
        <c:ser>
          <c:idx val="1"/>
          <c:order val="0"/>
          <c:tx>
            <c:strRef>
              <c:f>Sheet1!$A$2</c:f>
              <c:strCache>
                <c:ptCount val="1"/>
                <c:pt idx="0">
                  <c:v>2009</c:v>
                </c:pt>
              </c:strCache>
            </c:strRef>
          </c:tx>
          <c:spPr>
            <a:solidFill>
              <a:srgbClr val="007635"/>
            </a:solidFill>
            <a:ln w="19038">
              <a:noFill/>
            </a:ln>
          </c:spPr>
          <c:dLbls>
            <c:spPr>
              <a:noFill/>
              <a:ln w="25365">
                <a:noFill/>
              </a:ln>
            </c:spPr>
            <c:txPr>
              <a:bodyPr/>
              <a:lstStyle/>
              <a:p>
                <a:pPr>
                  <a:defRPr baseline="0">
                    <a:solidFill>
                      <a:srgbClr val="FFFFFF"/>
                    </a:solidFill>
                  </a:defRPr>
                </a:pPr>
                <a:endParaRPr lang="en-US"/>
              </a:p>
            </c:txPr>
            <c:dLblPos val="outEnd"/>
            <c:showVal val="1"/>
          </c:dLbls>
          <c:cat>
            <c:strRef>
              <c:f>Sheet1!$B$1:$D$1</c:f>
              <c:strCache>
                <c:ptCount val="3"/>
                <c:pt idx="0">
                  <c:v>All</c:v>
                </c:pt>
                <c:pt idx="1">
                  <c:v>West Bank</c:v>
                </c:pt>
                <c:pt idx="2">
                  <c:v>Gaza</c:v>
                </c:pt>
              </c:strCache>
            </c:strRef>
          </c:cat>
          <c:val>
            <c:numRef>
              <c:f>Sheet1!$B$2:$D$2</c:f>
              <c:numCache>
                <c:formatCode>0%</c:formatCode>
                <c:ptCount val="3"/>
                <c:pt idx="0">
                  <c:v>0.21</c:v>
                </c:pt>
                <c:pt idx="1">
                  <c:v>0.22</c:v>
                </c:pt>
                <c:pt idx="2">
                  <c:v>0.19</c:v>
                </c:pt>
              </c:numCache>
            </c:numRef>
          </c:val>
        </c:ser>
        <c:ser>
          <c:idx val="0"/>
          <c:order val="1"/>
          <c:tx>
            <c:strRef>
              <c:f>Sheet1!$A$3</c:f>
              <c:strCache>
                <c:ptCount val="1"/>
                <c:pt idx="0">
                  <c:v>2010</c:v>
                </c:pt>
              </c:strCache>
            </c:strRef>
          </c:tx>
          <c:spPr>
            <a:solidFill>
              <a:srgbClr val="007635"/>
            </a:solidFill>
            <a:ln w="19038">
              <a:solidFill>
                <a:srgbClr val="007635"/>
              </a:solidFill>
            </a:ln>
          </c:spPr>
          <c:dLbls>
            <c:spPr>
              <a:noFill/>
              <a:ln w="25365">
                <a:noFill/>
              </a:ln>
            </c:spPr>
            <c:txPr>
              <a:bodyPr/>
              <a:lstStyle/>
              <a:p>
                <a:pPr>
                  <a:defRPr baseline="0">
                    <a:solidFill>
                      <a:srgbClr val="FFFFFF"/>
                    </a:solidFill>
                  </a:defRPr>
                </a:pPr>
                <a:endParaRPr lang="en-US"/>
              </a:p>
            </c:txPr>
            <c:dLblPos val="outEnd"/>
            <c:showVal val="1"/>
          </c:dLbls>
          <c:cat>
            <c:strRef>
              <c:f>Sheet1!$B$1:$D$1</c:f>
              <c:strCache>
                <c:ptCount val="3"/>
                <c:pt idx="0">
                  <c:v>All</c:v>
                </c:pt>
                <c:pt idx="1">
                  <c:v>West Bank</c:v>
                </c:pt>
                <c:pt idx="2">
                  <c:v>Gaza</c:v>
                </c:pt>
              </c:strCache>
            </c:strRef>
          </c:cat>
          <c:val>
            <c:numRef>
              <c:f>Sheet1!$B$3:$D$3</c:f>
              <c:numCache>
                <c:formatCode>0%</c:formatCode>
                <c:ptCount val="3"/>
                <c:pt idx="0">
                  <c:v>0.47</c:v>
                </c:pt>
                <c:pt idx="1">
                  <c:v>0.56</c:v>
                </c:pt>
                <c:pt idx="2">
                  <c:v>0.31</c:v>
                </c:pt>
              </c:numCache>
            </c:numRef>
          </c:val>
        </c:ser>
        <c:dLbls>
          <c:showVal val="1"/>
        </c:dLbls>
        <c:gapWidth val="50"/>
        <c:overlap val="-9"/>
        <c:axId val="499226936"/>
        <c:axId val="499230376"/>
      </c:barChart>
      <c:catAx>
        <c:axId val="499226936"/>
        <c:scaling>
          <c:orientation val="minMax"/>
        </c:scaling>
        <c:axPos val="b"/>
        <c:tickLblPos val="none"/>
        <c:spPr>
          <a:ln w="4861">
            <a:solidFill>
              <a:schemeClr val="tx1"/>
            </a:solidFill>
            <a:prstDash val="solid"/>
          </a:ln>
        </c:spPr>
        <c:txPr>
          <a:bodyPr rot="0" vert="horz"/>
          <a:lstStyle/>
          <a:p>
            <a:pPr>
              <a:defRPr/>
            </a:pPr>
            <a:endParaRPr lang="en-US"/>
          </a:p>
        </c:txPr>
        <c:crossAx val="499230376"/>
        <c:crosses val="autoZero"/>
        <c:lblAlgn val="ctr"/>
        <c:lblOffset val="100"/>
        <c:tickLblSkip val="1"/>
        <c:tickMarkSkip val="1"/>
      </c:catAx>
      <c:valAx>
        <c:axId val="499230376"/>
        <c:scaling>
          <c:orientation val="minMax"/>
        </c:scaling>
        <c:axPos val="l"/>
        <c:majorGridlines>
          <c:spPr>
            <a:ln w="2792">
              <a:solidFill>
                <a:srgbClr val="AEC5E7"/>
              </a:solidFill>
              <a:prstDash val="sysDash"/>
            </a:ln>
          </c:spPr>
        </c:majorGridlines>
        <c:numFmt formatCode="0%" sourceLinked="1"/>
        <c:tickLblPos val="nextTo"/>
        <c:spPr>
          <a:ln w="2792">
            <a:solidFill>
              <a:srgbClr val="AEC5E7"/>
            </a:solidFill>
            <a:prstDash val="solid"/>
          </a:ln>
        </c:spPr>
        <c:txPr>
          <a:bodyPr/>
          <a:lstStyle/>
          <a:p>
            <a:pPr>
              <a:defRPr baseline="0">
                <a:solidFill>
                  <a:srgbClr val="FFFFFF"/>
                </a:solidFill>
              </a:defRPr>
            </a:pPr>
            <a:endParaRPr lang="en-US"/>
          </a:p>
        </c:txPr>
        <c:crossAx val="499226936"/>
        <c:crosses val="autoZero"/>
        <c:crossBetween val="between"/>
        <c:majorUnit val="0.2"/>
      </c:valAx>
      <c:spPr>
        <a:noFill/>
        <a:ln w="25385">
          <a:noFill/>
        </a:ln>
      </c:spPr>
    </c:plotArea>
    <c:plotVisOnly val="1"/>
    <c:dispBlanksAs val="gap"/>
  </c:chart>
  <c:spPr>
    <a:noFill/>
    <a:ln>
      <a:noFill/>
    </a:ln>
  </c:spPr>
  <c:txPr>
    <a:bodyPr/>
    <a:lstStyle/>
    <a:p>
      <a:pPr>
        <a:defRPr sz="1599" b="0" i="0" u="none" strike="noStrike" baseline="0">
          <a:solidFill>
            <a:schemeClr val="tx1"/>
          </a:solidFill>
          <a:latin typeface="Arial"/>
          <a:ea typeface="Arial"/>
          <a:cs typeface="Arial"/>
        </a:defRPr>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106995501897059"/>
          <c:y val="0.0212485171171486"/>
          <c:w val="0.931506849315065"/>
          <c:h val="0.753026634382587"/>
        </c:manualLayout>
      </c:layout>
      <c:barChart>
        <c:barDir val="col"/>
        <c:grouping val="stacked"/>
        <c:ser>
          <c:idx val="0"/>
          <c:order val="0"/>
          <c:tx>
            <c:strRef>
              <c:f>Sheet1!$A$2</c:f>
              <c:strCache>
                <c:ptCount val="1"/>
                <c:pt idx="0">
                  <c:v>Borders/Provisional state</c:v>
                </c:pt>
              </c:strCache>
            </c:strRef>
          </c:tx>
          <c:spPr>
            <a:solidFill>
              <a:srgbClr val="006411"/>
            </a:solidFill>
            <a:ln w="19038">
              <a:solidFill>
                <a:srgbClr val="006411"/>
              </a:solidFill>
            </a:ln>
          </c:spPr>
          <c:dPt>
            <c:idx val="2"/>
            <c:spPr>
              <a:solidFill>
                <a:schemeClr val="tx1">
                  <a:lumMod val="20000"/>
                  <a:lumOff val="80000"/>
                </a:schemeClr>
              </a:solidFill>
              <a:ln w="19038">
                <a:solidFill>
                  <a:srgbClr val="006411"/>
                </a:solidFill>
              </a:ln>
            </c:spPr>
          </c:dPt>
          <c:dLbls>
            <c:dLbl>
              <c:idx val="2"/>
              <c:spPr>
                <a:noFill/>
                <a:ln w="25386">
                  <a:noFill/>
                </a:ln>
              </c:spPr>
              <c:txPr>
                <a:bodyPr/>
                <a:lstStyle/>
                <a:p>
                  <a:pPr>
                    <a:defRPr sz="1599" b="0" i="0" u="none" strike="noStrike" baseline="0">
                      <a:solidFill>
                        <a:schemeClr val="bg1"/>
                      </a:solidFill>
                      <a:latin typeface="Arial"/>
                      <a:ea typeface="Arial"/>
                      <a:cs typeface="Arial"/>
                    </a:defRPr>
                  </a:pPr>
                  <a:endParaRPr lang="en-US"/>
                </a:p>
              </c:txPr>
            </c:dLbl>
            <c:spPr>
              <a:noFill/>
              <a:ln w="25386">
                <a:noFill/>
              </a:ln>
            </c:spPr>
            <c:txPr>
              <a:bodyPr/>
              <a:lstStyle/>
              <a:p>
                <a:pPr>
                  <a:defRPr sz="1599" b="0" i="0" u="none" strike="noStrike" baseline="0">
                    <a:solidFill>
                      <a:srgbClr val="FFFFFF"/>
                    </a:solidFill>
                    <a:latin typeface="Arial"/>
                    <a:ea typeface="Arial"/>
                    <a:cs typeface="Arial"/>
                  </a:defRPr>
                </a:pPr>
                <a:endParaRPr lang="en-US"/>
              </a:p>
            </c:txPr>
            <c:showVal val="1"/>
          </c:dLbls>
          <c:cat>
            <c:strRef>
              <c:f>Sheet1!$B$1:$E$1</c:f>
              <c:strCache>
                <c:ptCount val="3"/>
                <c:pt idx="0">
                  <c:v>Palestine</c:v>
                </c:pt>
                <c:pt idx="2">
                  <c:v>Israel</c:v>
                </c:pt>
              </c:strCache>
            </c:strRef>
          </c:cat>
          <c:val>
            <c:numRef>
              <c:f>Sheet1!$B$2:$E$2</c:f>
              <c:numCache>
                <c:formatCode>General</c:formatCode>
                <c:ptCount val="4"/>
                <c:pt idx="0" formatCode="0%">
                  <c:v>0.37</c:v>
                </c:pt>
              </c:numCache>
            </c:numRef>
          </c:val>
        </c:ser>
        <c:ser>
          <c:idx val="1"/>
          <c:order val="1"/>
          <c:tx>
            <c:strRef>
              <c:f>Sheet1!$A$3</c:f>
              <c:strCache>
                <c:ptCount val="1"/>
                <c:pt idx="0">
                  <c:v>All issues agreed</c:v>
                </c:pt>
              </c:strCache>
            </c:strRef>
          </c:tx>
          <c:spPr>
            <a:solidFill>
              <a:srgbClr val="FF0000"/>
            </a:solidFill>
            <a:ln w="19038">
              <a:solidFill>
                <a:srgbClr val="FF0000"/>
              </a:solidFill>
            </a:ln>
          </c:spPr>
          <c:dLbls>
            <c:spPr>
              <a:noFill/>
              <a:ln w="25386">
                <a:noFill/>
              </a:ln>
            </c:spPr>
            <c:txPr>
              <a:bodyPr/>
              <a:lstStyle/>
              <a:p>
                <a:pPr>
                  <a:defRPr sz="1599" b="0" i="0" u="none" strike="noStrike" baseline="0">
                    <a:solidFill>
                      <a:srgbClr val="FFFFFF"/>
                    </a:solidFill>
                    <a:latin typeface="Arial"/>
                    <a:ea typeface="Arial"/>
                    <a:cs typeface="Arial"/>
                  </a:defRPr>
                </a:pPr>
                <a:endParaRPr lang="en-US"/>
              </a:p>
            </c:txPr>
            <c:showVal val="1"/>
          </c:dLbls>
          <c:cat>
            <c:strRef>
              <c:f>Sheet1!$B$1:$E$1</c:f>
              <c:strCache>
                <c:ptCount val="3"/>
                <c:pt idx="0">
                  <c:v>Palestine</c:v>
                </c:pt>
                <c:pt idx="2">
                  <c:v>Israel</c:v>
                </c:pt>
              </c:strCache>
            </c:strRef>
          </c:cat>
          <c:val>
            <c:numRef>
              <c:f>Sheet1!$B$3:$E$3</c:f>
              <c:numCache>
                <c:formatCode>General</c:formatCode>
                <c:ptCount val="4"/>
                <c:pt idx="0" formatCode="0%">
                  <c:v>0.49</c:v>
                </c:pt>
              </c:numCache>
            </c:numRef>
          </c:val>
        </c:ser>
        <c:ser>
          <c:idx val="2"/>
          <c:order val="2"/>
          <c:tx>
            <c:strRef>
              <c:f>Sheet1!$A$4</c:f>
              <c:strCache>
                <c:ptCount val="1"/>
                <c:pt idx="0">
                  <c:v>Neither</c:v>
                </c:pt>
              </c:strCache>
            </c:strRef>
          </c:tx>
          <c:spPr>
            <a:solidFill>
              <a:srgbClr val="FFC000"/>
            </a:solidFill>
            <a:ln w="19038">
              <a:solidFill>
                <a:srgbClr val="FFC000"/>
              </a:solidFill>
            </a:ln>
          </c:spPr>
          <c:dLbls>
            <c:dLbl>
              <c:idx val="1"/>
              <c:spPr>
                <a:noFill/>
                <a:ln w="25386">
                  <a:noFill/>
                </a:ln>
              </c:spPr>
              <c:txPr>
                <a:bodyPr/>
                <a:lstStyle/>
                <a:p>
                  <a:pPr>
                    <a:defRPr sz="1599" b="0" i="0" u="none" strike="noStrike" baseline="0">
                      <a:solidFill>
                        <a:schemeClr val="bg1"/>
                      </a:solidFill>
                      <a:latin typeface="Arial"/>
                      <a:ea typeface="Arial"/>
                      <a:cs typeface="Arial"/>
                    </a:defRPr>
                  </a:pPr>
                  <a:endParaRPr lang="en-US"/>
                </a:p>
              </c:txPr>
            </c:dLbl>
            <c:spPr>
              <a:noFill/>
              <a:ln w="25386">
                <a:noFill/>
              </a:ln>
            </c:spPr>
            <c:txPr>
              <a:bodyPr/>
              <a:lstStyle/>
              <a:p>
                <a:pPr>
                  <a:defRPr sz="1599" b="0" i="0" u="none" strike="noStrike" baseline="0">
                    <a:solidFill>
                      <a:schemeClr val="bg2"/>
                    </a:solidFill>
                    <a:latin typeface="Arial"/>
                    <a:ea typeface="Arial"/>
                    <a:cs typeface="Arial"/>
                  </a:defRPr>
                </a:pPr>
                <a:endParaRPr lang="en-US"/>
              </a:p>
            </c:txPr>
            <c:showVal val="1"/>
          </c:dLbls>
          <c:cat>
            <c:strRef>
              <c:f>Sheet1!$B$1:$E$1</c:f>
              <c:strCache>
                <c:ptCount val="3"/>
                <c:pt idx="0">
                  <c:v>Palestine</c:v>
                </c:pt>
                <c:pt idx="2">
                  <c:v>Israel</c:v>
                </c:pt>
              </c:strCache>
            </c:strRef>
          </c:cat>
          <c:val>
            <c:numRef>
              <c:f>Sheet1!$B$4:$E$4</c:f>
              <c:numCache>
                <c:formatCode>0%</c:formatCode>
                <c:ptCount val="4"/>
                <c:pt idx="1">
                  <c:v>0.11</c:v>
                </c:pt>
              </c:numCache>
            </c:numRef>
          </c:val>
        </c:ser>
        <c:ser>
          <c:idx val="3"/>
          <c:order val="3"/>
          <c:tx>
            <c:strRef>
              <c:f>Sheet1!$A$5</c:f>
              <c:strCache>
                <c:ptCount val="1"/>
                <c:pt idx="0">
                  <c:v>Borders/Provisional state</c:v>
                </c:pt>
              </c:strCache>
            </c:strRef>
          </c:tx>
          <c:spPr>
            <a:solidFill>
              <a:srgbClr val="FFFFFF"/>
            </a:solidFill>
            <a:ln w="19038">
              <a:solidFill>
                <a:srgbClr val="C0C4C8"/>
              </a:solidFill>
            </a:ln>
          </c:spPr>
          <c:dLbls>
            <c:dLbl>
              <c:idx val="2"/>
              <c:spPr>
                <a:noFill/>
                <a:ln w="25386">
                  <a:noFill/>
                </a:ln>
              </c:spPr>
              <c:txPr>
                <a:bodyPr/>
                <a:lstStyle/>
                <a:p>
                  <a:pPr>
                    <a:defRPr sz="1599" b="0" i="0" u="none" strike="noStrike" baseline="0">
                      <a:solidFill>
                        <a:schemeClr val="bg1"/>
                      </a:solidFill>
                      <a:latin typeface="Arial"/>
                      <a:ea typeface="Arial"/>
                      <a:cs typeface="Arial"/>
                    </a:defRPr>
                  </a:pPr>
                  <a:endParaRPr lang="en-US"/>
                </a:p>
              </c:txPr>
            </c:dLbl>
            <c:spPr>
              <a:noFill/>
              <a:ln w="25386">
                <a:noFill/>
              </a:ln>
            </c:spPr>
            <c:txPr>
              <a:bodyPr/>
              <a:lstStyle/>
              <a:p>
                <a:pPr>
                  <a:defRPr sz="1799" b="1" i="0" u="none" strike="noStrike" baseline="0">
                    <a:solidFill>
                      <a:schemeClr val="bg1"/>
                    </a:solidFill>
                    <a:latin typeface="Arial"/>
                    <a:ea typeface="Arial"/>
                    <a:cs typeface="Arial"/>
                  </a:defRPr>
                </a:pPr>
                <a:endParaRPr lang="en-US"/>
              </a:p>
            </c:txPr>
            <c:showVal val="1"/>
          </c:dLbls>
          <c:cat>
            <c:strRef>
              <c:f>Sheet1!$B$1:$E$1</c:f>
              <c:strCache>
                <c:ptCount val="3"/>
                <c:pt idx="0">
                  <c:v>Palestine</c:v>
                </c:pt>
                <c:pt idx="2">
                  <c:v>Israel</c:v>
                </c:pt>
              </c:strCache>
            </c:strRef>
          </c:cat>
          <c:val>
            <c:numRef>
              <c:f>Sheet1!$B$5:$E$5</c:f>
              <c:numCache>
                <c:formatCode>General</c:formatCode>
                <c:ptCount val="4"/>
                <c:pt idx="2" formatCode="0%">
                  <c:v>0.34</c:v>
                </c:pt>
              </c:numCache>
            </c:numRef>
          </c:val>
        </c:ser>
        <c:ser>
          <c:idx val="4"/>
          <c:order val="4"/>
          <c:tx>
            <c:strRef>
              <c:f>Sheet1!$A$6</c:f>
              <c:strCache>
                <c:ptCount val="1"/>
                <c:pt idx="0">
                  <c:v>All issues agreed</c:v>
                </c:pt>
              </c:strCache>
            </c:strRef>
          </c:tx>
          <c:spPr>
            <a:solidFill>
              <a:srgbClr val="0070C0"/>
            </a:solidFill>
            <a:ln w="19038">
              <a:solidFill>
                <a:srgbClr val="0070C0"/>
              </a:solidFill>
            </a:ln>
          </c:spPr>
          <c:dLbls>
            <c:txPr>
              <a:bodyPr/>
              <a:lstStyle/>
              <a:p>
                <a:pPr>
                  <a:defRPr sz="1599" b="0" i="0" baseline="0">
                    <a:solidFill>
                      <a:srgbClr val="FFFFFF"/>
                    </a:solidFill>
                  </a:defRPr>
                </a:pPr>
                <a:endParaRPr lang="en-US"/>
              </a:p>
            </c:txPr>
            <c:showVal val="1"/>
          </c:dLbls>
          <c:cat>
            <c:strRef>
              <c:f>Sheet1!$B$1:$E$1</c:f>
              <c:strCache>
                <c:ptCount val="3"/>
                <c:pt idx="0">
                  <c:v>Palestine</c:v>
                </c:pt>
                <c:pt idx="2">
                  <c:v>Israel</c:v>
                </c:pt>
              </c:strCache>
            </c:strRef>
          </c:cat>
          <c:val>
            <c:numRef>
              <c:f>Sheet1!$B$6:$E$6</c:f>
              <c:numCache>
                <c:formatCode>General</c:formatCode>
                <c:ptCount val="4"/>
                <c:pt idx="2" formatCode="0%">
                  <c:v>0.14</c:v>
                </c:pt>
              </c:numCache>
            </c:numRef>
          </c:val>
        </c:ser>
        <c:ser>
          <c:idx val="5"/>
          <c:order val="5"/>
          <c:tx>
            <c:strRef>
              <c:f>Sheet1!$A$7</c:f>
              <c:strCache>
                <c:ptCount val="1"/>
                <c:pt idx="0">
                  <c:v>Neither</c:v>
                </c:pt>
              </c:strCache>
            </c:strRef>
          </c:tx>
          <c:spPr>
            <a:solidFill>
              <a:srgbClr val="FFC000"/>
            </a:solidFill>
            <a:ln w="19038">
              <a:solidFill>
                <a:srgbClr val="FFC000"/>
              </a:solidFill>
            </a:ln>
          </c:spPr>
          <c:dLbls>
            <c:txPr>
              <a:bodyPr/>
              <a:lstStyle/>
              <a:p>
                <a:pPr>
                  <a:defRPr sz="1599" b="0">
                    <a:solidFill>
                      <a:schemeClr val="bg1"/>
                    </a:solidFill>
                  </a:defRPr>
                </a:pPr>
                <a:endParaRPr lang="en-US"/>
              </a:p>
            </c:txPr>
            <c:showVal val="1"/>
          </c:dLbls>
          <c:cat>
            <c:strRef>
              <c:f>Sheet1!$B$1:$E$1</c:f>
              <c:strCache>
                <c:ptCount val="3"/>
                <c:pt idx="0">
                  <c:v>Palestine</c:v>
                </c:pt>
                <c:pt idx="2">
                  <c:v>Israel</c:v>
                </c:pt>
              </c:strCache>
            </c:strRef>
          </c:cat>
          <c:val>
            <c:numRef>
              <c:f>Sheet1!$B$7:$E$7</c:f>
              <c:numCache>
                <c:formatCode>General</c:formatCode>
                <c:ptCount val="4"/>
                <c:pt idx="3" formatCode="0%">
                  <c:v>0.330000000000001</c:v>
                </c:pt>
              </c:numCache>
            </c:numRef>
          </c:val>
        </c:ser>
        <c:dLbls>
          <c:showVal val="1"/>
        </c:dLbls>
        <c:overlap val="100"/>
        <c:axId val="540332152"/>
        <c:axId val="541311400"/>
      </c:barChart>
      <c:catAx>
        <c:axId val="540332152"/>
        <c:scaling>
          <c:orientation val="minMax"/>
        </c:scaling>
        <c:delete val="1"/>
        <c:axPos val="b"/>
        <c:tickLblPos val="none"/>
        <c:crossAx val="541311400"/>
        <c:crosses val="autoZero"/>
        <c:auto val="1"/>
        <c:lblAlgn val="ctr"/>
        <c:lblOffset val="100"/>
      </c:catAx>
      <c:valAx>
        <c:axId val="541311400"/>
        <c:scaling>
          <c:orientation val="minMax"/>
        </c:scaling>
        <c:axPos val="l"/>
        <c:majorGridlines>
          <c:spPr>
            <a:ln w="2792">
              <a:solidFill>
                <a:srgbClr val="AEC5E7"/>
              </a:solidFill>
              <a:prstDash val="sysDash"/>
            </a:ln>
          </c:spPr>
        </c:majorGridlines>
        <c:numFmt formatCode="0%" sourceLinked="1"/>
        <c:tickLblPos val="nextTo"/>
        <c:spPr>
          <a:ln w="2792" cmpd="sng">
            <a:solidFill>
              <a:srgbClr val="AEC5E7"/>
            </a:solidFill>
          </a:ln>
        </c:spPr>
        <c:txPr>
          <a:bodyPr/>
          <a:lstStyle/>
          <a:p>
            <a:pPr>
              <a:defRPr sz="1599" b="0" i="0" baseline="0">
                <a:solidFill>
                  <a:schemeClr val="tx1">
                    <a:lumMod val="20000"/>
                    <a:lumOff val="80000"/>
                  </a:schemeClr>
                </a:solidFill>
              </a:defRPr>
            </a:pPr>
            <a:endParaRPr lang="en-US"/>
          </a:p>
        </c:txPr>
        <c:crossAx val="540332152"/>
        <c:crosses val="autoZero"/>
        <c:crossBetween val="between"/>
      </c:valAx>
      <c:spPr>
        <a:noFill/>
        <a:ln w="25385">
          <a:noFill/>
        </a:ln>
      </c:spPr>
    </c:plotArea>
    <c:plotVisOnly val="1"/>
    <c:dispBlanksAs val="gap"/>
  </c:chart>
  <c:spPr>
    <a:noFill/>
    <a:ln>
      <a:noFill/>
    </a:ln>
  </c:spPr>
  <c:txPr>
    <a:bodyPr/>
    <a:lstStyle/>
    <a:p>
      <a:pPr>
        <a:defRPr sz="1634" b="1" i="0" u="none" strike="noStrike" baseline="0">
          <a:solidFill>
            <a:srgbClr val="000000"/>
          </a:solidFill>
          <a:latin typeface="Arial"/>
          <a:ea typeface="Arial"/>
          <a:cs typeface="Arial"/>
        </a:defRPr>
      </a:pPr>
      <a:endParaRPr lang="en-US"/>
    </a:p>
  </c:txPr>
  <c:externalData r:id="rId1"/>
  <c:userShapes r:id="rId2"/>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115965193247273"/>
          <c:y val="0.0178352030525248"/>
          <c:w val="0.931506849315065"/>
          <c:h val="0.754975116746775"/>
        </c:manualLayout>
      </c:layout>
      <c:barChart>
        <c:barDir val="col"/>
        <c:grouping val="clustered"/>
        <c:ser>
          <c:idx val="0"/>
          <c:order val="0"/>
          <c:tx>
            <c:strRef>
              <c:f>Sheet1!$A$2</c:f>
              <c:strCache>
                <c:ptCount val="1"/>
                <c:pt idx="0">
                  <c:v>Prefer plan</c:v>
                </c:pt>
              </c:strCache>
            </c:strRef>
          </c:tx>
          <c:spPr>
            <a:solidFill>
              <a:srgbClr val="006411"/>
            </a:solidFill>
            <a:ln w="25379">
              <a:noFill/>
            </a:ln>
          </c:spPr>
          <c:dPt>
            <c:idx val="0"/>
            <c:spPr>
              <a:solidFill>
                <a:srgbClr val="FF0000"/>
              </a:solidFill>
              <a:ln w="19034">
                <a:noFill/>
              </a:ln>
            </c:spPr>
          </c:dPt>
          <c:dPt>
            <c:idx val="1"/>
            <c:spPr>
              <a:solidFill>
                <a:srgbClr val="FFFFFF"/>
              </a:solidFill>
              <a:ln w="19034">
                <a:solidFill>
                  <a:srgbClr val="C0C4C8"/>
                </a:solidFill>
              </a:ln>
            </c:spPr>
          </c:dPt>
          <c:dLbls>
            <c:dLbl>
              <c:idx val="0"/>
              <c:layout>
                <c:manualLayout>
                  <c:x val="-0.000293085722317048"/>
                  <c:y val="0.00419146470327573"/>
                </c:manualLayout>
              </c:layout>
              <c:dLblPos val="outEnd"/>
              <c:showVal val="1"/>
            </c:dLbl>
            <c:dLbl>
              <c:idx val="1"/>
              <c:layout>
                <c:manualLayout>
                  <c:x val="0.00201619820434814"/>
                  <c:y val="-0.0162317872221792"/>
                </c:manualLayout>
              </c:layout>
              <c:dLblPos val="outEnd"/>
              <c:showVal val="1"/>
            </c:dLbl>
            <c:txPr>
              <a:bodyPr/>
              <a:lstStyle/>
              <a:p>
                <a:pPr>
                  <a:defRPr sz="1599" b="0" i="0" baseline="0">
                    <a:solidFill>
                      <a:schemeClr val="tx1">
                        <a:lumMod val="20000"/>
                        <a:lumOff val="80000"/>
                      </a:schemeClr>
                    </a:solidFill>
                  </a:defRPr>
                </a:pPr>
                <a:endParaRPr lang="en-US"/>
              </a:p>
            </c:txPr>
            <c:showVal val="1"/>
          </c:dLbls>
          <c:cat>
            <c:strRef>
              <c:f>Sheet1!$B$1:$C$1</c:f>
              <c:strCache>
                <c:ptCount val="2"/>
                <c:pt idx="0">
                  <c:v>Palestinians</c:v>
                </c:pt>
                <c:pt idx="1">
                  <c:v>Israelis</c:v>
                </c:pt>
              </c:strCache>
            </c:strRef>
          </c:cat>
          <c:val>
            <c:numRef>
              <c:f>Sheet1!$B$2:$C$2</c:f>
              <c:numCache>
                <c:formatCode>0%</c:formatCode>
                <c:ptCount val="2"/>
                <c:pt idx="0">
                  <c:v>0.54</c:v>
                </c:pt>
                <c:pt idx="1">
                  <c:v>0.36</c:v>
                </c:pt>
              </c:numCache>
            </c:numRef>
          </c:val>
        </c:ser>
        <c:ser>
          <c:idx val="1"/>
          <c:order val="1"/>
          <c:tx>
            <c:strRef>
              <c:f>Sheet1!$A$3</c:f>
              <c:strCache>
                <c:ptCount val="1"/>
                <c:pt idx="0">
                  <c:v>Prefer status quo</c:v>
                </c:pt>
              </c:strCache>
            </c:strRef>
          </c:tx>
          <c:spPr>
            <a:solidFill>
              <a:srgbClr val="FFFFFF"/>
            </a:solidFill>
            <a:ln w="25379">
              <a:noFill/>
            </a:ln>
          </c:spPr>
          <c:dPt>
            <c:idx val="0"/>
            <c:spPr>
              <a:solidFill>
                <a:srgbClr val="006411"/>
              </a:solidFill>
              <a:ln w="19034">
                <a:noFill/>
              </a:ln>
            </c:spPr>
          </c:dPt>
          <c:dPt>
            <c:idx val="1"/>
            <c:spPr>
              <a:solidFill>
                <a:srgbClr val="0070C0"/>
              </a:solidFill>
              <a:ln w="19034">
                <a:noFill/>
              </a:ln>
            </c:spPr>
          </c:dPt>
          <c:dLbls>
            <c:dLbl>
              <c:idx val="0"/>
              <c:layout>
                <c:manualLayout>
                  <c:x val="0.00353466912169174"/>
                  <c:y val="-0.00895764542478201"/>
                </c:manualLayout>
              </c:layout>
              <c:dLblPos val="outEnd"/>
              <c:showVal val="1"/>
            </c:dLbl>
            <c:dLbl>
              <c:idx val="1"/>
              <c:layout>
                <c:manualLayout>
                  <c:x val="0.0138801482357503"/>
                  <c:y val="-0.00879547894215622"/>
                </c:manualLayout>
              </c:layout>
              <c:dLblPos val="outEnd"/>
              <c:showVal val="1"/>
            </c:dLbl>
            <c:txPr>
              <a:bodyPr/>
              <a:lstStyle/>
              <a:p>
                <a:pPr>
                  <a:defRPr sz="1599" b="0" i="0" baseline="0">
                    <a:solidFill>
                      <a:schemeClr val="tx1">
                        <a:lumMod val="20000"/>
                        <a:lumOff val="80000"/>
                      </a:schemeClr>
                    </a:solidFill>
                  </a:defRPr>
                </a:pPr>
                <a:endParaRPr lang="en-US"/>
              </a:p>
            </c:txPr>
            <c:showVal val="1"/>
          </c:dLbls>
          <c:cat>
            <c:strRef>
              <c:f>Sheet1!$B$1:$C$1</c:f>
              <c:strCache>
                <c:ptCount val="2"/>
                <c:pt idx="0">
                  <c:v>Palestinians</c:v>
                </c:pt>
                <c:pt idx="1">
                  <c:v>Israelis</c:v>
                </c:pt>
              </c:strCache>
            </c:strRef>
          </c:cat>
          <c:val>
            <c:numRef>
              <c:f>Sheet1!$B$3:$C$3</c:f>
              <c:numCache>
                <c:formatCode>0%</c:formatCode>
                <c:ptCount val="2"/>
                <c:pt idx="0">
                  <c:v>0.41</c:v>
                </c:pt>
                <c:pt idx="1">
                  <c:v>0.5</c:v>
                </c:pt>
              </c:numCache>
            </c:numRef>
          </c:val>
        </c:ser>
        <c:dLbls>
          <c:showVal val="1"/>
        </c:dLbls>
        <c:axId val="540040904"/>
        <c:axId val="531060056"/>
      </c:barChart>
      <c:catAx>
        <c:axId val="540040904"/>
        <c:scaling>
          <c:orientation val="minMax"/>
        </c:scaling>
        <c:delete val="1"/>
        <c:axPos val="b"/>
        <c:tickLblPos val="none"/>
        <c:crossAx val="531060056"/>
        <c:crosses val="autoZero"/>
        <c:auto val="1"/>
        <c:lblAlgn val="ctr"/>
        <c:lblOffset val="100"/>
      </c:catAx>
      <c:valAx>
        <c:axId val="531060056"/>
        <c:scaling>
          <c:orientation val="minMax"/>
          <c:max val="0.9"/>
          <c:min val="0.0"/>
        </c:scaling>
        <c:axPos val="l"/>
        <c:majorGridlines>
          <c:spPr>
            <a:ln w="2792">
              <a:solidFill>
                <a:srgbClr val="AEC5E7"/>
              </a:solidFill>
              <a:prstDash val="sysDash"/>
            </a:ln>
          </c:spPr>
        </c:majorGridlines>
        <c:numFmt formatCode="0%" sourceLinked="1"/>
        <c:tickLblPos val="nextTo"/>
        <c:spPr>
          <a:ln w="2792">
            <a:solidFill>
              <a:srgbClr val="AEC5E7"/>
            </a:solidFill>
            <a:prstDash val="solid"/>
          </a:ln>
        </c:spPr>
        <c:txPr>
          <a:bodyPr/>
          <a:lstStyle/>
          <a:p>
            <a:pPr>
              <a:defRPr sz="1599" b="0" i="0" baseline="0">
                <a:solidFill>
                  <a:schemeClr val="tx1">
                    <a:lumMod val="20000"/>
                    <a:lumOff val="80000"/>
                  </a:schemeClr>
                </a:solidFill>
              </a:defRPr>
            </a:pPr>
            <a:endParaRPr lang="en-US"/>
          </a:p>
        </c:txPr>
        <c:crossAx val="540040904"/>
        <c:crosses val="autoZero"/>
        <c:crossBetween val="between"/>
        <c:minorUnit val="0.02"/>
      </c:valAx>
      <c:spPr>
        <a:noFill/>
        <a:ln w="25378">
          <a:noFill/>
        </a:ln>
      </c:spPr>
    </c:plotArea>
    <c:plotVisOnly val="1"/>
    <c:dispBlanksAs val="gap"/>
  </c:chart>
  <c:spPr>
    <a:noFill/>
    <a:ln>
      <a:noFill/>
    </a:ln>
  </c:spPr>
  <c:txPr>
    <a:bodyPr/>
    <a:lstStyle/>
    <a:p>
      <a:pPr>
        <a:defRPr sz="1634" b="1" i="0" u="none" strike="noStrike" baseline="0">
          <a:solidFill>
            <a:srgbClr val="000000"/>
          </a:solidFill>
          <a:latin typeface="Arial"/>
          <a:ea typeface="Arial"/>
          <a:cs typeface="Arial"/>
        </a:defRPr>
      </a:pPr>
      <a:endParaRPr lang="en-US"/>
    </a:p>
  </c:txPr>
  <c:externalData r:id="rId1"/>
  <c:userShapes r:id="rId2"/>
</c:chartSpace>
</file>

<file path=ppt/charts/chart12.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0598553441014472"/>
          <c:y val="0.0178352030525248"/>
          <c:w val="0.940144655898555"/>
          <c:h val="0.731165649392558"/>
        </c:manualLayout>
      </c:layout>
      <c:barChart>
        <c:barDir val="col"/>
        <c:grouping val="clustered"/>
        <c:ser>
          <c:idx val="0"/>
          <c:order val="0"/>
          <c:tx>
            <c:strRef>
              <c:f>Sheet1!$A$2</c:f>
              <c:strCache>
                <c:ptCount val="1"/>
                <c:pt idx="0">
                  <c:v>Prefer plan</c:v>
                </c:pt>
              </c:strCache>
            </c:strRef>
          </c:tx>
          <c:spPr>
            <a:solidFill>
              <a:srgbClr val="006411"/>
            </a:solidFill>
            <a:ln w="25387">
              <a:noFill/>
            </a:ln>
          </c:spPr>
          <c:dPt>
            <c:idx val="0"/>
            <c:spPr>
              <a:solidFill>
                <a:srgbClr val="FF0000"/>
              </a:solidFill>
              <a:ln w="19039">
                <a:noFill/>
              </a:ln>
            </c:spPr>
          </c:dPt>
          <c:dPt>
            <c:idx val="1"/>
            <c:spPr>
              <a:solidFill>
                <a:srgbClr val="FFFFFF"/>
              </a:solidFill>
              <a:ln w="19039">
                <a:solidFill>
                  <a:srgbClr val="C0C4C8"/>
                </a:solidFill>
              </a:ln>
            </c:spPr>
          </c:dPt>
          <c:dLbls>
            <c:dLbl>
              <c:idx val="0"/>
              <c:layout>
                <c:manualLayout>
                  <c:x val="0.00131669587247008"/>
                  <c:y val="-0.014795965487288"/>
                </c:manualLayout>
              </c:layout>
              <c:dLblPos val="outEnd"/>
              <c:showVal val="1"/>
            </c:dLbl>
            <c:dLbl>
              <c:idx val="1"/>
              <c:layout>
                <c:manualLayout>
                  <c:x val="-0.0035752800645326"/>
                  <c:y val="-0.0253969388900167"/>
                </c:manualLayout>
              </c:layout>
              <c:dLblPos val="outEnd"/>
              <c:showVal val="1"/>
            </c:dLbl>
            <c:txPr>
              <a:bodyPr/>
              <a:lstStyle/>
              <a:p>
                <a:pPr>
                  <a:defRPr sz="1599" b="0" i="0" baseline="0">
                    <a:solidFill>
                      <a:schemeClr val="tx1">
                        <a:lumMod val="20000"/>
                        <a:lumOff val="80000"/>
                      </a:schemeClr>
                    </a:solidFill>
                  </a:defRPr>
                </a:pPr>
                <a:endParaRPr lang="en-US"/>
              </a:p>
            </c:txPr>
            <c:showVal val="1"/>
          </c:dLbls>
          <c:cat>
            <c:strRef>
              <c:f>Sheet1!$B$1:$C$1</c:f>
              <c:strCache>
                <c:ptCount val="2"/>
                <c:pt idx="0">
                  <c:v>Palestine</c:v>
                </c:pt>
                <c:pt idx="1">
                  <c:v>Israel</c:v>
                </c:pt>
              </c:strCache>
            </c:strRef>
          </c:cat>
          <c:val>
            <c:numRef>
              <c:f>Sheet1!$B$2:$C$2</c:f>
              <c:numCache>
                <c:formatCode>0%</c:formatCode>
                <c:ptCount val="2"/>
                <c:pt idx="0">
                  <c:v>0.68</c:v>
                </c:pt>
                <c:pt idx="1">
                  <c:v>0.35</c:v>
                </c:pt>
              </c:numCache>
            </c:numRef>
          </c:val>
        </c:ser>
        <c:ser>
          <c:idx val="1"/>
          <c:order val="1"/>
          <c:tx>
            <c:strRef>
              <c:f>Sheet1!$A$3</c:f>
              <c:strCache>
                <c:ptCount val="1"/>
                <c:pt idx="0">
                  <c:v>Prefer status quo</c:v>
                </c:pt>
              </c:strCache>
            </c:strRef>
          </c:tx>
          <c:spPr>
            <a:solidFill>
              <a:srgbClr val="FF3300"/>
            </a:solidFill>
            <a:ln w="25387">
              <a:noFill/>
            </a:ln>
          </c:spPr>
          <c:dPt>
            <c:idx val="0"/>
            <c:spPr>
              <a:solidFill>
                <a:srgbClr val="007635"/>
              </a:solidFill>
              <a:ln w="19039">
                <a:noFill/>
              </a:ln>
            </c:spPr>
          </c:dPt>
          <c:dPt>
            <c:idx val="1"/>
            <c:spPr>
              <a:solidFill>
                <a:srgbClr val="0070C0"/>
              </a:solidFill>
              <a:ln w="19039">
                <a:noFill/>
              </a:ln>
            </c:spPr>
          </c:dPt>
          <c:dLbls>
            <c:dLbl>
              <c:idx val="0"/>
              <c:layout>
                <c:manualLayout>
                  <c:x val="0.00650677412943039"/>
                  <c:y val="-0.0234495375932719"/>
                </c:manualLayout>
              </c:layout>
              <c:dLblPos val="outEnd"/>
              <c:showVal val="1"/>
            </c:dLbl>
            <c:dLbl>
              <c:idx val="1"/>
              <c:layout>
                <c:manualLayout>
                  <c:x val="-0.00155877647455146"/>
                  <c:y val="-0.0075890059713024"/>
                </c:manualLayout>
              </c:layout>
              <c:dLblPos val="outEnd"/>
              <c:showVal val="1"/>
            </c:dLbl>
            <c:txPr>
              <a:bodyPr/>
              <a:lstStyle/>
              <a:p>
                <a:pPr>
                  <a:defRPr sz="1599" b="0" i="0" baseline="0">
                    <a:solidFill>
                      <a:schemeClr val="tx1">
                        <a:lumMod val="20000"/>
                        <a:lumOff val="80000"/>
                      </a:schemeClr>
                    </a:solidFill>
                  </a:defRPr>
                </a:pPr>
                <a:endParaRPr lang="en-US"/>
              </a:p>
            </c:txPr>
            <c:showVal val="1"/>
          </c:dLbls>
          <c:cat>
            <c:strRef>
              <c:f>Sheet1!$B$1:$C$1</c:f>
              <c:strCache>
                <c:ptCount val="2"/>
                <c:pt idx="0">
                  <c:v>Palestine</c:v>
                </c:pt>
                <c:pt idx="1">
                  <c:v>Israel</c:v>
                </c:pt>
              </c:strCache>
            </c:strRef>
          </c:cat>
          <c:val>
            <c:numRef>
              <c:f>Sheet1!$B$3:$C$3</c:f>
              <c:numCache>
                <c:formatCode>0%</c:formatCode>
                <c:ptCount val="2"/>
                <c:pt idx="0">
                  <c:v>0.29</c:v>
                </c:pt>
                <c:pt idx="1">
                  <c:v>0.610000000000001</c:v>
                </c:pt>
              </c:numCache>
            </c:numRef>
          </c:val>
        </c:ser>
        <c:dLbls>
          <c:showVal val="1"/>
        </c:dLbls>
        <c:axId val="541358856"/>
        <c:axId val="540031944"/>
      </c:barChart>
      <c:catAx>
        <c:axId val="541358856"/>
        <c:scaling>
          <c:orientation val="minMax"/>
        </c:scaling>
        <c:delete val="1"/>
        <c:axPos val="b"/>
        <c:tickLblPos val="none"/>
        <c:crossAx val="540031944"/>
        <c:crosses val="autoZero"/>
        <c:auto val="1"/>
        <c:lblAlgn val="ctr"/>
        <c:lblOffset val="100"/>
      </c:catAx>
      <c:valAx>
        <c:axId val="540031944"/>
        <c:scaling>
          <c:orientation val="minMax"/>
          <c:max val="0.9"/>
          <c:min val="0.0"/>
        </c:scaling>
        <c:axPos val="l"/>
        <c:majorGridlines>
          <c:spPr>
            <a:ln w="2792">
              <a:solidFill>
                <a:srgbClr val="AEC5E7"/>
              </a:solidFill>
              <a:prstDash val="sysDash"/>
            </a:ln>
          </c:spPr>
        </c:majorGridlines>
        <c:numFmt formatCode="0%" sourceLinked="1"/>
        <c:tickLblPos val="nextTo"/>
        <c:spPr>
          <a:ln w="2792">
            <a:solidFill>
              <a:srgbClr val="AEC5E7"/>
            </a:solidFill>
            <a:prstDash val="solid"/>
          </a:ln>
        </c:spPr>
        <c:txPr>
          <a:bodyPr/>
          <a:lstStyle/>
          <a:p>
            <a:pPr>
              <a:defRPr sz="1599" b="0" i="0" baseline="0">
                <a:solidFill>
                  <a:schemeClr val="tx1">
                    <a:lumMod val="20000"/>
                    <a:lumOff val="80000"/>
                  </a:schemeClr>
                </a:solidFill>
              </a:defRPr>
            </a:pPr>
            <a:endParaRPr lang="en-US"/>
          </a:p>
        </c:txPr>
        <c:crossAx val="541358856"/>
        <c:crosses val="autoZero"/>
        <c:crossBetween val="between"/>
        <c:minorUnit val="0.02"/>
      </c:valAx>
      <c:spPr>
        <a:noFill/>
        <a:ln w="25386">
          <a:noFill/>
        </a:ln>
      </c:spPr>
    </c:plotArea>
    <c:plotVisOnly val="1"/>
    <c:dispBlanksAs val="gap"/>
  </c:chart>
  <c:spPr>
    <a:noFill/>
    <a:ln>
      <a:noFill/>
    </a:ln>
  </c:spPr>
  <c:txPr>
    <a:bodyPr/>
    <a:lstStyle/>
    <a:p>
      <a:pPr>
        <a:defRPr sz="1634" b="1" i="0" u="none" strike="noStrike" baseline="0">
          <a:solidFill>
            <a:srgbClr val="000000"/>
          </a:solidFill>
          <a:latin typeface="Arial"/>
          <a:ea typeface="Arial"/>
          <a:cs typeface="Arial"/>
        </a:defRPr>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133825995918521"/>
          <c:y val="0.0190585620947846"/>
          <c:w val="0.906048058715256"/>
          <c:h val="0.833836050811385"/>
        </c:manualLayout>
      </c:layout>
      <c:barChart>
        <c:barDir val="col"/>
        <c:grouping val="clustered"/>
        <c:ser>
          <c:idx val="0"/>
          <c:order val="0"/>
          <c:tx>
            <c:strRef>
              <c:f>Sheet1!$A$2</c:f>
              <c:strCache>
                <c:ptCount val="1"/>
                <c:pt idx="0">
                  <c:v>Very Favorable</c:v>
                </c:pt>
              </c:strCache>
            </c:strRef>
          </c:tx>
          <c:spPr>
            <a:solidFill>
              <a:srgbClr val="006411"/>
            </a:solidFill>
            <a:ln w="25384">
              <a:noFill/>
            </a:ln>
          </c:spPr>
          <c:dPt>
            <c:idx val="0"/>
            <c:spPr>
              <a:solidFill>
                <a:srgbClr val="0070C0"/>
              </a:solidFill>
              <a:ln w="19037">
                <a:solidFill>
                  <a:srgbClr val="0070C0"/>
                </a:solidFill>
              </a:ln>
            </c:spPr>
          </c:dPt>
          <c:dPt>
            <c:idx val="1"/>
            <c:spPr>
              <a:solidFill>
                <a:srgbClr val="FFFFFF"/>
              </a:solidFill>
              <a:ln w="19037">
                <a:solidFill>
                  <a:srgbClr val="C0C4C8"/>
                </a:solidFill>
              </a:ln>
            </c:spPr>
          </c:dPt>
          <c:dPt>
            <c:idx val="2"/>
            <c:spPr>
              <a:solidFill>
                <a:schemeClr val="accent6">
                  <a:lumMod val="75000"/>
                </a:schemeClr>
              </a:solidFill>
              <a:ln w="19037">
                <a:solidFill>
                  <a:schemeClr val="accent6">
                    <a:lumMod val="75000"/>
                  </a:schemeClr>
                </a:solidFill>
              </a:ln>
            </c:spPr>
          </c:dPt>
          <c:dLbls>
            <c:txPr>
              <a:bodyPr/>
              <a:lstStyle/>
              <a:p>
                <a:pPr>
                  <a:defRPr sz="1599" b="0" i="0" baseline="0">
                    <a:solidFill>
                      <a:schemeClr val="tx1">
                        <a:lumMod val="20000"/>
                        <a:lumOff val="80000"/>
                      </a:schemeClr>
                    </a:solidFill>
                  </a:defRPr>
                </a:pPr>
                <a:endParaRPr lang="en-US"/>
              </a:p>
            </c:txPr>
            <c:dLblPos val="outEnd"/>
            <c:showVal val="1"/>
          </c:dLbls>
          <c:cat>
            <c:strRef>
              <c:f>Sheet1!$B$1:$D$1</c:f>
              <c:strCache>
                <c:ptCount val="3"/>
                <c:pt idx="0">
                  <c:v>Right Direction</c:v>
                </c:pt>
                <c:pt idx="1">
                  <c:v>Wrong Direction</c:v>
                </c:pt>
                <c:pt idx="2">
                  <c:v>Don't know/ Refused</c:v>
                </c:pt>
              </c:strCache>
            </c:strRef>
          </c:cat>
          <c:val>
            <c:numRef>
              <c:f>Sheet1!$B$2:$D$2</c:f>
              <c:numCache>
                <c:formatCode>0%</c:formatCode>
                <c:ptCount val="3"/>
                <c:pt idx="0">
                  <c:v>0.29</c:v>
                </c:pt>
                <c:pt idx="1">
                  <c:v>0.51</c:v>
                </c:pt>
                <c:pt idx="2">
                  <c:v>0.2</c:v>
                </c:pt>
              </c:numCache>
            </c:numRef>
          </c:val>
        </c:ser>
        <c:ser>
          <c:idx val="1"/>
          <c:order val="1"/>
          <c:tx>
            <c:strRef>
              <c:f>Sheet1!$A$3</c:f>
              <c:strCache>
                <c:ptCount val="1"/>
              </c:strCache>
            </c:strRef>
          </c:tx>
          <c:spPr>
            <a:solidFill>
              <a:srgbClr val="4EE257"/>
            </a:solidFill>
            <a:ln w="25384">
              <a:noFill/>
            </a:ln>
          </c:spPr>
          <c:dLbls>
            <c:spPr>
              <a:noFill/>
              <a:ln w="25384">
                <a:noFill/>
              </a:ln>
            </c:spPr>
            <c:txPr>
              <a:bodyPr/>
              <a:lstStyle/>
              <a:p>
                <a:pPr>
                  <a:defRPr sz="1704" b="1" i="0" u="none" strike="noStrike" baseline="0">
                    <a:solidFill>
                      <a:srgbClr val="000000"/>
                    </a:solidFill>
                    <a:latin typeface="Arial"/>
                    <a:ea typeface="Arial"/>
                    <a:cs typeface="Arial"/>
                  </a:defRPr>
                </a:pPr>
                <a:endParaRPr lang="en-US"/>
              </a:p>
            </c:txPr>
            <c:showVal val="1"/>
          </c:dLbls>
          <c:cat>
            <c:strRef>
              <c:f>Sheet1!$B$1:$D$1</c:f>
              <c:strCache>
                <c:ptCount val="3"/>
                <c:pt idx="0">
                  <c:v>Right Direction</c:v>
                </c:pt>
                <c:pt idx="1">
                  <c:v>Wrong Direction</c:v>
                </c:pt>
                <c:pt idx="2">
                  <c:v>Don't know/ Refused</c:v>
                </c:pt>
              </c:strCache>
            </c:strRef>
          </c:cat>
          <c:val>
            <c:numRef>
              <c:f>Sheet1!$B$3:$D$3</c:f>
              <c:numCache>
                <c:formatCode>General</c:formatCode>
                <c:ptCount val="3"/>
              </c:numCache>
            </c:numRef>
          </c:val>
        </c:ser>
        <c:ser>
          <c:idx val="2"/>
          <c:order val="2"/>
          <c:tx>
            <c:strRef>
              <c:f>Sheet1!$A$4</c:f>
              <c:strCache>
                <c:ptCount val="1"/>
              </c:strCache>
            </c:strRef>
          </c:tx>
          <c:spPr>
            <a:solidFill>
              <a:srgbClr val="FF0000"/>
            </a:solidFill>
            <a:ln w="25384">
              <a:noFill/>
            </a:ln>
          </c:spPr>
          <c:dLbls>
            <c:spPr>
              <a:noFill/>
              <a:ln w="25384">
                <a:noFill/>
              </a:ln>
            </c:spPr>
            <c:txPr>
              <a:bodyPr/>
              <a:lstStyle/>
              <a:p>
                <a:pPr>
                  <a:defRPr sz="1704" b="1" i="0" u="none" strike="noStrike" baseline="0">
                    <a:solidFill>
                      <a:srgbClr val="FFFFFF"/>
                    </a:solidFill>
                    <a:latin typeface="Arial"/>
                    <a:ea typeface="Arial"/>
                    <a:cs typeface="Arial"/>
                  </a:defRPr>
                </a:pPr>
                <a:endParaRPr lang="en-US"/>
              </a:p>
            </c:txPr>
            <c:showVal val="1"/>
          </c:dLbls>
          <c:cat>
            <c:strRef>
              <c:f>Sheet1!$B$1:$D$1</c:f>
              <c:strCache>
                <c:ptCount val="3"/>
                <c:pt idx="0">
                  <c:v>Right Direction</c:v>
                </c:pt>
                <c:pt idx="1">
                  <c:v>Wrong Direction</c:v>
                </c:pt>
                <c:pt idx="2">
                  <c:v>Don't know/ Refused</c:v>
                </c:pt>
              </c:strCache>
            </c:strRef>
          </c:cat>
          <c:val>
            <c:numRef>
              <c:f>Sheet1!$B$4:$D$4</c:f>
              <c:numCache>
                <c:formatCode>General</c:formatCode>
                <c:ptCount val="3"/>
              </c:numCache>
            </c:numRef>
          </c:val>
        </c:ser>
        <c:ser>
          <c:idx val="3"/>
          <c:order val="3"/>
          <c:tx>
            <c:strRef>
              <c:f>Sheet1!$A$5</c:f>
              <c:strCache>
                <c:ptCount val="1"/>
              </c:strCache>
            </c:strRef>
          </c:tx>
          <c:spPr>
            <a:solidFill>
              <a:srgbClr val="FF99CC"/>
            </a:solidFill>
            <a:ln w="25384">
              <a:noFill/>
            </a:ln>
          </c:spPr>
          <c:dLbls>
            <c:spPr>
              <a:noFill/>
              <a:ln w="25384">
                <a:noFill/>
              </a:ln>
            </c:spPr>
            <c:txPr>
              <a:bodyPr/>
              <a:lstStyle/>
              <a:p>
                <a:pPr>
                  <a:defRPr sz="1704" b="1" i="0" u="none" strike="noStrike" baseline="0">
                    <a:solidFill>
                      <a:srgbClr val="000000"/>
                    </a:solidFill>
                    <a:latin typeface="Arial"/>
                    <a:ea typeface="Arial"/>
                    <a:cs typeface="Arial"/>
                  </a:defRPr>
                </a:pPr>
                <a:endParaRPr lang="en-US"/>
              </a:p>
            </c:txPr>
            <c:showVal val="1"/>
          </c:dLbls>
          <c:cat>
            <c:strRef>
              <c:f>Sheet1!$B$1:$D$1</c:f>
              <c:strCache>
                <c:ptCount val="3"/>
                <c:pt idx="0">
                  <c:v>Right Direction</c:v>
                </c:pt>
                <c:pt idx="1">
                  <c:v>Wrong Direction</c:v>
                </c:pt>
                <c:pt idx="2">
                  <c:v>Don't know/ Refused</c:v>
                </c:pt>
              </c:strCache>
            </c:strRef>
          </c:cat>
          <c:val>
            <c:numRef>
              <c:f>Sheet1!$B$5:$D$5</c:f>
              <c:numCache>
                <c:formatCode>General</c:formatCode>
                <c:ptCount val="3"/>
              </c:numCache>
            </c:numRef>
          </c:val>
        </c:ser>
        <c:dLbls>
          <c:showVal val="1"/>
        </c:dLbls>
        <c:gapWidth val="70"/>
        <c:overlap val="100"/>
        <c:axId val="533728104"/>
        <c:axId val="497935464"/>
      </c:barChart>
      <c:catAx>
        <c:axId val="533728104"/>
        <c:scaling>
          <c:orientation val="minMax"/>
        </c:scaling>
        <c:axPos val="b"/>
        <c:numFmt formatCode="General" sourceLinked="1"/>
        <c:tickLblPos val="nextTo"/>
        <c:spPr>
          <a:ln>
            <a:solidFill>
              <a:srgbClr val="AEC5E7"/>
            </a:solidFill>
          </a:ln>
        </c:spPr>
        <c:txPr>
          <a:bodyPr/>
          <a:lstStyle/>
          <a:p>
            <a:pPr>
              <a:defRPr sz="1599" b="0">
                <a:solidFill>
                  <a:srgbClr val="FFFFFF"/>
                </a:solidFill>
              </a:defRPr>
            </a:pPr>
            <a:endParaRPr lang="en-US"/>
          </a:p>
        </c:txPr>
        <c:crossAx val="497935464"/>
        <c:crosses val="autoZero"/>
        <c:auto val="1"/>
        <c:lblAlgn val="ctr"/>
        <c:lblOffset val="100"/>
        <c:tickLblSkip val="1"/>
        <c:tickMarkSkip val="1"/>
      </c:catAx>
      <c:valAx>
        <c:axId val="497935464"/>
        <c:scaling>
          <c:orientation val="minMax"/>
          <c:max val="0.600000000000001"/>
          <c:min val="0.0"/>
        </c:scaling>
        <c:axPos val="l"/>
        <c:majorGridlines>
          <c:spPr>
            <a:ln>
              <a:solidFill>
                <a:srgbClr val="99CCFF"/>
              </a:solidFill>
              <a:prstDash val="sysDash"/>
            </a:ln>
          </c:spPr>
        </c:majorGridlines>
        <c:numFmt formatCode="0%" sourceLinked="1"/>
        <c:tickLblPos val="nextTo"/>
        <c:spPr>
          <a:ln w="2792">
            <a:solidFill>
              <a:srgbClr val="AEC5E7"/>
            </a:solidFill>
            <a:prstDash val="solid"/>
          </a:ln>
        </c:spPr>
        <c:txPr>
          <a:bodyPr/>
          <a:lstStyle/>
          <a:p>
            <a:pPr>
              <a:defRPr sz="1599" b="0" i="0" baseline="0">
                <a:solidFill>
                  <a:schemeClr val="tx1">
                    <a:lumMod val="20000"/>
                    <a:lumOff val="80000"/>
                  </a:schemeClr>
                </a:solidFill>
              </a:defRPr>
            </a:pPr>
            <a:endParaRPr lang="en-US"/>
          </a:p>
        </c:txPr>
        <c:crossAx val="533728104"/>
        <c:crosses val="autoZero"/>
        <c:crossBetween val="between"/>
        <c:majorUnit val="0.2"/>
        <c:minorUnit val="0.02"/>
      </c:valAx>
      <c:spPr>
        <a:noFill/>
        <a:ln w="25383">
          <a:noFill/>
        </a:ln>
      </c:spPr>
    </c:plotArea>
    <c:plotVisOnly val="1"/>
    <c:dispBlanksAs val="gap"/>
  </c:chart>
  <c:spPr>
    <a:noFill/>
    <a:ln>
      <a:noFill/>
    </a:ln>
  </c:spPr>
  <c:txPr>
    <a:bodyPr/>
    <a:lstStyle/>
    <a:p>
      <a:pPr>
        <a:defRPr sz="1634" b="1" i="0" u="none" strike="noStrike" baseline="0">
          <a:solidFill>
            <a:srgbClr val="000000"/>
          </a:solidFill>
          <a:latin typeface="Arial"/>
          <a:ea typeface="Arial"/>
          <a:cs typeface="Arial"/>
        </a:defRPr>
      </a:pPr>
      <a:endParaRPr lang="en-US"/>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0478549700090075"/>
          <c:y val="0.00240384615384615"/>
          <c:w val="0.929860876849285"/>
          <c:h val="0.694176935561503"/>
        </c:manualLayout>
      </c:layout>
      <c:barChart>
        <c:barDir val="col"/>
        <c:grouping val="clustered"/>
        <c:ser>
          <c:idx val="1"/>
          <c:order val="0"/>
          <c:tx>
            <c:strRef>
              <c:f>Sheet1!$A$2</c:f>
              <c:strCache>
                <c:ptCount val="1"/>
                <c:pt idx="0">
                  <c:v>Right Direction</c:v>
                </c:pt>
              </c:strCache>
            </c:strRef>
          </c:tx>
          <c:spPr>
            <a:solidFill>
              <a:srgbClr val="FF0000"/>
            </a:solidFill>
            <a:ln w="19043">
              <a:solidFill>
                <a:srgbClr val="FF0000"/>
              </a:solidFill>
            </a:ln>
          </c:spPr>
          <c:dLbls>
            <c:dLbl>
              <c:idx val="0"/>
              <c:layout>
                <c:manualLayout>
                  <c:x val="0.0049558164885171"/>
                  <c:y val="-0.00675112198335144"/>
                </c:manualLayout>
              </c:layout>
              <c:dLblPos val="outEnd"/>
              <c:showVal val="1"/>
            </c:dLbl>
            <c:dLbl>
              <c:idx val="1"/>
              <c:layout>
                <c:manualLayout>
                  <c:x val="0.00644395820477082"/>
                  <c:y val="-0.0116509527143535"/>
                </c:manualLayout>
              </c:layout>
              <c:dLblPos val="outEnd"/>
              <c:showVal val="1"/>
            </c:dLbl>
            <c:dLbl>
              <c:idx val="2"/>
              <c:layout>
                <c:manualLayout>
                  <c:xMode val="edge"/>
                  <c:yMode val="edge"/>
                  <c:x val="0.682451253481901"/>
                  <c:y val="0.375000000000005"/>
                </c:manualLayout>
              </c:layout>
              <c:dLblPos val="outEnd"/>
              <c:showVal val="1"/>
            </c:dLbl>
            <c:spPr>
              <a:noFill/>
              <a:ln w="38932">
                <a:noFill/>
              </a:ln>
            </c:spPr>
            <c:txPr>
              <a:bodyPr/>
              <a:lstStyle/>
              <a:p>
                <a:pPr>
                  <a:defRPr sz="1599" b="0" i="0" u="none" strike="noStrike" baseline="0">
                    <a:solidFill>
                      <a:schemeClr val="tx1">
                        <a:lumMod val="20000"/>
                        <a:lumOff val="80000"/>
                      </a:schemeClr>
                    </a:solidFill>
                    <a:latin typeface="Arial"/>
                    <a:ea typeface="Arial"/>
                    <a:cs typeface="Arial"/>
                  </a:defRPr>
                </a:pPr>
                <a:endParaRPr lang="en-US"/>
              </a:p>
            </c:txPr>
            <c:showVal val="1"/>
          </c:dLbls>
          <c:cat>
            <c:numRef>
              <c:f>Sheet1!$B$1:$C$1</c:f>
              <c:numCache>
                <c:formatCode>General</c:formatCode>
                <c:ptCount val="2"/>
                <c:pt idx="0">
                  <c:v>2008.0</c:v>
                </c:pt>
                <c:pt idx="1">
                  <c:v>2010.0</c:v>
                </c:pt>
              </c:numCache>
            </c:numRef>
          </c:cat>
          <c:val>
            <c:numRef>
              <c:f>Sheet1!$B$2:$C$2</c:f>
              <c:numCache>
                <c:formatCode>0%</c:formatCode>
                <c:ptCount val="2"/>
                <c:pt idx="0">
                  <c:v>0.2</c:v>
                </c:pt>
                <c:pt idx="1">
                  <c:v>0.23</c:v>
                </c:pt>
              </c:numCache>
            </c:numRef>
          </c:val>
        </c:ser>
        <c:ser>
          <c:idx val="0"/>
          <c:order val="1"/>
          <c:tx>
            <c:strRef>
              <c:f>Sheet1!$A$3</c:f>
              <c:strCache>
                <c:ptCount val="1"/>
                <c:pt idx="0">
                  <c:v>Wrong Direction</c:v>
                </c:pt>
              </c:strCache>
            </c:strRef>
          </c:tx>
          <c:spPr>
            <a:solidFill>
              <a:srgbClr val="FFFFFF"/>
            </a:solidFill>
            <a:ln w="19043">
              <a:solidFill>
                <a:srgbClr val="C0C4C8"/>
              </a:solidFill>
            </a:ln>
          </c:spPr>
          <c:dLbls>
            <c:spPr>
              <a:noFill/>
              <a:ln w="38932">
                <a:noFill/>
              </a:ln>
            </c:spPr>
            <c:txPr>
              <a:bodyPr/>
              <a:lstStyle/>
              <a:p>
                <a:pPr>
                  <a:defRPr sz="1599" b="0" i="0" u="none" strike="noStrike" baseline="0">
                    <a:solidFill>
                      <a:schemeClr val="tx1">
                        <a:lumMod val="20000"/>
                        <a:lumOff val="80000"/>
                      </a:schemeClr>
                    </a:solidFill>
                    <a:latin typeface="Arial"/>
                    <a:ea typeface="Arial"/>
                    <a:cs typeface="Arial"/>
                  </a:defRPr>
                </a:pPr>
                <a:endParaRPr lang="en-US"/>
              </a:p>
            </c:txPr>
            <c:dLblPos val="outEnd"/>
            <c:showVal val="1"/>
          </c:dLbls>
          <c:cat>
            <c:numRef>
              <c:f>Sheet1!$B$1:$C$1</c:f>
              <c:numCache>
                <c:formatCode>General</c:formatCode>
                <c:ptCount val="2"/>
                <c:pt idx="0">
                  <c:v>2008.0</c:v>
                </c:pt>
                <c:pt idx="1">
                  <c:v>2010.0</c:v>
                </c:pt>
              </c:numCache>
            </c:numRef>
          </c:cat>
          <c:val>
            <c:numRef>
              <c:f>Sheet1!$B$3:$C$3</c:f>
              <c:numCache>
                <c:formatCode>0%</c:formatCode>
                <c:ptCount val="2"/>
                <c:pt idx="0">
                  <c:v>0.610000000000001</c:v>
                </c:pt>
                <c:pt idx="1">
                  <c:v>0.730000000000001</c:v>
                </c:pt>
              </c:numCache>
            </c:numRef>
          </c:val>
        </c:ser>
        <c:dLbls>
          <c:showVal val="1"/>
        </c:dLbls>
        <c:axId val="497612536"/>
        <c:axId val="497616040"/>
      </c:barChart>
      <c:catAx>
        <c:axId val="497612536"/>
        <c:scaling>
          <c:orientation val="minMax"/>
        </c:scaling>
        <c:axPos val="b"/>
        <c:numFmt formatCode="General" sourceLinked="1"/>
        <c:tickLblPos val="low"/>
        <c:spPr>
          <a:ln w="4866">
            <a:solidFill>
              <a:srgbClr val="AEC5E7"/>
            </a:solidFill>
            <a:prstDash val="solid"/>
          </a:ln>
        </c:spPr>
        <c:txPr>
          <a:bodyPr rot="0" vert="horz"/>
          <a:lstStyle/>
          <a:p>
            <a:pPr>
              <a:defRPr sz="1599" b="0" i="0" u="none" strike="noStrike" baseline="0">
                <a:solidFill>
                  <a:srgbClr val="FFFFFF"/>
                </a:solidFill>
                <a:latin typeface="Arial"/>
                <a:ea typeface="Arial"/>
                <a:cs typeface="Arial"/>
              </a:defRPr>
            </a:pPr>
            <a:endParaRPr lang="en-US"/>
          </a:p>
        </c:txPr>
        <c:crossAx val="497616040"/>
        <c:crosses val="autoZero"/>
        <c:lblAlgn val="ctr"/>
        <c:lblOffset val="100"/>
        <c:tickLblSkip val="1"/>
        <c:tickMarkSkip val="1"/>
      </c:catAx>
      <c:valAx>
        <c:axId val="497616040"/>
        <c:scaling>
          <c:orientation val="minMax"/>
          <c:max val="0.8"/>
        </c:scaling>
        <c:axPos val="l"/>
        <c:majorGridlines>
          <c:spPr>
            <a:ln w="2793">
              <a:solidFill>
                <a:srgbClr val="AEC5E7"/>
              </a:solidFill>
              <a:prstDash val="sysDash"/>
            </a:ln>
          </c:spPr>
        </c:majorGridlines>
        <c:numFmt formatCode="0%" sourceLinked="1"/>
        <c:tickLblPos val="nextTo"/>
        <c:spPr>
          <a:ln w="2793">
            <a:solidFill>
              <a:srgbClr val="AEC5E7"/>
            </a:solidFill>
            <a:prstDash val="solid"/>
          </a:ln>
        </c:spPr>
        <c:txPr>
          <a:bodyPr/>
          <a:lstStyle/>
          <a:p>
            <a:pPr>
              <a:defRPr sz="1599" b="0" i="0" baseline="0">
                <a:solidFill>
                  <a:srgbClr val="FFFFFF"/>
                </a:solidFill>
              </a:defRPr>
            </a:pPr>
            <a:endParaRPr lang="en-US"/>
          </a:p>
        </c:txPr>
        <c:crossAx val="497612536"/>
        <c:crosses val="autoZero"/>
        <c:crossBetween val="between"/>
        <c:majorUnit val="0.2"/>
      </c:valAx>
      <c:spPr>
        <a:noFill/>
        <a:ln w="25391">
          <a:noFill/>
        </a:ln>
      </c:spPr>
    </c:plotArea>
    <c:legend>
      <c:legendPos val="b"/>
      <c:layout>
        <c:manualLayout>
          <c:xMode val="edge"/>
          <c:yMode val="edge"/>
          <c:x val="0.134458729381991"/>
          <c:y val="0.829006161463859"/>
          <c:w val="0.801225044609538"/>
          <c:h val="0.0500836544368127"/>
        </c:manualLayout>
      </c:layout>
      <c:spPr>
        <a:noFill/>
        <a:ln w="4866">
          <a:noFill/>
          <a:prstDash val="solid"/>
        </a:ln>
      </c:spPr>
      <c:txPr>
        <a:bodyPr/>
        <a:lstStyle/>
        <a:p>
          <a:pPr>
            <a:defRPr sz="1599" b="0" i="0" u="none" strike="noStrike" baseline="0">
              <a:solidFill>
                <a:srgbClr val="FFFFFF"/>
              </a:solidFill>
              <a:latin typeface="Arial"/>
              <a:ea typeface="Arial"/>
              <a:cs typeface="Arial"/>
            </a:defRPr>
          </a:pPr>
          <a:endParaRPr lang="en-US"/>
        </a:p>
      </c:txPr>
    </c:legend>
    <c:plotVisOnly val="1"/>
    <c:dispBlanksAs val="gap"/>
  </c:chart>
  <c:spPr>
    <a:noFill/>
    <a:ln>
      <a:noFill/>
    </a:ln>
  </c:spPr>
  <c:txPr>
    <a:bodyPr/>
    <a:lstStyle/>
    <a:p>
      <a:pPr>
        <a:defRPr sz="2759" b="1" i="0" u="none" strike="noStrike" baseline="0">
          <a:solidFill>
            <a:schemeClr val="tx1"/>
          </a:solidFill>
          <a:latin typeface="Arial"/>
          <a:ea typeface="Arial"/>
          <a:cs typeface="Arial"/>
        </a:defRPr>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145314142260506"/>
          <c:y val="0.0255173689762346"/>
          <c:w val="0.837422290219112"/>
          <c:h val="0.837343759616254"/>
        </c:manualLayout>
      </c:layout>
      <c:lineChart>
        <c:grouping val="standard"/>
        <c:ser>
          <c:idx val="0"/>
          <c:order val="0"/>
          <c:tx>
            <c:strRef>
              <c:f>Sheet1!$A$2</c:f>
              <c:strCache>
                <c:ptCount val="1"/>
                <c:pt idx="0">
                  <c:v>Right Parties</c:v>
                </c:pt>
              </c:strCache>
            </c:strRef>
          </c:tx>
          <c:spPr>
            <a:ln w="38112">
              <a:solidFill>
                <a:srgbClr val="FF6600"/>
              </a:solidFill>
            </a:ln>
          </c:spPr>
          <c:marker>
            <c:symbol val="diamond"/>
            <c:size val="10"/>
            <c:spPr>
              <a:solidFill>
                <a:srgbClr val="FF6600"/>
              </a:solidFill>
              <a:ln>
                <a:noFill/>
              </a:ln>
            </c:spPr>
          </c:marker>
          <c:cat>
            <c:strRef>
              <c:f>Sheet1!$B$1:$F$1</c:f>
              <c:strCache>
                <c:ptCount val="5"/>
                <c:pt idx="0">
                  <c:v>Feb 09</c:v>
                </c:pt>
                <c:pt idx="1">
                  <c:v>Dec 09</c:v>
                </c:pt>
                <c:pt idx="2">
                  <c:v>Mar 10</c:v>
                </c:pt>
                <c:pt idx="3">
                  <c:v>Jun 10</c:v>
                </c:pt>
                <c:pt idx="4">
                  <c:v>Sep 10</c:v>
                </c:pt>
              </c:strCache>
            </c:strRef>
          </c:cat>
          <c:val>
            <c:numRef>
              <c:f>Sheet1!$B$2:$F$2</c:f>
              <c:numCache>
                <c:formatCode>0</c:formatCode>
                <c:ptCount val="5"/>
                <c:pt idx="0">
                  <c:v>65.0</c:v>
                </c:pt>
                <c:pt idx="1">
                  <c:v>63.0</c:v>
                </c:pt>
                <c:pt idx="2">
                  <c:v>63.0</c:v>
                </c:pt>
                <c:pt idx="3">
                  <c:v>70.0</c:v>
                </c:pt>
                <c:pt idx="4">
                  <c:v>72.0</c:v>
                </c:pt>
              </c:numCache>
            </c:numRef>
          </c:val>
        </c:ser>
        <c:ser>
          <c:idx val="1"/>
          <c:order val="1"/>
          <c:tx>
            <c:strRef>
              <c:f>Sheet1!$A$3</c:f>
              <c:strCache>
                <c:ptCount val="1"/>
                <c:pt idx="0">
                  <c:v>Left Parties</c:v>
                </c:pt>
              </c:strCache>
            </c:strRef>
          </c:tx>
          <c:spPr>
            <a:ln w="38112">
              <a:solidFill>
                <a:schemeClr val="tx1">
                  <a:lumMod val="75000"/>
                </a:schemeClr>
              </a:solidFill>
            </a:ln>
          </c:spPr>
          <c:marker>
            <c:symbol val="square"/>
            <c:size val="10"/>
            <c:spPr>
              <a:solidFill>
                <a:schemeClr val="tx1">
                  <a:lumMod val="75000"/>
                </a:schemeClr>
              </a:solidFill>
              <a:ln>
                <a:noFill/>
              </a:ln>
            </c:spPr>
          </c:marker>
          <c:cat>
            <c:strRef>
              <c:f>Sheet1!$B$1:$F$1</c:f>
              <c:strCache>
                <c:ptCount val="5"/>
                <c:pt idx="0">
                  <c:v>Feb 09</c:v>
                </c:pt>
                <c:pt idx="1">
                  <c:v>Dec 09</c:v>
                </c:pt>
                <c:pt idx="2">
                  <c:v>Mar 10</c:v>
                </c:pt>
                <c:pt idx="3">
                  <c:v>Jun 10</c:v>
                </c:pt>
                <c:pt idx="4">
                  <c:v>Sep 10</c:v>
                </c:pt>
              </c:strCache>
            </c:strRef>
          </c:cat>
          <c:val>
            <c:numRef>
              <c:f>Sheet1!$B$3:$F$3</c:f>
              <c:numCache>
                <c:formatCode>0</c:formatCode>
                <c:ptCount val="5"/>
                <c:pt idx="0">
                  <c:v>44.0</c:v>
                </c:pt>
                <c:pt idx="1">
                  <c:v>45.0</c:v>
                </c:pt>
                <c:pt idx="2">
                  <c:v>46.0</c:v>
                </c:pt>
                <c:pt idx="3">
                  <c:v>39.0</c:v>
                </c:pt>
                <c:pt idx="4">
                  <c:v>38.0</c:v>
                </c:pt>
              </c:numCache>
            </c:numRef>
          </c:val>
        </c:ser>
        <c:ser>
          <c:idx val="2"/>
          <c:order val="2"/>
          <c:tx>
            <c:strRef>
              <c:f>Sheet1!$A$4</c:f>
              <c:strCache>
                <c:ptCount val="1"/>
                <c:pt idx="0">
                  <c:v>Arab Parties</c:v>
                </c:pt>
              </c:strCache>
            </c:strRef>
          </c:tx>
          <c:spPr>
            <a:ln w="38112">
              <a:solidFill>
                <a:srgbClr val="C00000"/>
              </a:solidFill>
            </a:ln>
          </c:spPr>
          <c:marker>
            <c:symbol val="triangle"/>
            <c:size val="10"/>
            <c:spPr>
              <a:solidFill>
                <a:srgbClr val="C00000"/>
              </a:solidFill>
              <a:ln>
                <a:noFill/>
              </a:ln>
            </c:spPr>
          </c:marker>
          <c:cat>
            <c:strRef>
              <c:f>Sheet1!$B$1:$F$1</c:f>
              <c:strCache>
                <c:ptCount val="5"/>
                <c:pt idx="0">
                  <c:v>Feb 09</c:v>
                </c:pt>
                <c:pt idx="1">
                  <c:v>Dec 09</c:v>
                </c:pt>
                <c:pt idx="2">
                  <c:v>Mar 10</c:v>
                </c:pt>
                <c:pt idx="3">
                  <c:v>Jun 10</c:v>
                </c:pt>
                <c:pt idx="4">
                  <c:v>Sep 10</c:v>
                </c:pt>
              </c:strCache>
            </c:strRef>
          </c:cat>
          <c:val>
            <c:numRef>
              <c:f>Sheet1!$B$4:$F$4</c:f>
              <c:numCache>
                <c:formatCode>0</c:formatCode>
                <c:ptCount val="5"/>
                <c:pt idx="0">
                  <c:v>11.0</c:v>
                </c:pt>
                <c:pt idx="1">
                  <c:v>12.0</c:v>
                </c:pt>
                <c:pt idx="2">
                  <c:v>11.0</c:v>
                </c:pt>
                <c:pt idx="3">
                  <c:v>11.0</c:v>
                </c:pt>
                <c:pt idx="4">
                  <c:v>10.0</c:v>
                </c:pt>
              </c:numCache>
            </c:numRef>
          </c:val>
        </c:ser>
        <c:marker val="1"/>
        <c:axId val="541382264"/>
        <c:axId val="541387496"/>
      </c:lineChart>
      <c:catAx>
        <c:axId val="541382264"/>
        <c:scaling>
          <c:orientation val="minMax"/>
        </c:scaling>
        <c:axPos val="b"/>
        <c:numFmt formatCode="@" sourceLinked="1"/>
        <c:tickLblPos val="nextTo"/>
        <c:spPr>
          <a:ln>
            <a:solidFill>
              <a:srgbClr val="AEC5E7"/>
            </a:solidFill>
          </a:ln>
        </c:spPr>
        <c:txPr>
          <a:bodyPr/>
          <a:lstStyle/>
          <a:p>
            <a:pPr>
              <a:defRPr sz="1601" b="0" i="0" baseline="0">
                <a:solidFill>
                  <a:srgbClr val="FFFFFF"/>
                </a:solidFill>
                <a:latin typeface="Arial" pitchFamily="34" charset="0"/>
                <a:cs typeface="Arial" pitchFamily="34" charset="0"/>
              </a:defRPr>
            </a:pPr>
            <a:endParaRPr lang="en-US"/>
          </a:p>
        </c:txPr>
        <c:crossAx val="541387496"/>
        <c:crosses val="autoZero"/>
        <c:auto val="1"/>
        <c:lblAlgn val="ctr"/>
        <c:lblOffset val="100"/>
      </c:catAx>
      <c:valAx>
        <c:axId val="541387496"/>
        <c:scaling>
          <c:orientation val="minMax"/>
        </c:scaling>
        <c:axPos val="l"/>
        <c:majorGridlines>
          <c:spPr>
            <a:ln w="2795">
              <a:solidFill>
                <a:srgbClr val="AEC5E7"/>
              </a:solidFill>
              <a:prstDash val="sysDash"/>
            </a:ln>
          </c:spPr>
        </c:majorGridlines>
        <c:numFmt formatCode="0" sourceLinked="1"/>
        <c:tickLblPos val="nextTo"/>
        <c:spPr>
          <a:ln w="2795">
            <a:solidFill>
              <a:srgbClr val="AEC5E7"/>
            </a:solidFill>
          </a:ln>
        </c:spPr>
        <c:txPr>
          <a:bodyPr/>
          <a:lstStyle/>
          <a:p>
            <a:pPr>
              <a:defRPr sz="1601" b="0" i="0" baseline="0">
                <a:solidFill>
                  <a:srgbClr val="FFFFFF"/>
                </a:solidFill>
                <a:latin typeface="Arial" pitchFamily="34" charset="0"/>
                <a:cs typeface="Arial" pitchFamily="34" charset="0"/>
              </a:defRPr>
            </a:pPr>
            <a:endParaRPr lang="en-US"/>
          </a:p>
        </c:txPr>
        <c:crossAx val="541382264"/>
        <c:crosses val="autoZero"/>
        <c:crossBetween val="between"/>
      </c:valAx>
      <c:spPr>
        <a:noFill/>
        <a:ln w="25408">
          <a:noFill/>
        </a:ln>
      </c:spPr>
    </c:plotArea>
    <c:plotVisOnly val="1"/>
    <c:dispBlanksAs val="gap"/>
  </c:chart>
  <c:txPr>
    <a:bodyPr/>
    <a:lstStyle/>
    <a:p>
      <a:pPr>
        <a:defRPr sz="1801"/>
      </a:pPr>
      <a:endParaRPr lang="en-US"/>
    </a:p>
  </c:tx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112933049994676"/>
          <c:y val="0.0390540412912487"/>
          <c:w val="0.843533517850528"/>
          <c:h val="0.879984737726904"/>
        </c:manualLayout>
      </c:layout>
      <c:lineChart>
        <c:grouping val="standard"/>
        <c:ser>
          <c:idx val="0"/>
          <c:order val="0"/>
          <c:tx>
            <c:strRef>
              <c:f>Sheet1!$A$2</c:f>
              <c:strCache>
                <c:ptCount val="1"/>
                <c:pt idx="0">
                  <c:v>Fatah</c:v>
                </c:pt>
              </c:strCache>
            </c:strRef>
          </c:tx>
          <c:spPr>
            <a:ln w="38079">
              <a:solidFill>
                <a:srgbClr val="FF3300"/>
              </a:solidFill>
            </a:ln>
          </c:spPr>
          <c:marker>
            <c:symbol val="diamond"/>
            <c:size val="8"/>
            <c:spPr>
              <a:solidFill>
                <a:srgbClr val="FF0000"/>
              </a:solidFill>
            </c:spPr>
          </c:marker>
          <c:cat>
            <c:strRef>
              <c:f>Sheet1!$B$1:$C$1</c:f>
              <c:strCache>
                <c:ptCount val="2"/>
                <c:pt idx="0">
                  <c:v>2009</c:v>
                </c:pt>
                <c:pt idx="1">
                  <c:v>2010</c:v>
                </c:pt>
              </c:strCache>
            </c:strRef>
          </c:cat>
          <c:val>
            <c:numRef>
              <c:f>Sheet1!$B$2:$C$2</c:f>
              <c:numCache>
                <c:formatCode>0</c:formatCode>
                <c:ptCount val="2"/>
                <c:pt idx="0">
                  <c:v>45.0</c:v>
                </c:pt>
                <c:pt idx="1">
                  <c:v>35.0</c:v>
                </c:pt>
              </c:numCache>
            </c:numRef>
          </c:val>
        </c:ser>
        <c:ser>
          <c:idx val="1"/>
          <c:order val="1"/>
          <c:tx>
            <c:strRef>
              <c:f>Sheet1!$A$3</c:f>
              <c:strCache>
                <c:ptCount val="1"/>
                <c:pt idx="0">
                  <c:v>Hamas</c:v>
                </c:pt>
              </c:strCache>
            </c:strRef>
          </c:tx>
          <c:spPr>
            <a:ln w="38079">
              <a:solidFill>
                <a:srgbClr val="FFC000"/>
              </a:solidFill>
            </a:ln>
          </c:spPr>
          <c:marker>
            <c:symbol val="square"/>
            <c:size val="9"/>
            <c:spPr>
              <a:solidFill>
                <a:srgbClr val="FF6600"/>
              </a:solidFill>
              <a:ln w="0">
                <a:noFill/>
              </a:ln>
            </c:spPr>
          </c:marker>
          <c:cat>
            <c:strRef>
              <c:f>Sheet1!$B$1:$C$1</c:f>
              <c:strCache>
                <c:ptCount val="2"/>
                <c:pt idx="0">
                  <c:v>2009</c:v>
                </c:pt>
                <c:pt idx="1">
                  <c:v>2010</c:v>
                </c:pt>
              </c:strCache>
            </c:strRef>
          </c:cat>
          <c:val>
            <c:numRef>
              <c:f>Sheet1!$B$3:$C$3</c:f>
              <c:numCache>
                <c:formatCode>0</c:formatCode>
                <c:ptCount val="2"/>
                <c:pt idx="0">
                  <c:v>24.0</c:v>
                </c:pt>
                <c:pt idx="1">
                  <c:v>20.0</c:v>
                </c:pt>
              </c:numCache>
            </c:numRef>
          </c:val>
        </c:ser>
        <c:ser>
          <c:idx val="2"/>
          <c:order val="2"/>
          <c:tx>
            <c:strRef>
              <c:f>Sheet1!$A$4</c:f>
              <c:strCache>
                <c:ptCount val="1"/>
                <c:pt idx="0">
                  <c:v>3rd Way</c:v>
                </c:pt>
              </c:strCache>
            </c:strRef>
          </c:tx>
          <c:spPr>
            <a:ln w="38079">
              <a:solidFill>
                <a:srgbClr val="F834E1"/>
              </a:solidFill>
            </a:ln>
          </c:spPr>
          <c:marker>
            <c:symbol val="triangle"/>
            <c:size val="9"/>
            <c:spPr>
              <a:solidFill>
                <a:srgbClr val="F834E1"/>
              </a:solidFill>
              <a:ln w="0">
                <a:noFill/>
              </a:ln>
            </c:spPr>
          </c:marker>
          <c:cat>
            <c:strRef>
              <c:f>Sheet1!$B$1:$C$1</c:f>
              <c:strCache>
                <c:ptCount val="2"/>
                <c:pt idx="0">
                  <c:v>2009</c:v>
                </c:pt>
                <c:pt idx="1">
                  <c:v>2010</c:v>
                </c:pt>
              </c:strCache>
            </c:strRef>
          </c:cat>
          <c:val>
            <c:numRef>
              <c:f>Sheet1!$B$4:$C$4</c:f>
              <c:numCache>
                <c:formatCode>0</c:formatCode>
                <c:ptCount val="2"/>
                <c:pt idx="0">
                  <c:v>3.0</c:v>
                </c:pt>
                <c:pt idx="1">
                  <c:v>8.0</c:v>
                </c:pt>
              </c:numCache>
            </c:numRef>
          </c:val>
        </c:ser>
        <c:ser>
          <c:idx val="3"/>
          <c:order val="3"/>
          <c:tx>
            <c:strRef>
              <c:f>Sheet1!$A$5</c:f>
              <c:strCache>
                <c:ptCount val="1"/>
                <c:pt idx="0">
                  <c:v>Other Nationalists</c:v>
                </c:pt>
              </c:strCache>
            </c:strRef>
          </c:tx>
          <c:spPr>
            <a:ln w="38079">
              <a:solidFill>
                <a:srgbClr val="008000"/>
              </a:solidFill>
            </a:ln>
          </c:spPr>
          <c:marker>
            <c:symbol val="square"/>
            <c:size val="9"/>
            <c:spPr>
              <a:solidFill>
                <a:srgbClr val="008000"/>
              </a:solidFill>
              <a:ln>
                <a:solidFill>
                  <a:srgbClr val="008000"/>
                </a:solidFill>
              </a:ln>
            </c:spPr>
          </c:marker>
          <c:dPt>
            <c:idx val="0"/>
            <c:spPr>
              <a:ln w="0">
                <a:solidFill>
                  <a:srgbClr val="008000"/>
                </a:solidFill>
              </a:ln>
            </c:spPr>
          </c:dPt>
          <c:cat>
            <c:strRef>
              <c:f>Sheet1!$B$1:$C$1</c:f>
              <c:strCache>
                <c:ptCount val="2"/>
                <c:pt idx="0">
                  <c:v>2009</c:v>
                </c:pt>
                <c:pt idx="1">
                  <c:v>2010</c:v>
                </c:pt>
              </c:strCache>
            </c:strRef>
          </c:cat>
          <c:val>
            <c:numRef>
              <c:f>Sheet1!$B$5:$C$5</c:f>
              <c:numCache>
                <c:formatCode>0</c:formatCode>
                <c:ptCount val="2"/>
                <c:pt idx="0">
                  <c:v>13.0</c:v>
                </c:pt>
                <c:pt idx="1">
                  <c:v>21.0</c:v>
                </c:pt>
              </c:numCache>
            </c:numRef>
          </c:val>
        </c:ser>
        <c:ser>
          <c:idx val="4"/>
          <c:order val="4"/>
          <c:tx>
            <c:strRef>
              <c:f>Sheet1!$A$6</c:f>
              <c:strCache>
                <c:ptCount val="1"/>
                <c:pt idx="0">
                  <c:v>Other Islamists</c:v>
                </c:pt>
              </c:strCache>
            </c:strRef>
          </c:tx>
          <c:spPr>
            <a:ln w="38079">
              <a:solidFill>
                <a:schemeClr val="bg2">
                  <a:lumMod val="60000"/>
                  <a:lumOff val="40000"/>
                </a:schemeClr>
              </a:solidFill>
            </a:ln>
          </c:spPr>
          <c:marker>
            <c:symbol val="circle"/>
            <c:size val="8"/>
            <c:spPr>
              <a:solidFill>
                <a:schemeClr val="bg2">
                  <a:lumMod val="60000"/>
                  <a:lumOff val="40000"/>
                </a:schemeClr>
              </a:solidFill>
              <a:ln>
                <a:noFill/>
              </a:ln>
            </c:spPr>
          </c:marker>
          <c:dPt>
            <c:idx val="1"/>
            <c:marker>
              <c:symbol val="circle"/>
              <c:size val="9"/>
            </c:marker>
          </c:dPt>
          <c:cat>
            <c:strRef>
              <c:f>Sheet1!$B$1:$C$1</c:f>
              <c:strCache>
                <c:ptCount val="2"/>
                <c:pt idx="0">
                  <c:v>2009</c:v>
                </c:pt>
                <c:pt idx="1">
                  <c:v>2010</c:v>
                </c:pt>
              </c:strCache>
            </c:strRef>
          </c:cat>
          <c:val>
            <c:numRef>
              <c:f>Sheet1!$B$6:$C$6</c:f>
              <c:numCache>
                <c:formatCode>0</c:formatCode>
                <c:ptCount val="2"/>
                <c:pt idx="0">
                  <c:v>2.0</c:v>
                </c:pt>
                <c:pt idx="1">
                  <c:v>12.0</c:v>
                </c:pt>
              </c:numCache>
            </c:numRef>
          </c:val>
        </c:ser>
        <c:marker val="1"/>
        <c:axId val="536468360"/>
        <c:axId val="536472088"/>
      </c:lineChart>
      <c:catAx>
        <c:axId val="536468360"/>
        <c:scaling>
          <c:orientation val="minMax"/>
        </c:scaling>
        <c:axPos val="b"/>
        <c:numFmt formatCode="@" sourceLinked="1"/>
        <c:tickLblPos val="nextTo"/>
        <c:spPr>
          <a:ln>
            <a:solidFill>
              <a:srgbClr val="AEC5E7"/>
            </a:solidFill>
          </a:ln>
        </c:spPr>
        <c:txPr>
          <a:bodyPr/>
          <a:lstStyle/>
          <a:p>
            <a:pPr>
              <a:defRPr sz="1599" b="0" i="0" baseline="0">
                <a:solidFill>
                  <a:srgbClr val="FFFFFF"/>
                </a:solidFill>
                <a:latin typeface="Arial"/>
                <a:cs typeface="Arial"/>
              </a:defRPr>
            </a:pPr>
            <a:endParaRPr lang="en-US"/>
          </a:p>
        </c:txPr>
        <c:crossAx val="536472088"/>
        <c:crosses val="autoZero"/>
        <c:auto val="1"/>
        <c:lblAlgn val="ctr"/>
        <c:lblOffset val="100"/>
      </c:catAx>
      <c:valAx>
        <c:axId val="536472088"/>
        <c:scaling>
          <c:orientation val="minMax"/>
          <c:max val="80.0"/>
        </c:scaling>
        <c:axPos val="l"/>
        <c:majorGridlines>
          <c:spPr>
            <a:ln w="2792">
              <a:solidFill>
                <a:srgbClr val="AEC5E7"/>
              </a:solidFill>
              <a:prstDash val="sysDash"/>
            </a:ln>
          </c:spPr>
        </c:majorGridlines>
        <c:numFmt formatCode="0" sourceLinked="1"/>
        <c:tickLblPos val="nextTo"/>
        <c:spPr>
          <a:ln w="2792">
            <a:solidFill>
              <a:srgbClr val="AEC5E7"/>
            </a:solidFill>
          </a:ln>
        </c:spPr>
        <c:txPr>
          <a:bodyPr/>
          <a:lstStyle/>
          <a:p>
            <a:pPr>
              <a:defRPr sz="1599" b="0" i="0" baseline="0">
                <a:solidFill>
                  <a:srgbClr val="FFFFFF"/>
                </a:solidFill>
                <a:latin typeface="Arial" pitchFamily="34" charset="0"/>
                <a:cs typeface="Arial" pitchFamily="34" charset="0"/>
              </a:defRPr>
            </a:pPr>
            <a:endParaRPr lang="en-US"/>
          </a:p>
        </c:txPr>
        <c:crossAx val="536468360"/>
        <c:crosses val="autoZero"/>
        <c:crossBetween val="between"/>
      </c:valAx>
      <c:spPr>
        <a:noFill/>
        <a:ln w="25386">
          <a:noFill/>
        </a:ln>
      </c:spPr>
    </c:plotArea>
    <c:plotVisOnly val="1"/>
    <c:dispBlanksAs val="gap"/>
  </c:chart>
  <c:txPr>
    <a:bodyPr/>
    <a:lstStyle/>
    <a:p>
      <a:pPr>
        <a:defRPr sz="1799"/>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176503780084773"/>
          <c:y val="0.0277674431589635"/>
          <c:w val="0.792437384877195"/>
          <c:h val="0.829310574310853"/>
        </c:manualLayout>
      </c:layout>
      <c:lineChart>
        <c:grouping val="standard"/>
        <c:ser>
          <c:idx val="0"/>
          <c:order val="0"/>
          <c:tx>
            <c:strRef>
              <c:f>Sheet1!$A$2</c:f>
              <c:strCache>
                <c:ptCount val="1"/>
                <c:pt idx="0">
                  <c:v>March 14 bloc</c:v>
                </c:pt>
              </c:strCache>
            </c:strRef>
          </c:tx>
          <c:spPr>
            <a:ln w="38074">
              <a:solidFill>
                <a:srgbClr val="FF0000"/>
              </a:solidFill>
            </a:ln>
          </c:spPr>
          <c:marker>
            <c:symbol val="square"/>
            <c:size val="9"/>
            <c:spPr>
              <a:solidFill>
                <a:srgbClr val="FF0000"/>
              </a:solidFill>
              <a:ln w="38074">
                <a:noFill/>
              </a:ln>
            </c:spPr>
          </c:marker>
          <c:cat>
            <c:strRef>
              <c:f>Sheet1!$B$1:$C$1</c:f>
              <c:strCache>
                <c:ptCount val="2"/>
                <c:pt idx="0">
                  <c:v>2008</c:v>
                </c:pt>
                <c:pt idx="1">
                  <c:v>2010</c:v>
                </c:pt>
              </c:strCache>
            </c:strRef>
          </c:cat>
          <c:val>
            <c:numRef>
              <c:f>Sheet1!$B$2:$C$2</c:f>
              <c:numCache>
                <c:formatCode>0</c:formatCode>
                <c:ptCount val="2"/>
                <c:pt idx="0">
                  <c:v>47.0</c:v>
                </c:pt>
                <c:pt idx="1">
                  <c:v>29.0</c:v>
                </c:pt>
              </c:numCache>
            </c:numRef>
          </c:val>
        </c:ser>
        <c:ser>
          <c:idx val="1"/>
          <c:order val="1"/>
          <c:tx>
            <c:strRef>
              <c:f>Sheet1!$A$3</c:f>
              <c:strCache>
                <c:ptCount val="1"/>
                <c:pt idx="0">
                  <c:v>March 8 bloc</c:v>
                </c:pt>
              </c:strCache>
            </c:strRef>
          </c:tx>
          <c:spPr>
            <a:ln w="0">
              <a:solidFill>
                <a:srgbClr val="0D97B3"/>
              </a:solidFill>
            </a:ln>
          </c:spPr>
          <c:marker>
            <c:symbol val="triangle"/>
            <c:size val="8"/>
            <c:spPr>
              <a:solidFill>
                <a:srgbClr val="0D97B3"/>
              </a:solidFill>
              <a:ln w="38074">
                <a:noFill/>
              </a:ln>
            </c:spPr>
          </c:marker>
          <c:dPt>
            <c:idx val="1"/>
            <c:spPr>
              <a:ln w="38074">
                <a:solidFill>
                  <a:srgbClr val="0D97B3"/>
                </a:solidFill>
              </a:ln>
            </c:spPr>
          </c:dPt>
          <c:cat>
            <c:strRef>
              <c:f>Sheet1!$B$1:$C$1</c:f>
              <c:strCache>
                <c:ptCount val="2"/>
                <c:pt idx="0">
                  <c:v>2008</c:v>
                </c:pt>
                <c:pt idx="1">
                  <c:v>2010</c:v>
                </c:pt>
              </c:strCache>
            </c:strRef>
          </c:cat>
          <c:val>
            <c:numRef>
              <c:f>Sheet1!$B$3:$C$3</c:f>
              <c:numCache>
                <c:formatCode>0</c:formatCode>
                <c:ptCount val="2"/>
                <c:pt idx="0">
                  <c:v>41.0</c:v>
                </c:pt>
                <c:pt idx="1">
                  <c:v>43.0</c:v>
                </c:pt>
              </c:numCache>
            </c:numRef>
          </c:val>
        </c:ser>
        <c:ser>
          <c:idx val="2"/>
          <c:order val="2"/>
          <c:tx>
            <c:strRef>
              <c:f>Sheet1!$A$4</c:f>
              <c:strCache>
                <c:ptCount val="1"/>
                <c:pt idx="0">
                  <c:v>Independents</c:v>
                </c:pt>
              </c:strCache>
            </c:strRef>
          </c:tx>
          <c:spPr>
            <a:ln w="38074">
              <a:solidFill>
                <a:srgbClr val="00FF00"/>
              </a:solidFill>
            </a:ln>
          </c:spPr>
          <c:marker>
            <c:symbol val="circle"/>
            <c:size val="9"/>
            <c:spPr>
              <a:solidFill>
                <a:srgbClr val="00FF00"/>
              </a:solidFill>
              <a:ln>
                <a:noFill/>
              </a:ln>
            </c:spPr>
          </c:marker>
          <c:cat>
            <c:strRef>
              <c:f>Sheet1!$B$1:$C$1</c:f>
              <c:strCache>
                <c:ptCount val="2"/>
                <c:pt idx="0">
                  <c:v>2008</c:v>
                </c:pt>
                <c:pt idx="1">
                  <c:v>2010</c:v>
                </c:pt>
              </c:strCache>
            </c:strRef>
          </c:cat>
          <c:val>
            <c:numRef>
              <c:f>Sheet1!$B$4:$C$4</c:f>
              <c:numCache>
                <c:formatCode>0</c:formatCode>
                <c:ptCount val="2"/>
                <c:pt idx="0">
                  <c:v>3.0</c:v>
                </c:pt>
                <c:pt idx="1">
                  <c:v>15.0</c:v>
                </c:pt>
              </c:numCache>
            </c:numRef>
          </c:val>
        </c:ser>
        <c:marker val="1"/>
        <c:axId val="535193464"/>
        <c:axId val="535198552"/>
      </c:lineChart>
      <c:catAx>
        <c:axId val="535193464"/>
        <c:scaling>
          <c:orientation val="minMax"/>
        </c:scaling>
        <c:axPos val="b"/>
        <c:numFmt formatCode="@" sourceLinked="1"/>
        <c:tickLblPos val="nextTo"/>
        <c:spPr>
          <a:ln>
            <a:solidFill>
              <a:srgbClr val="AEC5E7"/>
            </a:solidFill>
          </a:ln>
        </c:spPr>
        <c:txPr>
          <a:bodyPr/>
          <a:lstStyle/>
          <a:p>
            <a:pPr>
              <a:defRPr sz="1599" b="0">
                <a:solidFill>
                  <a:srgbClr val="FFFFFF"/>
                </a:solidFill>
                <a:latin typeface="Arial"/>
                <a:cs typeface="Arial"/>
              </a:defRPr>
            </a:pPr>
            <a:endParaRPr lang="en-US"/>
          </a:p>
        </c:txPr>
        <c:crossAx val="535198552"/>
        <c:crosses val="autoZero"/>
        <c:auto val="1"/>
        <c:lblAlgn val="ctr"/>
        <c:lblOffset val="100"/>
      </c:catAx>
      <c:valAx>
        <c:axId val="535198552"/>
        <c:scaling>
          <c:orientation val="minMax"/>
          <c:max val="80.0"/>
        </c:scaling>
        <c:axPos val="l"/>
        <c:majorGridlines>
          <c:spPr>
            <a:ln w="2792">
              <a:solidFill>
                <a:srgbClr val="AEC5E7"/>
              </a:solidFill>
              <a:prstDash val="sysDash"/>
            </a:ln>
          </c:spPr>
        </c:majorGridlines>
        <c:numFmt formatCode="#,##0" sourceLinked="0"/>
        <c:tickLblPos val="nextTo"/>
        <c:txPr>
          <a:bodyPr/>
          <a:lstStyle/>
          <a:p>
            <a:pPr>
              <a:defRPr sz="1599" b="0" i="0" baseline="0">
                <a:solidFill>
                  <a:srgbClr val="FFFFFF"/>
                </a:solidFill>
                <a:latin typeface="Arial" pitchFamily="34" charset="0"/>
              </a:defRPr>
            </a:pPr>
            <a:endParaRPr lang="en-US"/>
          </a:p>
        </c:txPr>
        <c:crossAx val="535193464"/>
        <c:crosses val="autoZero"/>
        <c:crossBetween val="between"/>
      </c:valAx>
      <c:spPr>
        <a:noFill/>
        <a:ln w="25383">
          <a:noFill/>
        </a:ln>
      </c:spPr>
    </c:plotArea>
    <c:plotVisOnly val="1"/>
    <c:dispBlanksAs val="gap"/>
  </c:chart>
  <c:txPr>
    <a:bodyPr/>
    <a:lstStyle/>
    <a:p>
      <a:pPr>
        <a:defRPr sz="1799"/>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0478549700090075"/>
          <c:y val="0.00240384615384615"/>
          <c:w val="0.929860876849285"/>
          <c:h val="0.767992462588735"/>
        </c:manualLayout>
      </c:layout>
      <c:barChart>
        <c:barDir val="col"/>
        <c:grouping val="clustered"/>
        <c:ser>
          <c:idx val="1"/>
          <c:order val="0"/>
          <c:tx>
            <c:strRef>
              <c:f>Sheet1!$A$2</c:f>
              <c:strCache>
                <c:ptCount val="1"/>
                <c:pt idx="0">
                  <c:v>Likely </c:v>
                </c:pt>
              </c:strCache>
            </c:strRef>
          </c:tx>
          <c:spPr>
            <a:solidFill>
              <a:schemeClr val="tx1">
                <a:lumMod val="20000"/>
                <a:lumOff val="80000"/>
              </a:schemeClr>
            </a:solidFill>
            <a:ln w="3175">
              <a:solidFill>
                <a:schemeClr val="accent6">
                  <a:lumMod val="75000"/>
                </a:schemeClr>
              </a:solidFill>
            </a:ln>
          </c:spPr>
          <c:dPt>
            <c:idx val="0"/>
            <c:spPr>
              <a:solidFill>
                <a:srgbClr val="FFFFFF"/>
              </a:solidFill>
              <a:ln w="19047">
                <a:solidFill>
                  <a:srgbClr val="C0C4C8"/>
                </a:solidFill>
              </a:ln>
            </c:spPr>
          </c:dPt>
          <c:dPt>
            <c:idx val="1"/>
            <c:spPr>
              <a:solidFill>
                <a:srgbClr val="007635"/>
              </a:solidFill>
              <a:ln w="19047">
                <a:solidFill>
                  <a:srgbClr val="007635"/>
                </a:solidFill>
              </a:ln>
            </c:spPr>
          </c:dPt>
          <c:dPt>
            <c:idx val="2"/>
            <c:spPr>
              <a:solidFill>
                <a:srgbClr val="FFFFFF"/>
              </a:solidFill>
              <a:ln w="19047">
                <a:solidFill>
                  <a:srgbClr val="C0C4C8"/>
                </a:solidFill>
              </a:ln>
            </c:spPr>
          </c:dPt>
          <c:dLbls>
            <c:spPr>
              <a:noFill/>
              <a:ln w="38940">
                <a:noFill/>
              </a:ln>
            </c:spPr>
            <c:txPr>
              <a:bodyPr/>
              <a:lstStyle/>
              <a:p>
                <a:pPr>
                  <a:defRPr sz="1600" b="0" i="0" u="none" strike="noStrike" baseline="0">
                    <a:solidFill>
                      <a:schemeClr val="tx1">
                        <a:lumMod val="20000"/>
                        <a:lumOff val="80000"/>
                      </a:schemeClr>
                    </a:solidFill>
                    <a:latin typeface="Arial"/>
                    <a:ea typeface="Arial"/>
                    <a:cs typeface="Arial"/>
                  </a:defRPr>
                </a:pPr>
                <a:endParaRPr lang="en-US"/>
              </a:p>
            </c:txPr>
            <c:dLblPos val="outEnd"/>
            <c:showVal val="1"/>
          </c:dLbls>
          <c:cat>
            <c:strRef>
              <c:f>Sheet1!$B$1:$D$1</c:f>
              <c:strCache>
                <c:ptCount val="3"/>
                <c:pt idx="0">
                  <c:v>Israelis</c:v>
                </c:pt>
                <c:pt idx="1">
                  <c:v>Palestinians</c:v>
                </c:pt>
                <c:pt idx="2">
                  <c:v>Lebanese</c:v>
                </c:pt>
              </c:strCache>
            </c:strRef>
          </c:cat>
          <c:val>
            <c:numRef>
              <c:f>Sheet1!$B$2:$D$2</c:f>
              <c:numCache>
                <c:formatCode>0%</c:formatCode>
                <c:ptCount val="3"/>
                <c:pt idx="0">
                  <c:v>0.22</c:v>
                </c:pt>
                <c:pt idx="1">
                  <c:v>0.35</c:v>
                </c:pt>
                <c:pt idx="2">
                  <c:v>0.15</c:v>
                </c:pt>
              </c:numCache>
            </c:numRef>
          </c:val>
        </c:ser>
        <c:ser>
          <c:idx val="0"/>
          <c:order val="1"/>
          <c:tx>
            <c:strRef>
              <c:f>Sheet1!$A$3</c:f>
              <c:strCache>
                <c:ptCount val="1"/>
                <c:pt idx="0">
                  <c:v>Unlikely</c:v>
                </c:pt>
              </c:strCache>
            </c:strRef>
          </c:tx>
          <c:spPr>
            <a:solidFill>
              <a:schemeClr val="tx1">
                <a:lumMod val="20000"/>
                <a:lumOff val="80000"/>
              </a:schemeClr>
            </a:solidFill>
            <a:ln>
              <a:solidFill>
                <a:schemeClr val="accent6"/>
              </a:solidFill>
            </a:ln>
          </c:spPr>
          <c:dPt>
            <c:idx val="0"/>
            <c:spPr>
              <a:solidFill>
                <a:srgbClr val="0070C0"/>
              </a:solidFill>
              <a:ln w="19047">
                <a:solidFill>
                  <a:srgbClr val="0070C0"/>
                </a:solidFill>
              </a:ln>
            </c:spPr>
          </c:dPt>
          <c:dPt>
            <c:idx val="1"/>
            <c:spPr>
              <a:solidFill>
                <a:srgbClr val="FF0000"/>
              </a:solidFill>
              <a:ln w="19047">
                <a:solidFill>
                  <a:srgbClr val="FF0000"/>
                </a:solidFill>
              </a:ln>
            </c:spPr>
          </c:dPt>
          <c:dPt>
            <c:idx val="2"/>
            <c:spPr>
              <a:solidFill>
                <a:srgbClr val="FF0000"/>
              </a:solidFill>
              <a:ln w="19047">
                <a:solidFill>
                  <a:srgbClr val="FF0000"/>
                </a:solidFill>
              </a:ln>
            </c:spPr>
          </c:dPt>
          <c:dLbls>
            <c:dLbl>
              <c:idx val="0"/>
              <c:layout>
                <c:manualLayout>
                  <c:x val="-0.00457404313358691"/>
                  <c:y val="-0.00344222733273898"/>
                </c:manualLayout>
              </c:layout>
              <c:dLblPos val="outEnd"/>
              <c:showVal val="1"/>
            </c:dLbl>
            <c:spPr>
              <a:noFill/>
              <a:ln w="38940">
                <a:noFill/>
              </a:ln>
            </c:spPr>
            <c:txPr>
              <a:bodyPr/>
              <a:lstStyle/>
              <a:p>
                <a:pPr>
                  <a:defRPr sz="1600" b="0" i="0" u="none" strike="noStrike" baseline="0">
                    <a:solidFill>
                      <a:schemeClr val="tx1">
                        <a:lumMod val="20000"/>
                        <a:lumOff val="80000"/>
                      </a:schemeClr>
                    </a:solidFill>
                    <a:latin typeface="Arial"/>
                    <a:ea typeface="Arial"/>
                    <a:cs typeface="Arial"/>
                  </a:defRPr>
                </a:pPr>
                <a:endParaRPr lang="en-US"/>
              </a:p>
            </c:txPr>
            <c:dLblPos val="outEnd"/>
            <c:showVal val="1"/>
          </c:dLbls>
          <c:cat>
            <c:strRef>
              <c:f>Sheet1!$B$1:$D$1</c:f>
              <c:strCache>
                <c:ptCount val="3"/>
                <c:pt idx="0">
                  <c:v>Israelis</c:v>
                </c:pt>
                <c:pt idx="1">
                  <c:v>Palestinians</c:v>
                </c:pt>
                <c:pt idx="2">
                  <c:v>Lebanese</c:v>
                </c:pt>
              </c:strCache>
            </c:strRef>
          </c:cat>
          <c:val>
            <c:numRef>
              <c:f>Sheet1!$B$3:$D$3</c:f>
              <c:numCache>
                <c:formatCode>0%</c:formatCode>
                <c:ptCount val="3"/>
                <c:pt idx="0">
                  <c:v>0.760000000000002</c:v>
                </c:pt>
                <c:pt idx="1">
                  <c:v>0.620000000000001</c:v>
                </c:pt>
                <c:pt idx="2">
                  <c:v>0.720000000000001</c:v>
                </c:pt>
              </c:numCache>
            </c:numRef>
          </c:val>
        </c:ser>
        <c:dLbls>
          <c:showVal val="1"/>
        </c:dLbls>
        <c:axId val="539817016"/>
        <c:axId val="501449704"/>
      </c:barChart>
      <c:catAx>
        <c:axId val="539817016"/>
        <c:scaling>
          <c:orientation val="minMax"/>
        </c:scaling>
        <c:axPos val="b"/>
        <c:numFmt formatCode="General" sourceLinked="1"/>
        <c:tickLblPos val="low"/>
        <c:spPr>
          <a:ln w="4867">
            <a:solidFill>
              <a:srgbClr val="AEC5E7"/>
            </a:solidFill>
            <a:prstDash val="solid"/>
          </a:ln>
        </c:spPr>
        <c:txPr>
          <a:bodyPr rot="0" vert="horz"/>
          <a:lstStyle/>
          <a:p>
            <a:pPr>
              <a:defRPr sz="1600" b="0" i="0" u="none" strike="noStrike" baseline="0">
                <a:solidFill>
                  <a:srgbClr val="FFFFFF"/>
                </a:solidFill>
                <a:latin typeface="Arial"/>
                <a:ea typeface="Arial"/>
                <a:cs typeface="Arial"/>
              </a:defRPr>
            </a:pPr>
            <a:endParaRPr lang="en-US"/>
          </a:p>
        </c:txPr>
        <c:crossAx val="501449704"/>
        <c:crosses val="autoZero"/>
        <c:lblAlgn val="ctr"/>
        <c:lblOffset val="100"/>
        <c:tickLblSkip val="1"/>
        <c:tickMarkSkip val="1"/>
      </c:catAx>
      <c:valAx>
        <c:axId val="501449704"/>
        <c:scaling>
          <c:orientation val="minMax"/>
          <c:max val="0.8"/>
        </c:scaling>
        <c:axPos val="l"/>
        <c:majorGridlines>
          <c:spPr>
            <a:ln w="2794">
              <a:solidFill>
                <a:srgbClr val="AEC5E7"/>
              </a:solidFill>
              <a:prstDash val="sysDash"/>
            </a:ln>
          </c:spPr>
        </c:majorGridlines>
        <c:numFmt formatCode="0%" sourceLinked="1"/>
        <c:tickLblPos val="nextTo"/>
        <c:spPr>
          <a:ln w="2794">
            <a:solidFill>
              <a:srgbClr val="AEC5E7"/>
            </a:solidFill>
            <a:prstDash val="solid"/>
          </a:ln>
        </c:spPr>
        <c:txPr>
          <a:bodyPr/>
          <a:lstStyle/>
          <a:p>
            <a:pPr>
              <a:defRPr sz="1600" b="0" i="0" baseline="0">
                <a:solidFill>
                  <a:srgbClr val="FFFFFF"/>
                </a:solidFill>
              </a:defRPr>
            </a:pPr>
            <a:endParaRPr lang="en-US"/>
          </a:p>
        </c:txPr>
        <c:crossAx val="539817016"/>
        <c:crosses val="autoZero"/>
        <c:crossBetween val="between"/>
        <c:majorUnit val="0.1"/>
      </c:valAx>
      <c:spPr>
        <a:noFill/>
        <a:ln w="25396">
          <a:noFill/>
        </a:ln>
      </c:spPr>
    </c:plotArea>
    <c:plotVisOnly val="1"/>
    <c:dispBlanksAs val="gap"/>
  </c:chart>
  <c:spPr>
    <a:noFill/>
    <a:ln>
      <a:noFill/>
    </a:ln>
  </c:spPr>
  <c:txPr>
    <a:bodyPr/>
    <a:lstStyle/>
    <a:p>
      <a:pPr>
        <a:defRPr sz="2760" b="1" i="0" u="none" strike="noStrike" baseline="0">
          <a:solidFill>
            <a:schemeClr val="tx1"/>
          </a:solidFill>
          <a:latin typeface="Arial"/>
          <a:ea typeface="Arial"/>
          <a:cs typeface="Arial"/>
        </a:defRPr>
      </a:pPr>
      <a:endParaRPr lang="en-US"/>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0478549700090075"/>
          <c:y val="0.00240384615384615"/>
          <c:w val="0.929860876849285"/>
          <c:h val="0.694176935561503"/>
        </c:manualLayout>
      </c:layout>
      <c:barChart>
        <c:barDir val="col"/>
        <c:grouping val="clustered"/>
        <c:ser>
          <c:idx val="1"/>
          <c:order val="0"/>
          <c:tx>
            <c:strRef>
              <c:f>Sheet1!$A$2</c:f>
              <c:strCache>
                <c:ptCount val="1"/>
                <c:pt idx="0">
                  <c:v>Less likely to make war</c:v>
                </c:pt>
              </c:strCache>
            </c:strRef>
          </c:tx>
          <c:spPr>
            <a:solidFill>
              <a:srgbClr val="FFFFFF"/>
            </a:solidFill>
            <a:ln w="19041">
              <a:solidFill>
                <a:srgbClr val="C0C4C8"/>
              </a:solidFill>
            </a:ln>
          </c:spPr>
          <c:dLbls>
            <c:dLbl>
              <c:idx val="0"/>
              <c:layout>
                <c:manualLayout>
                  <c:x val="-0.00120140100034369"/>
                  <c:y val="-0.00534807424385421"/>
                </c:manualLayout>
              </c:layout>
              <c:dLblPos val="outEnd"/>
              <c:showVal val="1"/>
            </c:dLbl>
            <c:dLbl>
              <c:idx val="1"/>
              <c:layout>
                <c:manualLayout>
                  <c:x val="-0.00689885455295774"/>
                  <c:y val="-0.0173416729682887"/>
                </c:manualLayout>
              </c:layout>
              <c:dLblPos val="outEnd"/>
              <c:showVal val="1"/>
            </c:dLbl>
            <c:dLbl>
              <c:idx val="2"/>
              <c:layout>
                <c:manualLayout>
                  <c:xMode val="edge"/>
                  <c:yMode val="edge"/>
                  <c:x val="0.682451253481901"/>
                  <c:y val="0.375000000000005"/>
                </c:manualLayout>
              </c:layout>
              <c:dLblPos val="outEnd"/>
              <c:showVal val="1"/>
            </c:dLbl>
            <c:spPr>
              <a:noFill/>
              <a:ln w="38928">
                <a:noFill/>
              </a:ln>
            </c:spPr>
            <c:txPr>
              <a:bodyPr/>
              <a:lstStyle/>
              <a:p>
                <a:pPr>
                  <a:defRPr sz="1599" b="0" i="0" u="none" strike="noStrike" baseline="0">
                    <a:solidFill>
                      <a:schemeClr val="tx1">
                        <a:lumMod val="20000"/>
                        <a:lumOff val="80000"/>
                      </a:schemeClr>
                    </a:solidFill>
                    <a:latin typeface="Arial"/>
                    <a:ea typeface="Arial"/>
                    <a:cs typeface="Arial"/>
                  </a:defRPr>
                </a:pPr>
                <a:endParaRPr lang="en-US"/>
              </a:p>
            </c:txPr>
            <c:showVal val="1"/>
          </c:dLbls>
          <c:cat>
            <c:numRef>
              <c:f>Sheet1!$B$1:$C$1</c:f>
              <c:numCache>
                <c:formatCode>General</c:formatCode>
                <c:ptCount val="2"/>
                <c:pt idx="0">
                  <c:v>2008.0</c:v>
                </c:pt>
                <c:pt idx="1">
                  <c:v>2010.0</c:v>
                </c:pt>
              </c:numCache>
            </c:numRef>
          </c:cat>
          <c:val>
            <c:numRef>
              <c:f>Sheet1!$B$2:$C$2</c:f>
              <c:numCache>
                <c:formatCode>0%</c:formatCode>
                <c:ptCount val="2"/>
                <c:pt idx="0">
                  <c:v>0.41</c:v>
                </c:pt>
                <c:pt idx="1">
                  <c:v>0.37</c:v>
                </c:pt>
              </c:numCache>
            </c:numRef>
          </c:val>
        </c:ser>
        <c:ser>
          <c:idx val="0"/>
          <c:order val="1"/>
          <c:tx>
            <c:strRef>
              <c:f>Sheet1!$A$3</c:f>
              <c:strCache>
                <c:ptCount val="1"/>
                <c:pt idx="0">
                  <c:v>More likely to make war</c:v>
                </c:pt>
              </c:strCache>
            </c:strRef>
          </c:tx>
          <c:spPr>
            <a:solidFill>
              <a:srgbClr val="FF0000"/>
            </a:solidFill>
            <a:ln w="19041">
              <a:solidFill>
                <a:srgbClr val="FF0000"/>
              </a:solidFill>
            </a:ln>
          </c:spPr>
          <c:dLbls>
            <c:dLbl>
              <c:idx val="0"/>
              <c:layout>
                <c:manualLayout>
                  <c:x val="0.000817884357197125"/>
                  <c:y val="-0.00517341748121804"/>
                </c:manualLayout>
              </c:layout>
              <c:dLblPos val="outEnd"/>
              <c:showVal val="1"/>
            </c:dLbl>
            <c:dLbl>
              <c:idx val="1"/>
              <c:layout>
                <c:manualLayout>
                  <c:x val="-0.00778999290040826"/>
                  <c:y val="-0.00286725680210681"/>
                </c:manualLayout>
              </c:layout>
              <c:dLblPos val="outEnd"/>
              <c:showVal val="1"/>
            </c:dLbl>
            <c:spPr>
              <a:noFill/>
              <a:ln w="38928">
                <a:noFill/>
              </a:ln>
            </c:spPr>
            <c:txPr>
              <a:bodyPr/>
              <a:lstStyle/>
              <a:p>
                <a:pPr>
                  <a:defRPr sz="1599" b="0" i="0" u="none" strike="noStrike" baseline="0">
                    <a:solidFill>
                      <a:schemeClr val="tx1">
                        <a:lumMod val="20000"/>
                        <a:lumOff val="80000"/>
                      </a:schemeClr>
                    </a:solidFill>
                    <a:latin typeface="Arial"/>
                    <a:ea typeface="Arial"/>
                    <a:cs typeface="Arial"/>
                  </a:defRPr>
                </a:pPr>
                <a:endParaRPr lang="en-US"/>
              </a:p>
            </c:txPr>
            <c:showVal val="1"/>
          </c:dLbls>
          <c:cat>
            <c:numRef>
              <c:f>Sheet1!$B$1:$C$1</c:f>
              <c:numCache>
                <c:formatCode>General</c:formatCode>
                <c:ptCount val="2"/>
                <c:pt idx="0">
                  <c:v>2008.0</c:v>
                </c:pt>
                <c:pt idx="1">
                  <c:v>2010.0</c:v>
                </c:pt>
              </c:numCache>
            </c:numRef>
          </c:cat>
          <c:val>
            <c:numRef>
              <c:f>Sheet1!$B$3:$C$3</c:f>
              <c:numCache>
                <c:formatCode>0%</c:formatCode>
                <c:ptCount val="2"/>
                <c:pt idx="0">
                  <c:v>0.55</c:v>
                </c:pt>
                <c:pt idx="1">
                  <c:v>0.5</c:v>
                </c:pt>
              </c:numCache>
            </c:numRef>
          </c:val>
        </c:ser>
        <c:dLbls>
          <c:showVal val="1"/>
        </c:dLbls>
        <c:axId val="540931432"/>
        <c:axId val="535597640"/>
      </c:barChart>
      <c:catAx>
        <c:axId val="540931432"/>
        <c:scaling>
          <c:orientation val="minMax"/>
        </c:scaling>
        <c:axPos val="b"/>
        <c:numFmt formatCode="General" sourceLinked="1"/>
        <c:tickLblPos val="low"/>
        <c:spPr>
          <a:ln w="4866">
            <a:solidFill>
              <a:srgbClr val="AEC5E7"/>
            </a:solidFill>
            <a:prstDash val="solid"/>
          </a:ln>
        </c:spPr>
        <c:txPr>
          <a:bodyPr rot="0" vert="horz"/>
          <a:lstStyle/>
          <a:p>
            <a:pPr>
              <a:defRPr sz="1599" b="0" i="0" u="none" strike="noStrike" baseline="0">
                <a:solidFill>
                  <a:srgbClr val="FFFFFF"/>
                </a:solidFill>
                <a:latin typeface="Arial"/>
                <a:ea typeface="Arial"/>
                <a:cs typeface="Arial"/>
              </a:defRPr>
            </a:pPr>
            <a:endParaRPr lang="en-US"/>
          </a:p>
        </c:txPr>
        <c:crossAx val="535597640"/>
        <c:crosses val="autoZero"/>
        <c:lblAlgn val="ctr"/>
        <c:lblOffset val="100"/>
        <c:tickLblSkip val="1"/>
        <c:tickMarkSkip val="1"/>
      </c:catAx>
      <c:valAx>
        <c:axId val="535597640"/>
        <c:scaling>
          <c:orientation val="minMax"/>
          <c:max val="1.0"/>
        </c:scaling>
        <c:axPos val="l"/>
        <c:majorGridlines>
          <c:spPr>
            <a:ln w="2793">
              <a:solidFill>
                <a:srgbClr val="AEC5E7"/>
              </a:solidFill>
              <a:prstDash val="sysDash"/>
            </a:ln>
          </c:spPr>
        </c:majorGridlines>
        <c:numFmt formatCode="0%" sourceLinked="1"/>
        <c:tickLblPos val="nextTo"/>
        <c:spPr>
          <a:ln w="2793">
            <a:solidFill>
              <a:srgbClr val="AEC5E7"/>
            </a:solidFill>
            <a:prstDash val="solid"/>
          </a:ln>
        </c:spPr>
        <c:txPr>
          <a:bodyPr/>
          <a:lstStyle/>
          <a:p>
            <a:pPr>
              <a:defRPr sz="1599" b="0" i="0" baseline="0">
                <a:solidFill>
                  <a:srgbClr val="FFFFFF"/>
                </a:solidFill>
              </a:defRPr>
            </a:pPr>
            <a:endParaRPr lang="en-US"/>
          </a:p>
        </c:txPr>
        <c:crossAx val="540931432"/>
        <c:crosses val="autoZero"/>
        <c:crossBetween val="between"/>
        <c:majorUnit val="0.1"/>
      </c:valAx>
      <c:spPr>
        <a:noFill/>
        <a:ln w="25388">
          <a:noFill/>
        </a:ln>
      </c:spPr>
    </c:plotArea>
    <c:legend>
      <c:legendPos val="b"/>
      <c:legendEntry>
        <c:idx val="0"/>
        <c:txPr>
          <a:bodyPr/>
          <a:lstStyle/>
          <a:p>
            <a:pPr>
              <a:defRPr sz="1599" b="0" i="0" u="none" strike="noStrike" baseline="0">
                <a:solidFill>
                  <a:srgbClr val="FFFFFF"/>
                </a:solidFill>
                <a:latin typeface="Arial"/>
                <a:ea typeface="Arial"/>
                <a:cs typeface="Arial"/>
              </a:defRPr>
            </a:pPr>
            <a:endParaRPr lang="en-US"/>
          </a:p>
        </c:txPr>
      </c:legendEntry>
      <c:layout>
        <c:manualLayout>
          <c:xMode val="edge"/>
          <c:yMode val="edge"/>
          <c:x val="0.100591908770025"/>
          <c:y val="0.844277337080079"/>
          <c:w val="0.899408091229976"/>
          <c:h val="0.0452337324005501"/>
        </c:manualLayout>
      </c:layout>
      <c:spPr>
        <a:noFill/>
        <a:ln w="4866">
          <a:noFill/>
          <a:prstDash val="solid"/>
        </a:ln>
      </c:spPr>
      <c:txPr>
        <a:bodyPr/>
        <a:lstStyle/>
        <a:p>
          <a:pPr>
            <a:defRPr sz="1599" b="0" i="0" u="none" strike="noStrike" baseline="0">
              <a:solidFill>
                <a:srgbClr val="FFFFFF"/>
              </a:solidFill>
              <a:latin typeface="Arial"/>
              <a:ea typeface="Arial"/>
              <a:cs typeface="Arial"/>
            </a:defRPr>
          </a:pPr>
          <a:endParaRPr lang="en-US"/>
        </a:p>
      </c:txPr>
    </c:legend>
    <c:plotVisOnly val="1"/>
    <c:dispBlanksAs val="gap"/>
  </c:chart>
  <c:spPr>
    <a:noFill/>
    <a:ln>
      <a:noFill/>
    </a:ln>
  </c:spPr>
  <c:txPr>
    <a:bodyPr/>
    <a:lstStyle/>
    <a:p>
      <a:pPr>
        <a:defRPr sz="2759" b="1" i="0" u="none" strike="noStrike" baseline="0">
          <a:solidFill>
            <a:schemeClr val="tx1"/>
          </a:solidFill>
          <a:latin typeface="Arial"/>
          <a:ea typeface="Arial"/>
          <a:cs typeface="Arial"/>
        </a:defRPr>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2"/>
  <c:chart>
    <c:plotArea>
      <c:layout>
        <c:manualLayout>
          <c:layoutTarget val="inner"/>
          <c:xMode val="edge"/>
          <c:yMode val="edge"/>
          <c:x val="0.0478549700090075"/>
          <c:y val="0.00240384615384615"/>
          <c:w val="0.929860876849285"/>
          <c:h val="0.694176935561503"/>
        </c:manualLayout>
      </c:layout>
      <c:barChart>
        <c:barDir val="col"/>
        <c:grouping val="clustered"/>
        <c:ser>
          <c:idx val="1"/>
          <c:order val="0"/>
          <c:tx>
            <c:strRef>
              <c:f>Sheet1!$A$2</c:f>
              <c:strCache>
                <c:ptCount val="1"/>
                <c:pt idx="0">
                  <c:v>Favorable</c:v>
                </c:pt>
              </c:strCache>
            </c:strRef>
          </c:tx>
          <c:spPr>
            <a:solidFill>
              <a:srgbClr val="FF0000"/>
            </a:solidFill>
            <a:ln w="19043">
              <a:solidFill>
                <a:srgbClr val="FF0000"/>
              </a:solidFill>
            </a:ln>
          </c:spPr>
          <c:dLbls>
            <c:dLbl>
              <c:idx val="0"/>
              <c:layout>
                <c:manualLayout>
                  <c:x val="-0.00120140100034365"/>
                  <c:y val="-0.012983671095764"/>
                </c:manualLayout>
              </c:layout>
              <c:dLblPos val="outEnd"/>
              <c:showVal val="1"/>
            </c:dLbl>
            <c:dLbl>
              <c:idx val="1"/>
              <c:layout>
                <c:manualLayout>
                  <c:x val="-0.00238271049365188"/>
                  <c:y val="-0.00588827769042441"/>
                </c:manualLayout>
              </c:layout>
              <c:dLblPos val="outEnd"/>
              <c:showVal val="1"/>
            </c:dLbl>
            <c:dLbl>
              <c:idx val="2"/>
              <c:layout>
                <c:manualLayout>
                  <c:xMode val="edge"/>
                  <c:yMode val="edge"/>
                  <c:x val="0.682451253481901"/>
                  <c:y val="0.375000000000005"/>
                </c:manualLayout>
              </c:layout>
              <c:dLblPos val="outEnd"/>
              <c:showVal val="1"/>
            </c:dLbl>
            <c:spPr>
              <a:noFill/>
              <a:ln w="38932">
                <a:noFill/>
              </a:ln>
            </c:spPr>
            <c:txPr>
              <a:bodyPr/>
              <a:lstStyle/>
              <a:p>
                <a:pPr>
                  <a:defRPr sz="1599" b="0" i="0" u="none" strike="noStrike" baseline="0">
                    <a:solidFill>
                      <a:schemeClr val="tx1">
                        <a:lumMod val="20000"/>
                        <a:lumOff val="80000"/>
                      </a:schemeClr>
                    </a:solidFill>
                    <a:latin typeface="Arial"/>
                    <a:ea typeface="Arial"/>
                    <a:cs typeface="Arial"/>
                  </a:defRPr>
                </a:pPr>
                <a:endParaRPr lang="en-US"/>
              </a:p>
            </c:txPr>
            <c:showVal val="1"/>
          </c:dLbls>
          <c:cat>
            <c:numRef>
              <c:f>Sheet1!$B$1:$C$1</c:f>
              <c:numCache>
                <c:formatCode>General</c:formatCode>
                <c:ptCount val="2"/>
                <c:pt idx="0">
                  <c:v>2008.0</c:v>
                </c:pt>
                <c:pt idx="1">
                  <c:v>2010.0</c:v>
                </c:pt>
              </c:numCache>
            </c:numRef>
          </c:cat>
          <c:val>
            <c:numRef>
              <c:f>Sheet1!$B$2:$C$2</c:f>
              <c:numCache>
                <c:formatCode>0%</c:formatCode>
                <c:ptCount val="2"/>
                <c:pt idx="0">
                  <c:v>0.8</c:v>
                </c:pt>
                <c:pt idx="1">
                  <c:v>0.52</c:v>
                </c:pt>
              </c:numCache>
            </c:numRef>
          </c:val>
        </c:ser>
        <c:ser>
          <c:idx val="0"/>
          <c:order val="1"/>
          <c:tx>
            <c:strRef>
              <c:f>Sheet1!$A$3</c:f>
              <c:strCache>
                <c:ptCount val="1"/>
                <c:pt idx="0">
                  <c:v>Unfavorable</c:v>
                </c:pt>
              </c:strCache>
            </c:strRef>
          </c:tx>
          <c:spPr>
            <a:solidFill>
              <a:srgbClr val="FFFFFF"/>
            </a:solidFill>
            <a:ln w="19043">
              <a:solidFill>
                <a:srgbClr val="C0C4C8"/>
              </a:solidFill>
            </a:ln>
          </c:spPr>
          <c:dLbls>
            <c:dLbl>
              <c:idx val="0"/>
              <c:layout>
                <c:manualLayout>
                  <c:x val="-0.00144018767245582"/>
                  <c:y val="-0.0109001151201502"/>
                </c:manualLayout>
              </c:layout>
              <c:dLblPos val="outEnd"/>
              <c:showVal val="1"/>
            </c:dLbl>
            <c:dLbl>
              <c:idx val="1"/>
              <c:layout>
                <c:manualLayout>
                  <c:x val="0.00124229521820355"/>
                  <c:y val="-0.00477630632210892"/>
                </c:manualLayout>
              </c:layout>
              <c:dLblPos val="outEnd"/>
              <c:showVal val="1"/>
            </c:dLbl>
            <c:spPr>
              <a:noFill/>
              <a:ln w="38932">
                <a:noFill/>
              </a:ln>
            </c:spPr>
            <c:txPr>
              <a:bodyPr/>
              <a:lstStyle/>
              <a:p>
                <a:pPr>
                  <a:defRPr sz="1599" b="0" i="0" u="none" strike="noStrike" baseline="0">
                    <a:solidFill>
                      <a:schemeClr val="tx1">
                        <a:lumMod val="20000"/>
                        <a:lumOff val="80000"/>
                      </a:schemeClr>
                    </a:solidFill>
                    <a:latin typeface="Arial"/>
                    <a:ea typeface="Arial"/>
                    <a:cs typeface="Arial"/>
                  </a:defRPr>
                </a:pPr>
                <a:endParaRPr lang="en-US"/>
              </a:p>
            </c:txPr>
            <c:showVal val="1"/>
          </c:dLbls>
          <c:cat>
            <c:numRef>
              <c:f>Sheet1!$B$1:$C$1</c:f>
              <c:numCache>
                <c:formatCode>General</c:formatCode>
                <c:ptCount val="2"/>
                <c:pt idx="0">
                  <c:v>2008.0</c:v>
                </c:pt>
                <c:pt idx="1">
                  <c:v>2010.0</c:v>
                </c:pt>
              </c:numCache>
            </c:numRef>
          </c:cat>
          <c:val>
            <c:numRef>
              <c:f>Sheet1!$B$3:$C$3</c:f>
              <c:numCache>
                <c:formatCode>0%</c:formatCode>
                <c:ptCount val="2"/>
                <c:pt idx="0">
                  <c:v>0.18</c:v>
                </c:pt>
                <c:pt idx="1">
                  <c:v>0.43</c:v>
                </c:pt>
              </c:numCache>
            </c:numRef>
          </c:val>
        </c:ser>
        <c:dLbls>
          <c:showVal val="1"/>
        </c:dLbls>
        <c:gapWidth val="124"/>
        <c:overlap val="-2"/>
        <c:axId val="541974888"/>
        <c:axId val="541072424"/>
      </c:barChart>
      <c:catAx>
        <c:axId val="541974888"/>
        <c:scaling>
          <c:orientation val="minMax"/>
        </c:scaling>
        <c:axPos val="b"/>
        <c:numFmt formatCode="General" sourceLinked="1"/>
        <c:tickLblPos val="low"/>
        <c:spPr>
          <a:ln w="4866">
            <a:solidFill>
              <a:srgbClr val="AEC5E7"/>
            </a:solidFill>
            <a:prstDash val="solid"/>
          </a:ln>
        </c:spPr>
        <c:txPr>
          <a:bodyPr rot="0" vert="horz"/>
          <a:lstStyle/>
          <a:p>
            <a:pPr>
              <a:defRPr sz="1599" b="0" i="0" u="none" strike="noStrike" baseline="0">
                <a:solidFill>
                  <a:srgbClr val="FFFFFF"/>
                </a:solidFill>
                <a:latin typeface="Arial"/>
                <a:ea typeface="Arial"/>
                <a:cs typeface="Arial"/>
              </a:defRPr>
            </a:pPr>
            <a:endParaRPr lang="en-US"/>
          </a:p>
        </c:txPr>
        <c:crossAx val="541072424"/>
        <c:crosses val="autoZero"/>
        <c:lblAlgn val="ctr"/>
        <c:lblOffset val="100"/>
        <c:tickLblSkip val="1"/>
        <c:tickMarkSkip val="1"/>
      </c:catAx>
      <c:valAx>
        <c:axId val="541072424"/>
        <c:scaling>
          <c:orientation val="minMax"/>
          <c:max val="1.0"/>
        </c:scaling>
        <c:axPos val="l"/>
        <c:majorGridlines>
          <c:spPr>
            <a:ln w="2793">
              <a:solidFill>
                <a:srgbClr val="AEC5E7"/>
              </a:solidFill>
              <a:prstDash val="sysDash"/>
            </a:ln>
          </c:spPr>
        </c:majorGridlines>
        <c:numFmt formatCode="0%" sourceLinked="1"/>
        <c:tickLblPos val="nextTo"/>
        <c:spPr>
          <a:ln w="2793">
            <a:solidFill>
              <a:srgbClr val="AEC5E7"/>
            </a:solidFill>
            <a:prstDash val="solid"/>
          </a:ln>
        </c:spPr>
        <c:txPr>
          <a:bodyPr/>
          <a:lstStyle/>
          <a:p>
            <a:pPr>
              <a:defRPr sz="1599" b="0" baseline="0">
                <a:solidFill>
                  <a:srgbClr val="FFFFFF"/>
                </a:solidFill>
              </a:defRPr>
            </a:pPr>
            <a:endParaRPr lang="en-US"/>
          </a:p>
        </c:txPr>
        <c:crossAx val="541974888"/>
        <c:crosses val="autoZero"/>
        <c:crossBetween val="between"/>
        <c:majorUnit val="0.1"/>
      </c:valAx>
      <c:spPr>
        <a:noFill/>
        <a:ln w="25391">
          <a:noFill/>
        </a:ln>
      </c:spPr>
    </c:plotArea>
    <c:legend>
      <c:legendPos val="b"/>
      <c:legendEntry>
        <c:idx val="0"/>
        <c:txPr>
          <a:bodyPr/>
          <a:lstStyle/>
          <a:p>
            <a:pPr>
              <a:defRPr sz="1599" b="0" i="0" u="none" strike="noStrike" baseline="0">
                <a:solidFill>
                  <a:srgbClr val="FFFFFF"/>
                </a:solidFill>
                <a:latin typeface="Arial"/>
                <a:ea typeface="Arial"/>
                <a:cs typeface="Arial"/>
              </a:defRPr>
            </a:pPr>
            <a:endParaRPr lang="en-US"/>
          </a:p>
        </c:txPr>
      </c:legendEntry>
      <c:layout>
        <c:manualLayout>
          <c:xMode val="edge"/>
          <c:yMode val="edge"/>
          <c:x val="0.263173137840529"/>
          <c:y val="0.834732703021788"/>
          <c:w val="0.513810661598335"/>
          <c:h val="0.0452337324005503"/>
        </c:manualLayout>
      </c:layout>
      <c:spPr>
        <a:noFill/>
        <a:ln w="4866">
          <a:noFill/>
          <a:prstDash val="solid"/>
        </a:ln>
      </c:spPr>
      <c:txPr>
        <a:bodyPr/>
        <a:lstStyle/>
        <a:p>
          <a:pPr>
            <a:defRPr sz="1599" b="0" i="0" u="none" strike="noStrike" baseline="0">
              <a:solidFill>
                <a:srgbClr val="FFFFFF"/>
              </a:solidFill>
              <a:latin typeface="Arial"/>
              <a:ea typeface="Arial"/>
              <a:cs typeface="Arial"/>
            </a:defRPr>
          </a:pPr>
          <a:endParaRPr lang="en-US"/>
        </a:p>
      </c:txPr>
    </c:legend>
    <c:plotVisOnly val="1"/>
    <c:dispBlanksAs val="gap"/>
  </c:chart>
  <c:spPr>
    <a:noFill/>
    <a:ln>
      <a:noFill/>
    </a:ln>
  </c:spPr>
  <c:txPr>
    <a:bodyPr/>
    <a:lstStyle/>
    <a:p>
      <a:pPr>
        <a:defRPr sz="2759" b="1" i="0" u="none" strike="noStrike" baseline="0">
          <a:solidFill>
            <a:schemeClr val="tx1"/>
          </a:solidFill>
          <a:latin typeface="Arial"/>
          <a:ea typeface="Arial"/>
          <a:cs typeface="Arial"/>
        </a:defRPr>
      </a:pPr>
      <a:endParaRPr lang="en-US"/>
    </a:p>
  </c:txPr>
  <c:externalData r:id="rId1"/>
</c:chartSpace>
</file>

<file path=ppt/drawings/drawing1.xml><?xml version="1.0" encoding="utf-8"?>
<c:userShapes xmlns:c="http://schemas.openxmlformats.org/drawingml/2006/chart">
  <cdr:relSizeAnchor xmlns:cdr="http://schemas.openxmlformats.org/drawingml/2006/chartDrawing">
    <cdr:from>
      <cdr:x>0.23041</cdr:x>
      <cdr:y>0.02724</cdr:y>
    </cdr:from>
    <cdr:to>
      <cdr:x>0.36509</cdr:x>
      <cdr:y>0.1132</cdr:y>
    </cdr:to>
    <cdr:sp macro="" textlink="">
      <cdr:nvSpPr>
        <cdr:cNvPr id="1025" name="Text Box 1"/>
        <cdr:cNvSpPr txBox="1">
          <a:spLocks xmlns:a="http://schemas.openxmlformats.org/drawingml/2006/main" noChangeArrowheads="1"/>
        </cdr:cNvSpPr>
      </cdr:nvSpPr>
      <cdr:spPr bwMode="auto">
        <a:xfrm xmlns:a="http://schemas.openxmlformats.org/drawingml/2006/main">
          <a:off x="1273193" y="149598"/>
          <a:ext cx="743398" cy="51237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36576" tIns="27432" rIns="0" bIns="0" anchor="t" upright="1"/>
        <a:lstStyle xmlns:a="http://schemas.openxmlformats.org/drawingml/2006/main"/>
        <a:p xmlns:a="http://schemas.openxmlformats.org/drawingml/2006/main">
          <a:endParaRPr lang="en-US"/>
        </a:p>
      </cdr:txBody>
    </cdr:sp>
  </cdr:relSizeAnchor>
  <cdr:relSizeAnchor xmlns:cdr="http://schemas.openxmlformats.org/drawingml/2006/chartDrawing">
    <cdr:from>
      <cdr:x>0.6515</cdr:x>
      <cdr:y>0.33376</cdr:y>
    </cdr:from>
    <cdr:to>
      <cdr:x>0.77</cdr:x>
      <cdr:y>0.40326</cdr:y>
    </cdr:to>
    <cdr:sp macro="" textlink="">
      <cdr:nvSpPr>
        <cdr:cNvPr id="1026" name="Text Box 2"/>
        <cdr:cNvSpPr txBox="1">
          <a:spLocks xmlns:a="http://schemas.openxmlformats.org/drawingml/2006/main" noChangeArrowheads="1"/>
        </cdr:cNvSpPr>
      </cdr:nvSpPr>
      <cdr:spPr bwMode="auto">
        <a:xfrm xmlns:a="http://schemas.openxmlformats.org/drawingml/2006/main">
          <a:off x="3596133" y="1977910"/>
          <a:ext cx="654089" cy="41186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7432" rIns="0" bIns="0" anchor="t" upright="1"/>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0.23041</cdr:x>
      <cdr:y>0.02724</cdr:y>
    </cdr:from>
    <cdr:to>
      <cdr:x>0.36509</cdr:x>
      <cdr:y>0.1132</cdr:y>
    </cdr:to>
    <cdr:sp macro="" textlink="">
      <cdr:nvSpPr>
        <cdr:cNvPr id="1025" name="Text Box 1"/>
        <cdr:cNvSpPr txBox="1">
          <a:spLocks xmlns:a="http://schemas.openxmlformats.org/drawingml/2006/main" noChangeArrowheads="1"/>
        </cdr:cNvSpPr>
      </cdr:nvSpPr>
      <cdr:spPr bwMode="auto">
        <a:xfrm xmlns:a="http://schemas.openxmlformats.org/drawingml/2006/main">
          <a:off x="1273193" y="149598"/>
          <a:ext cx="743398" cy="51237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36576" tIns="27432" rIns="0" bIns="0" anchor="t" upright="1"/>
        <a:lstStyle xmlns:a="http://schemas.openxmlformats.org/drawingml/2006/main"/>
        <a:p xmlns:a="http://schemas.openxmlformats.org/drawingml/2006/main">
          <a:endParaRPr lang="en-US"/>
        </a:p>
      </cdr:txBody>
    </cdr:sp>
  </cdr:relSizeAnchor>
  <cdr:relSizeAnchor xmlns:cdr="http://schemas.openxmlformats.org/drawingml/2006/chartDrawing">
    <cdr:from>
      <cdr:x>0.6515</cdr:x>
      <cdr:y>0.33376</cdr:y>
    </cdr:from>
    <cdr:to>
      <cdr:x>0.77</cdr:x>
      <cdr:y>0.40326</cdr:y>
    </cdr:to>
    <cdr:sp macro="" textlink="">
      <cdr:nvSpPr>
        <cdr:cNvPr id="1026" name="Text Box 2"/>
        <cdr:cNvSpPr txBox="1">
          <a:spLocks xmlns:a="http://schemas.openxmlformats.org/drawingml/2006/main" noChangeArrowheads="1"/>
        </cdr:cNvSpPr>
      </cdr:nvSpPr>
      <cdr:spPr bwMode="auto">
        <a:xfrm xmlns:a="http://schemas.openxmlformats.org/drawingml/2006/main">
          <a:off x="3596133" y="1977910"/>
          <a:ext cx="654089" cy="41186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7432" rIns="0" bIns="0" anchor="t" upright="1"/>
        <a:lstStyle xmlns:a="http://schemas.openxmlformats.org/drawingml/2006/main"/>
        <a:p xmlns:a="http://schemas.openxmlformats.org/drawingml/2006/main">
          <a:endParaRPr lang="en-US"/>
        </a:p>
      </cdr:txBody>
    </cdr:sp>
  </cdr:relSizeAnchor>
  <cdr:relSizeAnchor xmlns:cdr="http://schemas.openxmlformats.org/drawingml/2006/chartDrawing">
    <cdr:from>
      <cdr:x>0.15923</cdr:x>
      <cdr:y>0.78715</cdr:y>
    </cdr:from>
    <cdr:to>
      <cdr:x>0.9078</cdr:x>
      <cdr:y>0.83782</cdr:y>
    </cdr:to>
    <cdr:grpSp>
      <cdr:nvGrpSpPr>
        <cdr:cNvPr id="10" name="Group 5"/>
        <cdr:cNvGrpSpPr/>
      </cdr:nvGrpSpPr>
      <cdr:grpSpPr>
        <a:xfrm xmlns:a="http://schemas.openxmlformats.org/drawingml/2006/main">
          <a:off x="895844" y="4538549"/>
          <a:ext cx="4211530" cy="292154"/>
          <a:chOff x="1078458" y="5613430"/>
          <a:chExt cx="4660342" cy="382595"/>
        </a:xfrm>
      </cdr:grpSpPr>
      <cdr:sp macro="" textlink="">
        <cdr:nvSpPr>
          <cdr:cNvPr id="4" name="TextBox 3"/>
          <cdr:cNvSpPr txBox="1"/>
        </cdr:nvSpPr>
        <cdr:spPr>
          <a:xfrm xmlns:a="http://schemas.openxmlformats.org/drawingml/2006/main">
            <a:off x="1078458" y="5633950"/>
            <a:ext cx="2114540" cy="3620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b="0" dirty="0" smtClean="0">
                <a:solidFill>
                  <a:schemeClr val="tx1">
                    <a:lumMod val="20000"/>
                    <a:lumOff val="80000"/>
                  </a:schemeClr>
                </a:solidFill>
                <a:latin typeface="Arial" pitchFamily="34" charset="0"/>
                <a:cs typeface="Arial" pitchFamily="34" charset="0"/>
              </a:rPr>
              <a:t>Palestinians</a:t>
            </a:r>
            <a:endParaRPr lang="en-US" sz="1600" b="0" dirty="0">
              <a:solidFill>
                <a:schemeClr val="tx1">
                  <a:lumMod val="20000"/>
                  <a:lumOff val="80000"/>
                </a:schemeClr>
              </a:solidFill>
              <a:latin typeface="Arial" pitchFamily="34" charset="0"/>
              <a:cs typeface="Arial" pitchFamily="34" charset="0"/>
            </a:endParaRPr>
          </a:p>
        </cdr:txBody>
      </cdr:sp>
      <cdr:sp macro="" textlink="">
        <cdr:nvSpPr>
          <cdr:cNvPr id="5" name="TextBox 4"/>
          <cdr:cNvSpPr txBox="1"/>
        </cdr:nvSpPr>
        <cdr:spPr>
          <a:xfrm xmlns:a="http://schemas.openxmlformats.org/drawingml/2006/main">
            <a:off x="3624259" y="5613430"/>
            <a:ext cx="2114541" cy="36683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1600" dirty="0" smtClean="0">
                <a:solidFill>
                  <a:schemeClr val="tx1">
                    <a:lumMod val="20000"/>
                    <a:lumOff val="80000"/>
                  </a:schemeClr>
                </a:solidFill>
                <a:latin typeface="Arial" pitchFamily="34" charset="0"/>
                <a:cs typeface="Arial" pitchFamily="34" charset="0"/>
              </a:rPr>
              <a:t>Israelis</a:t>
            </a:r>
            <a:endParaRPr lang="en-US" sz="1600" dirty="0">
              <a:solidFill>
                <a:schemeClr val="tx1">
                  <a:lumMod val="20000"/>
                  <a:lumOff val="80000"/>
                </a:schemeClr>
              </a:solidFill>
              <a:latin typeface="Arial" pitchFamily="34" charset="0"/>
              <a:cs typeface="Arial" pitchFamily="34" charset="0"/>
            </a:endParaRPr>
          </a:p>
        </cdr:txBody>
      </cdr:sp>
    </cdr:grpSp>
  </cdr:relSizeAnchor>
  <cdr:relSizeAnchor xmlns:cdr="http://schemas.openxmlformats.org/drawingml/2006/chartDrawing">
    <cdr:from>
      <cdr:x>0.30236</cdr:x>
      <cdr:y>0.09135</cdr:y>
    </cdr:from>
    <cdr:to>
      <cdr:x>0.62419</cdr:x>
      <cdr:y>0.13707</cdr:y>
    </cdr:to>
    <cdr:sp macro="" textlink="">
      <cdr:nvSpPr>
        <cdr:cNvPr id="9" name="Straight Arrow Connector 8"/>
        <cdr:cNvSpPr/>
      </cdr:nvSpPr>
      <cdr:spPr bwMode="auto">
        <a:xfrm xmlns:a="http://schemas.openxmlformats.org/drawingml/2006/main" rot="10800000">
          <a:off x="1731770" y="535985"/>
          <a:ext cx="1843279" cy="268260"/>
        </a:xfrm>
        <a:prstGeom xmlns:a="http://schemas.openxmlformats.org/drawingml/2006/main" prst="straightConnector1">
          <a:avLst/>
        </a:prstGeom>
        <a:solidFill xmlns:a="http://schemas.openxmlformats.org/drawingml/2006/main">
          <a:schemeClr val="accent1"/>
        </a:solidFill>
        <a:ln xmlns:a="http://schemas.openxmlformats.org/drawingml/2006/main" w="25400" cap="flat" cmpd="sng" algn="ctr">
          <a:solidFill>
            <a:srgbClr val="FFFFFF"/>
          </a:solidFill>
          <a:prstDash val="solid"/>
          <a:round/>
          <a:headEnd type="none" w="med" len="med"/>
          <a:tailEnd type="arrow"/>
        </a:ln>
        <a:effectLst xmlns:a="http://schemas.openxmlformats.org/drawingml/2006/main"/>
      </cdr:spPr>
      <cdr:txBody>
        <a:bodyPr xmlns:a="http://schemas.openxmlformats.org/drawingml/2006/main" vertOverflow="clip" vert="horz" wrap="square" lIns="91440" tIns="45720" rIns="91440" bIns="45720" numCol="1" anchor="ctr" anchorCtr="0" compatLnSpc="1">
          <a:prstTxWarp prst="textNoShape">
            <a:avLst/>
          </a:prstTxWarp>
        </a:bodyPr>
        <a:lstStyle xmlns:a="http://schemas.openxmlformats.org/drawingml/2006/main"/>
        <a:p xmlns:a="http://schemas.openxmlformats.org/drawingml/2006/main">
          <a:endParaRPr lang="en-US"/>
        </a:p>
      </cdr:txBody>
    </cdr:sp>
  </cdr:relSizeAnchor>
  <cdr:relSizeAnchor xmlns:cdr="http://schemas.openxmlformats.org/drawingml/2006/chartDrawing">
    <cdr:from>
      <cdr:x>0.62253</cdr:x>
      <cdr:y>0.13599</cdr:y>
    </cdr:from>
    <cdr:to>
      <cdr:x>0.65858</cdr:x>
      <cdr:y>0.33207</cdr:y>
    </cdr:to>
    <cdr:sp macro="" textlink="">
      <cdr:nvSpPr>
        <cdr:cNvPr id="12" name="Straight Arrow Connector 11"/>
        <cdr:cNvSpPr/>
      </cdr:nvSpPr>
      <cdr:spPr bwMode="auto">
        <a:xfrm xmlns:a="http://schemas.openxmlformats.org/drawingml/2006/main" rot="10800000" flipH="1" flipV="1">
          <a:off x="3565524" y="797896"/>
          <a:ext cx="206525" cy="1150520"/>
        </a:xfrm>
        <a:prstGeom xmlns:a="http://schemas.openxmlformats.org/drawingml/2006/main" prst="straightConnector1">
          <a:avLst/>
        </a:prstGeom>
        <a:solidFill xmlns:a="http://schemas.openxmlformats.org/drawingml/2006/main">
          <a:schemeClr val="accent1"/>
        </a:solidFill>
        <a:ln xmlns:a="http://schemas.openxmlformats.org/drawingml/2006/main" w="25400" cap="flat" cmpd="sng" algn="ctr">
          <a:solidFill>
            <a:srgbClr val="FFFFFF"/>
          </a:solidFill>
          <a:prstDash val="solid"/>
          <a:round/>
          <a:headEnd type="none" w="med" len="med"/>
          <a:tailEnd type="arrow"/>
        </a:ln>
        <a:effectLst xmlns:a="http://schemas.openxmlformats.org/drawingml/2006/main"/>
      </cdr:spPr>
      <cdr:txBody>
        <a:bodyPr xmlns:a="http://schemas.openxmlformats.org/drawingml/2006/main" vertOverflow="clip" vert="horz" wrap="square" lIns="91440" tIns="45720" rIns="91440" bIns="45720" numCol="1" anchor="ctr" anchorCtr="0" compatLnSpc="1">
          <a:prstTxWarp prst="textNoShape">
            <a:avLst/>
          </a:prstTxWarp>
        </a:bodyPr>
        <a:lstStyle xmlns:a="http://schemas.openxmlformats.org/drawingml/2006/main"/>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0.23041</cdr:x>
      <cdr:y>0.02724</cdr:y>
    </cdr:from>
    <cdr:to>
      <cdr:x>0.36509</cdr:x>
      <cdr:y>0.1132</cdr:y>
    </cdr:to>
    <cdr:sp macro="" textlink="">
      <cdr:nvSpPr>
        <cdr:cNvPr id="1025" name="Text Box 1"/>
        <cdr:cNvSpPr txBox="1">
          <a:spLocks xmlns:a="http://schemas.openxmlformats.org/drawingml/2006/main" noChangeArrowheads="1"/>
        </cdr:cNvSpPr>
      </cdr:nvSpPr>
      <cdr:spPr bwMode="auto">
        <a:xfrm xmlns:a="http://schemas.openxmlformats.org/drawingml/2006/main">
          <a:off x="1273193" y="149598"/>
          <a:ext cx="743398" cy="51237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36576" tIns="27432" rIns="0" bIns="0" anchor="t" upright="1"/>
        <a:lstStyle xmlns:a="http://schemas.openxmlformats.org/drawingml/2006/main"/>
        <a:p xmlns:a="http://schemas.openxmlformats.org/drawingml/2006/main">
          <a:endParaRPr lang="en-US"/>
        </a:p>
      </cdr:txBody>
    </cdr:sp>
  </cdr:relSizeAnchor>
  <cdr:relSizeAnchor xmlns:cdr="http://schemas.openxmlformats.org/drawingml/2006/chartDrawing">
    <cdr:from>
      <cdr:x>0.6515</cdr:x>
      <cdr:y>0.33376</cdr:y>
    </cdr:from>
    <cdr:to>
      <cdr:x>0.77</cdr:x>
      <cdr:y>0.40326</cdr:y>
    </cdr:to>
    <cdr:sp macro="" textlink="">
      <cdr:nvSpPr>
        <cdr:cNvPr id="1026" name="Text Box 2"/>
        <cdr:cNvSpPr txBox="1">
          <a:spLocks xmlns:a="http://schemas.openxmlformats.org/drawingml/2006/main" noChangeArrowheads="1"/>
        </cdr:cNvSpPr>
      </cdr:nvSpPr>
      <cdr:spPr bwMode="auto">
        <a:xfrm xmlns:a="http://schemas.openxmlformats.org/drawingml/2006/main">
          <a:off x="3596133" y="1977910"/>
          <a:ext cx="654089" cy="411866"/>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27432" tIns="27432" rIns="0" bIns="0" anchor="t" upright="1"/>
        <a:lstStyle xmlns:a="http://schemas.openxmlformats.org/drawingml/2006/main"/>
        <a:p xmlns:a="http://schemas.openxmlformats.org/drawingml/2006/main">
          <a:endParaRPr lang="en-US"/>
        </a:p>
      </cdr:txBody>
    </cdr:sp>
  </cdr:relSizeAnchor>
  <cdr:relSizeAnchor xmlns:cdr="http://schemas.openxmlformats.org/drawingml/2006/chartDrawing">
    <cdr:from>
      <cdr:x>0.61013</cdr:x>
      <cdr:y>0.47561</cdr:y>
    </cdr:from>
    <cdr:to>
      <cdr:x>0.70179</cdr:x>
      <cdr:y>0.51463</cdr:y>
    </cdr:to>
    <cdr:sp macro="" textlink="">
      <cdr:nvSpPr>
        <cdr:cNvPr id="9" name="TextBox 8"/>
        <cdr:cNvSpPr txBox="1"/>
      </cdr:nvSpPr>
      <cdr:spPr>
        <a:xfrm xmlns:a="http://schemas.openxmlformats.org/drawingml/2006/main">
          <a:off x="3842890" y="3216151"/>
          <a:ext cx="577258" cy="263889"/>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en-US"/>
        </a:p>
      </cdr:txBody>
    </cdr:sp>
  </cdr:relSizeAnchor>
  <cdr:relSizeAnchor xmlns:cdr="http://schemas.openxmlformats.org/drawingml/2006/chartDrawing">
    <cdr:from>
      <cdr:x>0.17429</cdr:x>
      <cdr:y>0.79053</cdr:y>
    </cdr:from>
    <cdr:to>
      <cdr:x>0.95194</cdr:x>
      <cdr:y>0.84124</cdr:y>
    </cdr:to>
    <cdr:grpSp>
      <cdr:nvGrpSpPr>
        <cdr:cNvPr id="11" name="Group 6"/>
        <cdr:cNvGrpSpPr/>
      </cdr:nvGrpSpPr>
      <cdr:grpSpPr>
        <a:xfrm xmlns:a="http://schemas.openxmlformats.org/drawingml/2006/main">
          <a:off x="927173" y="4558038"/>
          <a:ext cx="4136874" cy="292384"/>
          <a:chOff x="1119837" y="5573039"/>
          <a:chExt cx="4897921" cy="382554"/>
        </a:xfrm>
      </cdr:grpSpPr>
      <cdr:sp macro="" textlink="">
        <cdr:nvSpPr>
          <cdr:cNvPr id="8" name="TextBox 2"/>
          <cdr:cNvSpPr txBox="1"/>
        </cdr:nvSpPr>
        <cdr:spPr>
          <a:xfrm xmlns:a="http://schemas.openxmlformats.org/drawingml/2006/main">
            <a:off x="1119837" y="5593552"/>
            <a:ext cx="2114545" cy="3620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inion Pro Med"/>
              </a:defRPr>
            </a:lvl1pPr>
            <a:lvl2pPr marL="457200" indent="0">
              <a:defRPr sz="1100">
                <a:latin typeface="Minion Pro Med"/>
              </a:defRPr>
            </a:lvl2pPr>
            <a:lvl3pPr marL="914400" indent="0">
              <a:defRPr sz="1100">
                <a:latin typeface="Minion Pro Med"/>
              </a:defRPr>
            </a:lvl3pPr>
            <a:lvl4pPr marL="1371600" indent="0">
              <a:defRPr sz="1100">
                <a:latin typeface="Minion Pro Med"/>
              </a:defRPr>
            </a:lvl4pPr>
            <a:lvl5pPr marL="1828800" indent="0">
              <a:defRPr sz="1100">
                <a:latin typeface="Minion Pro Med"/>
              </a:defRPr>
            </a:lvl5pPr>
            <a:lvl6pPr marL="2286000" indent="0">
              <a:defRPr sz="1100">
                <a:latin typeface="Minion Pro Med"/>
              </a:defRPr>
            </a:lvl6pPr>
            <a:lvl7pPr marL="2743200" indent="0">
              <a:defRPr sz="1100">
                <a:latin typeface="Minion Pro Med"/>
              </a:defRPr>
            </a:lvl7pPr>
            <a:lvl8pPr marL="3200400" indent="0">
              <a:defRPr sz="1100">
                <a:latin typeface="Minion Pro Med"/>
              </a:defRPr>
            </a:lvl8pPr>
            <a:lvl9pPr marL="3657600" indent="0">
              <a:defRPr sz="1100">
                <a:latin typeface="Minion Pro Med"/>
              </a:defRPr>
            </a:lvl9pPr>
          </a:lstStyle>
          <a:p xmlns:a="http://schemas.openxmlformats.org/drawingml/2006/main">
            <a:pPr algn="ctr"/>
            <a:r>
              <a:rPr lang="en-US" sz="1600" dirty="0" smtClean="0">
                <a:solidFill>
                  <a:srgbClr val="AEC5E7">
                    <a:lumMod val="20000"/>
                    <a:lumOff val="80000"/>
                  </a:srgbClr>
                </a:solidFill>
                <a:latin typeface="Arial" pitchFamily="34" charset="0"/>
                <a:cs typeface="Arial" pitchFamily="34" charset="0"/>
              </a:rPr>
              <a:t>Palestinians</a:t>
            </a:r>
            <a:endParaRPr lang="en-US" sz="1600" dirty="0">
              <a:solidFill>
                <a:srgbClr val="AEC5E7">
                  <a:lumMod val="20000"/>
                  <a:lumOff val="80000"/>
                </a:srgbClr>
              </a:solidFill>
              <a:latin typeface="Arial" pitchFamily="34" charset="0"/>
              <a:cs typeface="Arial" pitchFamily="34" charset="0"/>
            </a:endParaRPr>
          </a:p>
        </cdr:txBody>
      </cdr:sp>
      <cdr:sp macro="" textlink="">
        <cdr:nvSpPr>
          <cdr:cNvPr id="10" name="TextBox 3"/>
          <cdr:cNvSpPr txBox="1"/>
        </cdr:nvSpPr>
        <cdr:spPr>
          <a:xfrm xmlns:a="http://schemas.openxmlformats.org/drawingml/2006/main">
            <a:off x="3903212" y="5573039"/>
            <a:ext cx="2114546" cy="3667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inion Pro Med"/>
              </a:defRPr>
            </a:lvl1pPr>
            <a:lvl2pPr marL="457200" indent="0">
              <a:defRPr sz="1100">
                <a:latin typeface="Minion Pro Med"/>
              </a:defRPr>
            </a:lvl2pPr>
            <a:lvl3pPr marL="914400" indent="0">
              <a:defRPr sz="1100">
                <a:latin typeface="Minion Pro Med"/>
              </a:defRPr>
            </a:lvl3pPr>
            <a:lvl4pPr marL="1371600" indent="0">
              <a:defRPr sz="1100">
                <a:latin typeface="Minion Pro Med"/>
              </a:defRPr>
            </a:lvl4pPr>
            <a:lvl5pPr marL="1828800" indent="0">
              <a:defRPr sz="1100">
                <a:latin typeface="Minion Pro Med"/>
              </a:defRPr>
            </a:lvl5pPr>
            <a:lvl6pPr marL="2286000" indent="0">
              <a:defRPr sz="1100">
                <a:latin typeface="Minion Pro Med"/>
              </a:defRPr>
            </a:lvl6pPr>
            <a:lvl7pPr marL="2743200" indent="0">
              <a:defRPr sz="1100">
                <a:latin typeface="Minion Pro Med"/>
              </a:defRPr>
            </a:lvl7pPr>
            <a:lvl8pPr marL="3200400" indent="0">
              <a:defRPr sz="1100">
                <a:latin typeface="Minion Pro Med"/>
              </a:defRPr>
            </a:lvl8pPr>
            <a:lvl9pPr marL="3657600" indent="0">
              <a:defRPr sz="1100">
                <a:latin typeface="Minion Pro Med"/>
              </a:defRPr>
            </a:lvl9pPr>
          </a:lstStyle>
          <a:p xmlns:a="http://schemas.openxmlformats.org/drawingml/2006/main">
            <a:pPr algn="ctr"/>
            <a:r>
              <a:rPr lang="en-US" sz="1600" dirty="0" smtClean="0">
                <a:solidFill>
                  <a:srgbClr val="AEC5E7">
                    <a:lumMod val="20000"/>
                    <a:lumOff val="80000"/>
                  </a:srgbClr>
                </a:solidFill>
                <a:latin typeface="Arial" pitchFamily="34" charset="0"/>
                <a:cs typeface="Arial" pitchFamily="34" charset="0"/>
              </a:rPr>
              <a:t>Israelis</a:t>
            </a:r>
            <a:endParaRPr lang="en-US" sz="1600" dirty="0">
              <a:solidFill>
                <a:srgbClr val="AEC5E7">
                  <a:lumMod val="20000"/>
                  <a:lumOff val="80000"/>
                </a:srgbClr>
              </a:solidFill>
              <a:latin typeface="Arial" pitchFamily="34" charset="0"/>
              <a:cs typeface="Arial" pitchFamily="34" charset="0"/>
            </a:endParaRPr>
          </a:p>
        </cdr:txBody>
      </cdr:sp>
    </cdr:grpSp>
  </cdr:relSizeAnchor>
</c:userShapes>
</file>

<file path=ppt/drawings/drawing4.xml><?xml version="1.0" encoding="utf-8"?>
<c:userShapes xmlns:c="http://schemas.openxmlformats.org/drawingml/2006/chart">
  <cdr:relSizeAnchor xmlns:cdr="http://schemas.openxmlformats.org/drawingml/2006/chartDrawing">
    <cdr:from>
      <cdr:x>0.24916</cdr:x>
      <cdr:y>0.02999</cdr:y>
    </cdr:from>
    <cdr:to>
      <cdr:x>0.38259</cdr:x>
      <cdr:y>0.1152</cdr:y>
    </cdr:to>
    <cdr:sp macro="" textlink="">
      <cdr:nvSpPr>
        <cdr:cNvPr id="1025" name="Text Box 1"/>
        <cdr:cNvSpPr txBox="1">
          <a:spLocks xmlns:a="http://schemas.openxmlformats.org/drawingml/2006/main" noChangeArrowheads="1"/>
        </cdr:cNvSpPr>
      </cdr:nvSpPr>
      <cdr:spPr bwMode="auto">
        <a:xfrm xmlns:a="http://schemas.openxmlformats.org/drawingml/2006/main">
          <a:off x="1273193" y="149598"/>
          <a:ext cx="743398" cy="512374"/>
        </a:xfrm>
        <a:prstGeom xmlns:a="http://schemas.openxmlformats.org/drawingml/2006/main" prst="rect">
          <a:avLst/>
        </a:prstGeom>
        <a:noFill xmlns:a="http://schemas.openxmlformats.org/drawingml/2006/main"/>
        <a:ln xmlns:a="http://schemas.openxmlformats.org/drawingml/2006/main" w="9525">
          <a:noFill/>
          <a:miter lim="800000"/>
          <a:headEnd/>
          <a:tailEnd/>
        </a:ln>
      </cdr:spPr>
      <cdr:txBody>
        <a:bodyPr xmlns:a="http://schemas.openxmlformats.org/drawingml/2006/main" vertOverflow="clip" wrap="square" lIns="36576" tIns="27432" rIns="0" bIns="0" anchor="t" upright="1"/>
        <a:lstStyle xmlns:a="http://schemas.openxmlformats.org/drawingml/2006/main"/>
        <a:p xmlns:a="http://schemas.openxmlformats.org/drawingml/2006/main">
          <a:endParaRPr lang="en-US"/>
        </a:p>
      </cdr:txBody>
    </cdr:sp>
  </cdr:relSizeAnchor>
  <cdr:relSizeAnchor xmlns:cdr="http://schemas.openxmlformats.org/drawingml/2006/chartDrawing">
    <cdr:from>
      <cdr:x>0.14827</cdr:x>
      <cdr:y>0.76501</cdr:y>
    </cdr:from>
    <cdr:to>
      <cdr:x>0.93996</cdr:x>
      <cdr:y>0.81622</cdr:y>
    </cdr:to>
    <cdr:grpSp>
      <cdr:nvGrpSpPr>
        <cdr:cNvPr id="6" name="Group 6"/>
        <cdr:cNvGrpSpPr/>
      </cdr:nvGrpSpPr>
      <cdr:grpSpPr>
        <a:xfrm xmlns:a="http://schemas.openxmlformats.org/drawingml/2006/main">
          <a:off x="1713321" y="5222150"/>
          <a:ext cx="9148304" cy="349572"/>
          <a:chOff x="925799" y="5573039"/>
          <a:chExt cx="5093534" cy="382554"/>
        </a:xfrm>
      </cdr:grpSpPr>
      <cdr:sp macro="" textlink="">
        <cdr:nvSpPr>
          <cdr:cNvPr id="8" name="TextBox 2"/>
          <cdr:cNvSpPr txBox="1"/>
        </cdr:nvSpPr>
        <cdr:spPr>
          <a:xfrm xmlns:a="http://schemas.openxmlformats.org/drawingml/2006/main">
            <a:off x="925799" y="5593552"/>
            <a:ext cx="2114545" cy="362041"/>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inion Pro Med"/>
              </a:defRPr>
            </a:lvl1pPr>
            <a:lvl2pPr marL="457200" indent="0">
              <a:defRPr sz="1100">
                <a:latin typeface="Minion Pro Med"/>
              </a:defRPr>
            </a:lvl2pPr>
            <a:lvl3pPr marL="914400" indent="0">
              <a:defRPr sz="1100">
                <a:latin typeface="Minion Pro Med"/>
              </a:defRPr>
            </a:lvl3pPr>
            <a:lvl4pPr marL="1371600" indent="0">
              <a:defRPr sz="1100">
                <a:latin typeface="Minion Pro Med"/>
              </a:defRPr>
            </a:lvl4pPr>
            <a:lvl5pPr marL="1828800" indent="0">
              <a:defRPr sz="1100">
                <a:latin typeface="Minion Pro Med"/>
              </a:defRPr>
            </a:lvl5pPr>
            <a:lvl6pPr marL="2286000" indent="0">
              <a:defRPr sz="1100">
                <a:latin typeface="Minion Pro Med"/>
              </a:defRPr>
            </a:lvl6pPr>
            <a:lvl7pPr marL="2743200" indent="0">
              <a:defRPr sz="1100">
                <a:latin typeface="Minion Pro Med"/>
              </a:defRPr>
            </a:lvl7pPr>
            <a:lvl8pPr marL="3200400" indent="0">
              <a:defRPr sz="1100">
                <a:latin typeface="Minion Pro Med"/>
              </a:defRPr>
            </a:lvl8pPr>
            <a:lvl9pPr marL="3657600" indent="0">
              <a:defRPr sz="1100">
                <a:latin typeface="Minion Pro Med"/>
              </a:defRPr>
            </a:lvl9pPr>
          </a:lstStyle>
          <a:p xmlns:a="http://schemas.openxmlformats.org/drawingml/2006/main">
            <a:pPr algn="ctr"/>
            <a:r>
              <a:rPr lang="en-US" sz="1600" dirty="0" smtClean="0">
                <a:solidFill>
                  <a:srgbClr val="AEC5E7">
                    <a:lumMod val="20000"/>
                    <a:lumOff val="80000"/>
                  </a:srgbClr>
                </a:solidFill>
                <a:latin typeface="Arial" pitchFamily="34" charset="0"/>
                <a:cs typeface="Arial" pitchFamily="34" charset="0"/>
              </a:rPr>
              <a:t>Palestinians</a:t>
            </a:r>
            <a:endParaRPr lang="en-US" sz="1600" dirty="0">
              <a:solidFill>
                <a:srgbClr val="AEC5E7">
                  <a:lumMod val="20000"/>
                  <a:lumOff val="80000"/>
                </a:srgbClr>
              </a:solidFill>
              <a:latin typeface="Arial" pitchFamily="34" charset="0"/>
              <a:cs typeface="Arial" pitchFamily="34" charset="0"/>
            </a:endParaRPr>
          </a:p>
        </cdr:txBody>
      </cdr:sp>
      <cdr:sp macro="" textlink="">
        <cdr:nvSpPr>
          <cdr:cNvPr id="10" name="TextBox 3"/>
          <cdr:cNvSpPr txBox="1"/>
        </cdr:nvSpPr>
        <cdr:spPr>
          <a:xfrm xmlns:a="http://schemas.openxmlformats.org/drawingml/2006/main">
            <a:off x="3904787" y="5573039"/>
            <a:ext cx="2114546" cy="36679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inion Pro Med"/>
              </a:defRPr>
            </a:lvl1pPr>
            <a:lvl2pPr marL="457200" indent="0">
              <a:defRPr sz="1100">
                <a:latin typeface="Minion Pro Med"/>
              </a:defRPr>
            </a:lvl2pPr>
            <a:lvl3pPr marL="914400" indent="0">
              <a:defRPr sz="1100">
                <a:latin typeface="Minion Pro Med"/>
              </a:defRPr>
            </a:lvl3pPr>
            <a:lvl4pPr marL="1371600" indent="0">
              <a:defRPr sz="1100">
                <a:latin typeface="Minion Pro Med"/>
              </a:defRPr>
            </a:lvl4pPr>
            <a:lvl5pPr marL="1828800" indent="0">
              <a:defRPr sz="1100">
                <a:latin typeface="Minion Pro Med"/>
              </a:defRPr>
            </a:lvl5pPr>
            <a:lvl6pPr marL="2286000" indent="0">
              <a:defRPr sz="1100">
                <a:latin typeface="Minion Pro Med"/>
              </a:defRPr>
            </a:lvl6pPr>
            <a:lvl7pPr marL="2743200" indent="0">
              <a:defRPr sz="1100">
                <a:latin typeface="Minion Pro Med"/>
              </a:defRPr>
            </a:lvl7pPr>
            <a:lvl8pPr marL="3200400" indent="0">
              <a:defRPr sz="1100">
                <a:latin typeface="Minion Pro Med"/>
              </a:defRPr>
            </a:lvl8pPr>
            <a:lvl9pPr marL="3657600" indent="0">
              <a:defRPr sz="1100">
                <a:latin typeface="Minion Pro Med"/>
              </a:defRPr>
            </a:lvl9pPr>
          </a:lstStyle>
          <a:p xmlns:a="http://schemas.openxmlformats.org/drawingml/2006/main">
            <a:pPr algn="ctr"/>
            <a:r>
              <a:rPr lang="en-US" sz="1600" dirty="0" smtClean="0">
                <a:solidFill>
                  <a:srgbClr val="AEC5E7">
                    <a:lumMod val="20000"/>
                    <a:lumOff val="80000"/>
                  </a:srgbClr>
                </a:solidFill>
                <a:latin typeface="Arial" pitchFamily="34" charset="0"/>
                <a:cs typeface="Arial" pitchFamily="34" charset="0"/>
              </a:rPr>
              <a:t>Israelis</a:t>
            </a:r>
            <a:endParaRPr lang="en-US" sz="1600" dirty="0">
              <a:solidFill>
                <a:srgbClr val="AEC5E7">
                  <a:lumMod val="20000"/>
                  <a:lumOff val="80000"/>
                </a:srgbClr>
              </a:solidFill>
              <a:latin typeface="Arial" pitchFamily="34" charset="0"/>
              <a:cs typeface="Arial" pitchFamily="34" charset="0"/>
            </a:endParaRPr>
          </a:p>
        </cdr:txBody>
      </cdr:sp>
    </cdr:grp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05570"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2264" tIns="46132" rIns="92264" bIns="46132" numCol="1" anchor="t" anchorCtr="0" compatLnSpc="1">
            <a:prstTxWarp prst="textNoShape">
              <a:avLst/>
            </a:prstTxWarp>
          </a:bodyPr>
          <a:lstStyle>
            <a:lvl1pPr algn="l" defTabSz="922444">
              <a:lnSpc>
                <a:spcPct val="100000"/>
              </a:lnSpc>
              <a:defRPr sz="1300">
                <a:solidFill>
                  <a:schemeClr val="tx1"/>
                </a:solidFill>
                <a:latin typeface="Joanna MT" pitchFamily="-65" charset="0"/>
                <a:cs typeface="+mn-cs"/>
                <a:sym typeface="Minion Pro Med" pitchFamily="18" charset="0"/>
              </a:defRPr>
            </a:lvl1pPr>
          </a:lstStyle>
          <a:p>
            <a:pPr>
              <a:defRPr/>
            </a:pPr>
            <a:endParaRPr lang="en-US"/>
          </a:p>
        </p:txBody>
      </p:sp>
      <p:sp>
        <p:nvSpPr>
          <p:cNvPr id="1005571"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2264" tIns="46132" rIns="92264" bIns="46132" numCol="1" anchor="t" anchorCtr="0" compatLnSpc="1">
            <a:prstTxWarp prst="textNoShape">
              <a:avLst/>
            </a:prstTxWarp>
          </a:bodyPr>
          <a:lstStyle>
            <a:lvl1pPr algn="r" defTabSz="922444">
              <a:lnSpc>
                <a:spcPct val="100000"/>
              </a:lnSpc>
              <a:defRPr sz="1300">
                <a:solidFill>
                  <a:schemeClr val="tx1"/>
                </a:solidFill>
                <a:latin typeface="Joanna MT" pitchFamily="-65" charset="0"/>
                <a:cs typeface="+mn-cs"/>
                <a:sym typeface="Minion Pro Med" pitchFamily="18" charset="0"/>
              </a:defRPr>
            </a:lvl1pPr>
          </a:lstStyle>
          <a:p>
            <a:pPr>
              <a:defRPr/>
            </a:pPr>
            <a:endParaRPr lang="en-US"/>
          </a:p>
        </p:txBody>
      </p:sp>
      <p:sp>
        <p:nvSpPr>
          <p:cNvPr id="1005572"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2264" tIns="46132" rIns="92264" bIns="46132" numCol="1" anchor="b" anchorCtr="0" compatLnSpc="1">
            <a:prstTxWarp prst="textNoShape">
              <a:avLst/>
            </a:prstTxWarp>
          </a:bodyPr>
          <a:lstStyle>
            <a:lvl1pPr algn="l" defTabSz="922444">
              <a:lnSpc>
                <a:spcPct val="100000"/>
              </a:lnSpc>
              <a:defRPr sz="1300">
                <a:solidFill>
                  <a:schemeClr val="tx1"/>
                </a:solidFill>
                <a:latin typeface="Joanna MT" pitchFamily="-65" charset="0"/>
                <a:cs typeface="+mn-cs"/>
                <a:sym typeface="Minion Pro Med" pitchFamily="18" charset="0"/>
              </a:defRPr>
            </a:lvl1pPr>
          </a:lstStyle>
          <a:p>
            <a:pPr>
              <a:defRPr/>
            </a:pPr>
            <a:endParaRPr lang="en-US"/>
          </a:p>
        </p:txBody>
      </p:sp>
      <p:sp>
        <p:nvSpPr>
          <p:cNvPr id="1005573"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2264" tIns="46132" rIns="92264" bIns="46132" numCol="1" anchor="b" anchorCtr="0" compatLnSpc="1">
            <a:prstTxWarp prst="textNoShape">
              <a:avLst/>
            </a:prstTxWarp>
          </a:bodyPr>
          <a:lstStyle>
            <a:lvl1pPr algn="r" defTabSz="922444">
              <a:lnSpc>
                <a:spcPct val="100000"/>
              </a:lnSpc>
              <a:defRPr sz="1300">
                <a:solidFill>
                  <a:schemeClr val="tx1"/>
                </a:solidFill>
                <a:latin typeface="Joanna MT" pitchFamily="-65" charset="0"/>
                <a:cs typeface="+mn-cs"/>
                <a:sym typeface="Minion Pro Med" pitchFamily="18" charset="0"/>
              </a:defRPr>
            </a:lvl1pPr>
          </a:lstStyle>
          <a:p>
            <a:pPr>
              <a:defRPr/>
            </a:pPr>
            <a:fld id="{CE7D3963-3110-46CC-8735-53FC49BE4AB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1506" name="Rectangle 4"/>
          <p:cNvSpPr>
            <a:spLocks noGrp="1" noRot="1" noChangeAspect="1" noChangeArrowheads="1" noTextEdit="1"/>
          </p:cNvSpPr>
          <p:nvPr>
            <p:ph type="sldImg" idx="2"/>
          </p:nvPr>
        </p:nvSpPr>
        <p:spPr bwMode="auto">
          <a:xfrm>
            <a:off x="1736925" y="320675"/>
            <a:ext cx="3521075" cy="2641600"/>
          </a:xfrm>
          <a:prstGeom prst="rect">
            <a:avLst/>
          </a:prstGeom>
          <a:noFill/>
          <a:ln w="9525">
            <a:solidFill>
              <a:srgbClr val="000000"/>
            </a:solidFill>
            <a:miter lim="800000"/>
            <a:headEnd/>
            <a:tailEnd/>
          </a:ln>
        </p:spPr>
      </p:sp>
      <p:sp>
        <p:nvSpPr>
          <p:cNvPr id="342021" name="Rectangle 5"/>
          <p:cNvSpPr>
            <a:spLocks noGrp="1" noChangeArrowheads="1"/>
          </p:cNvSpPr>
          <p:nvPr>
            <p:ph type="body" sz="quarter" idx="3"/>
          </p:nvPr>
        </p:nvSpPr>
        <p:spPr bwMode="auto">
          <a:xfrm>
            <a:off x="258763" y="3173413"/>
            <a:ext cx="6172200" cy="5421312"/>
          </a:xfrm>
          <a:prstGeom prst="rect">
            <a:avLst/>
          </a:prstGeom>
          <a:noFill/>
          <a:ln w="9525">
            <a:noFill/>
            <a:miter lim="800000"/>
            <a:headEnd/>
            <a:tailEnd/>
          </a:ln>
          <a:effectLst/>
        </p:spPr>
        <p:txBody>
          <a:bodyPr vert="horz" wrap="square" lIns="92264" tIns="46132" rIns="92264" bIns="46132" numCol="1" anchor="t" anchorCtr="0" compatLnSpc="1">
            <a:prstTxWarp prst="textNoShape">
              <a:avLst/>
            </a:prstTxWarp>
          </a:bodyPr>
          <a:lstStyle/>
          <a:p>
            <a:pPr lvl="0"/>
            <a:r>
              <a:rPr lang="en-US" noProof="0" dirty="0" smtClean="0"/>
              <a:t> 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342023"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2264" tIns="46132" rIns="92264" bIns="46132" numCol="1" anchor="b" anchorCtr="0" compatLnSpc="1">
            <a:prstTxWarp prst="textNoShape">
              <a:avLst/>
            </a:prstTxWarp>
          </a:bodyPr>
          <a:lstStyle>
            <a:lvl1pPr algn="r" defTabSz="922444">
              <a:lnSpc>
                <a:spcPct val="100000"/>
              </a:lnSpc>
              <a:defRPr sz="1200" smtClean="0">
                <a:solidFill>
                  <a:schemeClr val="tx1"/>
                </a:solidFill>
                <a:latin typeface="Arial" pitchFamily="34" charset="0"/>
                <a:cs typeface="Arial" pitchFamily="34" charset="0"/>
                <a:sym typeface="Minion Pro Med" pitchFamily="18" charset="0"/>
              </a:defRPr>
            </a:lvl1pPr>
          </a:lstStyle>
          <a:p>
            <a:pPr>
              <a:defRPr/>
            </a:pPr>
            <a:fld id="{1CC301C8-8330-4A2D-8977-976055FBE64C}"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just" rtl="0" eaLnBrk="0" fontAlgn="base" hangingPunct="0">
      <a:spcBef>
        <a:spcPts val="800"/>
      </a:spcBef>
      <a:spcAft>
        <a:spcPct val="20000"/>
      </a:spcAft>
      <a:defRPr sz="1200" kern="1200">
        <a:solidFill>
          <a:schemeClr val="tx1"/>
        </a:solidFill>
        <a:latin typeface="Arial" pitchFamily="34" charset="0"/>
        <a:ea typeface="+mn-ea"/>
        <a:cs typeface="Arial" pitchFamily="34" charset="0"/>
      </a:defRPr>
    </a:lvl1pPr>
    <a:lvl2pPr marL="344488" indent="-117475" algn="just" rtl="0" eaLnBrk="0" fontAlgn="base" hangingPunct="0">
      <a:spcBef>
        <a:spcPts val="600"/>
      </a:spcBef>
      <a:spcAft>
        <a:spcPct val="0"/>
      </a:spcAft>
      <a:buClr>
        <a:schemeClr val="bg2"/>
      </a:buClr>
      <a:buChar char="•"/>
      <a:defRPr sz="1200" kern="1200">
        <a:solidFill>
          <a:schemeClr val="tx1"/>
        </a:solidFill>
        <a:latin typeface="Arial" pitchFamily="34" charset="0"/>
        <a:ea typeface="+mn-ea"/>
        <a:cs typeface="Arial" pitchFamily="34" charset="0"/>
      </a:defRPr>
    </a:lvl2pPr>
    <a:lvl3pPr marL="579438" indent="-120650" algn="just" rtl="0" eaLnBrk="0" fontAlgn="base" hangingPunct="0">
      <a:spcBef>
        <a:spcPts val="600"/>
      </a:spcBef>
      <a:spcAft>
        <a:spcPct val="0"/>
      </a:spcAft>
      <a:buClr>
        <a:schemeClr val="bg2"/>
      </a:buClr>
      <a:buChar char="•"/>
      <a:defRPr sz="1200" kern="1200">
        <a:solidFill>
          <a:schemeClr val="tx1"/>
        </a:solidFill>
        <a:latin typeface="Arial" pitchFamily="34" charset="0"/>
        <a:ea typeface="+mn-ea"/>
        <a:cs typeface="Arial" pitchFamily="34" charset="0"/>
      </a:defRPr>
    </a:lvl3pPr>
    <a:lvl4pPr marL="808038" indent="-114300" algn="just" rtl="0" eaLnBrk="0" fontAlgn="base" hangingPunct="0">
      <a:spcBef>
        <a:spcPts val="600"/>
      </a:spcBef>
      <a:spcAft>
        <a:spcPct val="0"/>
      </a:spcAft>
      <a:buClr>
        <a:schemeClr val="bg2"/>
      </a:buClr>
      <a:buChar char="•"/>
      <a:defRPr sz="1200" kern="1200">
        <a:solidFill>
          <a:schemeClr val="tx1"/>
        </a:solidFill>
        <a:latin typeface="Arial" pitchFamily="34" charset="0"/>
        <a:ea typeface="+mn-ea"/>
        <a:cs typeface="Arial" pitchFamily="34" charset="0"/>
      </a:defRPr>
    </a:lvl4pPr>
    <a:lvl5pPr marL="1041400" indent="-119063" algn="just" rtl="0" eaLnBrk="0" fontAlgn="base" hangingPunct="0">
      <a:spcBef>
        <a:spcPts val="600"/>
      </a:spcBef>
      <a:spcAft>
        <a:spcPct val="0"/>
      </a:spcAft>
      <a:buClr>
        <a:schemeClr val="bg2"/>
      </a:buClr>
      <a:buChar char="•"/>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p:txBody>
          <a:bodyPr/>
          <a:lstStyle/>
          <a:p>
            <a:fld id="{3CFEC6A8-B305-42E8-B950-35D117DD7AD0}" type="slidenum">
              <a:rPr lang="en-US" smtClean="0">
                <a:sym typeface="Minion Pro Med"/>
              </a:rPr>
              <a:pPr/>
              <a:t>1</a:t>
            </a:fld>
            <a:endParaRPr lang="en-US">
              <a:sym typeface="Minion Pro Med"/>
            </a:endParaRPr>
          </a:p>
        </p:txBody>
      </p:sp>
      <p:sp>
        <p:nvSpPr>
          <p:cNvPr id="26626" name="Notes Placeholder 5"/>
          <p:cNvSpPr>
            <a:spLocks noGrp="1"/>
          </p:cNvSpPr>
          <p:nvPr/>
        </p:nvSpPr>
        <p:spPr bwMode="auto">
          <a:xfrm>
            <a:off x="685800" y="4416425"/>
            <a:ext cx="5486400" cy="4184650"/>
          </a:xfrm>
          <a:prstGeom prst="rect">
            <a:avLst/>
          </a:prstGeom>
          <a:noFill/>
          <a:ln w="9525">
            <a:noFill/>
            <a:miter lim="800000"/>
            <a:headEnd/>
            <a:tailEnd/>
          </a:ln>
        </p:spPr>
        <p:txBody>
          <a:bodyPr lIns="92264" tIns="46132" rIns="92264" bIns="46132"/>
          <a:lstStyle/>
          <a:p>
            <a:pPr eaLnBrk="0" hangingPunct="0">
              <a:spcAft>
                <a:spcPct val="20000"/>
              </a:spcAft>
            </a:pPr>
            <a:endParaRPr lang="en-US" sz="1200" b="1">
              <a:solidFill>
                <a:schemeClr val="tx1"/>
              </a:solidFill>
              <a:latin typeface="Joanna MT"/>
            </a:endParaRPr>
          </a:p>
        </p:txBody>
      </p:sp>
      <p:sp>
        <p:nvSpPr>
          <p:cNvPr id="26627" name="Rectangle 3"/>
          <p:cNvSpPr>
            <a:spLocks noGrp="1" noChangeArrowheads="1"/>
          </p:cNvSpPr>
          <p:nvPr>
            <p:ph type="body" idx="3"/>
          </p:nvPr>
        </p:nvSpPr>
        <p:spPr/>
        <p:txBody>
          <a:bodyPr>
            <a:normAutofit/>
          </a:bodyPr>
          <a:lstStyle/>
          <a:p>
            <a:r>
              <a:rPr lang="en-US" dirty="0" smtClean="0"/>
              <a:t>I’m going to present an overview of public opinion in three places at the heart of the peace process: Palestine, Israel, and Lebanon.  </a:t>
            </a:r>
          </a:p>
          <a:p>
            <a:pPr lvl="1"/>
            <a:r>
              <a:rPr lang="en-US" dirty="0" smtClean="0"/>
              <a:t>It’s based on a unique research project:  in-person surveys of Palestinians and Lebanese in late August and a telephone poll among Israelis in early September.  </a:t>
            </a:r>
          </a:p>
          <a:p>
            <a:pPr lvl="1"/>
            <a:r>
              <a:rPr lang="en-US" dirty="0" smtClean="0"/>
              <a:t>All the polls had 1,000 respondents and asked similar questions. </a:t>
            </a:r>
          </a:p>
          <a:p>
            <a:pPr lvl="1"/>
            <a:r>
              <a:rPr lang="en-US" dirty="0" smtClean="0"/>
              <a:t>We also did focus groups – small group discussions – among Israelis, which let us listen in like flies on the wall to their hopes, fears, and reactions to  proposal and arguments. </a:t>
            </a:r>
          </a:p>
          <a:p>
            <a:r>
              <a:rPr lang="en-US" dirty="0" smtClean="0"/>
              <a:t>The polls looked at the mood, attitudes to leaders, and views on peace process issues in all three nations.  The focus groups explored Israeli support for two-state solutions and how to encourage it.</a:t>
            </a:r>
          </a:p>
          <a:p>
            <a:endParaRPr lang="en-US" dirty="0" smtClean="0"/>
          </a:p>
          <a:p>
            <a:endParaRPr lang="en-US" dirty="0" smtClean="0"/>
          </a:p>
        </p:txBody>
      </p:sp>
      <p:sp>
        <p:nvSpPr>
          <p:cNvPr id="9" name="Slide Image Placeholder 8"/>
          <p:cNvSpPr>
            <a:spLocks noGrp="1" noRot="1" noChangeAspect="1"/>
          </p:cNvSpPr>
          <p:nvPr>
            <p:ph type="sldImg"/>
          </p:nvPr>
        </p:nvSpPr>
        <p:spPr>
          <a:xfrm>
            <a:off x="1736725" y="320675"/>
            <a:ext cx="3521075" cy="2641600"/>
          </a:xfr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p:txBody>
          <a:bodyPr/>
          <a:lstStyle/>
          <a:p>
            <a:fld id="{07AB29A0-C0B3-4ACB-9B74-585881F4AA1A}" type="slidenum">
              <a:rPr lang="en-US" smtClean="0">
                <a:sym typeface="Minion Pro Med"/>
              </a:rPr>
              <a:pPr/>
              <a:t>10</a:t>
            </a:fld>
            <a:endParaRPr lang="en-US">
              <a:sym typeface="Minion Pro Med"/>
            </a:endParaRPr>
          </a:p>
        </p:txBody>
      </p:sp>
      <p:sp>
        <p:nvSpPr>
          <p:cNvPr id="45058" name="Notes Placeholder 4"/>
          <p:cNvSpPr>
            <a:spLocks noGrp="1"/>
          </p:cNvSpPr>
          <p:nvPr/>
        </p:nvSpPr>
        <p:spPr bwMode="auto">
          <a:xfrm>
            <a:off x="685800" y="4416425"/>
            <a:ext cx="5486400" cy="4184650"/>
          </a:xfrm>
          <a:prstGeom prst="rect">
            <a:avLst/>
          </a:prstGeom>
          <a:noFill/>
          <a:ln w="9525">
            <a:noFill/>
            <a:miter lim="800000"/>
            <a:headEnd/>
            <a:tailEnd/>
          </a:ln>
        </p:spPr>
        <p:txBody>
          <a:bodyPr lIns="92264" tIns="46132" rIns="92264" bIns="46132"/>
          <a:lstStyle/>
          <a:p>
            <a:pPr eaLnBrk="0" hangingPunct="0">
              <a:spcAft>
                <a:spcPct val="20000"/>
              </a:spcAft>
            </a:pPr>
            <a:endParaRPr lang="en-US" sz="1200" b="1">
              <a:solidFill>
                <a:schemeClr val="tx1"/>
              </a:solidFill>
              <a:latin typeface="Joanna MT"/>
            </a:endParaRPr>
          </a:p>
        </p:txBody>
      </p:sp>
      <p:sp>
        <p:nvSpPr>
          <p:cNvPr id="45059" name="Rectangle 3"/>
          <p:cNvSpPr>
            <a:spLocks noGrp="1" noChangeArrowheads="1"/>
          </p:cNvSpPr>
          <p:nvPr>
            <p:ph type="body" idx="3"/>
          </p:nvPr>
        </p:nvSpPr>
        <p:spPr/>
        <p:txBody>
          <a:bodyPr>
            <a:normAutofit/>
          </a:bodyPr>
          <a:lstStyle/>
          <a:p>
            <a:r>
              <a:rPr lang="en-US" smtClean="0"/>
              <a:t>Palestinians and Israelis both favor a two-state solution, and many would consider a phased approach to it.  But they don’t agree on the Arab Peace Initiative.</a:t>
            </a:r>
          </a:p>
          <a:p>
            <a:pPr lvl="1"/>
            <a:r>
              <a:rPr lang="en-US" smtClean="0"/>
              <a:t>On the left:  Most Palestinians – 86% – favor two states for two peoples. </a:t>
            </a:r>
          </a:p>
          <a:p>
            <a:pPr lvl="1"/>
            <a:r>
              <a:rPr lang="en-US" smtClean="0"/>
              <a:t>Of this group, 37% – including most West Bankers – would favor a two-step process, with provisional borders and state first. </a:t>
            </a:r>
          </a:p>
          <a:p>
            <a:pPr lvl="1"/>
            <a:r>
              <a:rPr lang="en-US" smtClean="0"/>
              <a:t>More – 49% – would prefer to agree on all issues; this includes most Gazans.</a:t>
            </a:r>
          </a:p>
          <a:p>
            <a:pPr lvl="1"/>
            <a:r>
              <a:rPr lang="en-US" smtClean="0"/>
              <a:t>Half of Israelis supported two states in our poll, with one-third opposed.  Of those in favor, most – 34% - prefer the two step approach.</a:t>
            </a:r>
          </a:p>
          <a:p>
            <a:pPr lvl="1"/>
            <a:r>
              <a:rPr lang="en-US" smtClean="0"/>
              <a:t>On the right you see that their attitudes to the Arab Peace Initiative are mirror images: the Palestinians favor it over the status quo, 54% to 41%.  Half of Israelis prefer the status quo, although 36% do support the Initiative. </a:t>
            </a:r>
          </a:p>
          <a:p>
            <a:pPr lvl="1"/>
            <a:r>
              <a:rPr lang="en-US" smtClean="0"/>
              <a:t>But our findings revealed a 13-point drop in support for the Initiative among Palestinians since our poll last year. </a:t>
            </a:r>
          </a:p>
          <a:p>
            <a:r>
              <a:rPr lang="en-US" smtClean="0"/>
              <a:t>There is support among Palestinians and Israelis for two states, in two phases, and among Palestinians, for the Arab Peace Initiative.</a:t>
            </a:r>
          </a:p>
          <a:p>
            <a:endParaRPr lang="en-US" dirty="0" smtClean="0"/>
          </a:p>
        </p:txBody>
      </p:sp>
      <p:sp>
        <p:nvSpPr>
          <p:cNvPr id="11" name="Slide Image Placeholder 10"/>
          <p:cNvSpPr>
            <a:spLocks noGrp="1" noRot="1" noChangeAspect="1"/>
          </p:cNvSpPr>
          <p:nvPr>
            <p:ph type="sldImg"/>
          </p:nvPr>
        </p:nvSpPr>
        <p:spPr>
          <a:xfrm>
            <a:off x="1736725" y="320675"/>
            <a:ext cx="3521075" cy="2641600"/>
          </a:xfrm>
        </p:spPr>
      </p:sp>
      <p:sp>
        <p:nvSpPr>
          <p:cNvPr id="12" name="Notes Placeholder 11"/>
          <p:cNvSpPr>
            <a:spLocks noGrp="1"/>
          </p:cNvSpPr>
          <p:nvPr>
            <p:ph type="body" idx="1"/>
          </p:nvPr>
        </p:nvSpPr>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p:txBody>
          <a:bodyPr/>
          <a:lstStyle/>
          <a:p>
            <a:fld id="{D012C24A-6B51-4176-AF8A-4C431C1309CA}" type="slidenum">
              <a:rPr lang="en-US" smtClean="0">
                <a:sym typeface="Minion Pro Med"/>
              </a:rPr>
              <a:pPr/>
              <a:t>11</a:t>
            </a:fld>
            <a:endParaRPr lang="en-US">
              <a:sym typeface="Minion Pro Med"/>
            </a:endParaRPr>
          </a:p>
        </p:txBody>
      </p:sp>
      <p:sp>
        <p:nvSpPr>
          <p:cNvPr id="47106" name="Notes Placeholder 4"/>
          <p:cNvSpPr>
            <a:spLocks noGrp="1"/>
          </p:cNvSpPr>
          <p:nvPr/>
        </p:nvSpPr>
        <p:spPr bwMode="auto">
          <a:xfrm>
            <a:off x="258763" y="3173413"/>
            <a:ext cx="6172200" cy="5421312"/>
          </a:xfrm>
          <a:prstGeom prst="rect">
            <a:avLst/>
          </a:prstGeom>
        </p:spPr>
        <p:txBody>
          <a:bodyPr lIns="92264" tIns="46132" rIns="92264" bIns="46132"/>
          <a:lstStyle/>
          <a:p>
            <a:pPr eaLnBrk="0" hangingPunct="0">
              <a:spcBef>
                <a:spcPts val="800"/>
              </a:spcBef>
              <a:spcAft>
                <a:spcPct val="20000"/>
              </a:spcAft>
            </a:pPr>
            <a:endParaRPr lang="en-US" sz="1400">
              <a:solidFill>
                <a:schemeClr val="tx1"/>
              </a:solidFill>
              <a:latin typeface="Arial" charset="0"/>
            </a:endParaRPr>
          </a:p>
        </p:txBody>
      </p:sp>
      <p:sp>
        <p:nvSpPr>
          <p:cNvPr id="5" name="Notes Placeholder 4"/>
          <p:cNvSpPr>
            <a:spLocks noGrp="1"/>
          </p:cNvSpPr>
          <p:nvPr>
            <p:ph type="body" idx="1"/>
          </p:nvPr>
        </p:nvSpPr>
        <p:spPr/>
        <p:txBody>
          <a:bodyPr>
            <a:normAutofit/>
          </a:bodyPr>
          <a:lstStyle/>
          <a:p>
            <a:r>
              <a:rPr lang="en-US" smtClean="0"/>
              <a:t>Palestinians are optimistic about creating a state; Israelis are not, though some favor Fayyad’s plan to do so. </a:t>
            </a:r>
          </a:p>
          <a:p>
            <a:pPr lvl="1"/>
            <a:r>
              <a:rPr lang="en-US" smtClean="0"/>
              <a:t>On the left: Two-thirds of Palestinians think they will be ready to establish a state in two years; three-fifths of Israelis think they won’t be. </a:t>
            </a:r>
          </a:p>
          <a:p>
            <a:pPr lvl="1"/>
            <a:r>
              <a:rPr lang="en-US" smtClean="0"/>
              <a:t>We presented Mr. Fayyad’s two-year plan to establish a state and go to the UN if negotiations don’t deliver to the Israeli focus groups.</a:t>
            </a:r>
          </a:p>
          <a:p>
            <a:pPr lvl="1"/>
            <a:r>
              <a:rPr lang="en-US" smtClean="0"/>
              <a:t>We got some surprisingly positive reactions, like the one shown from a secular Jerusalem group member: people felt it would mean Palestinians took responsibility for their own affairs.</a:t>
            </a:r>
          </a:p>
          <a:p>
            <a:pPr lvl="2"/>
            <a:r>
              <a:rPr lang="en-US" smtClean="0"/>
              <a:t>Great.  They should do it.  Once they declare a state they would be obliged to behave in a certain way so they couldn’t do as they like (Jerusalem, Secular Ashkenazi).</a:t>
            </a:r>
          </a:p>
          <a:p>
            <a:pPr lvl="1"/>
            <a:r>
              <a:rPr lang="en-US" smtClean="0"/>
              <a:t>However, some Israelis were fearful of the move.</a:t>
            </a:r>
          </a:p>
          <a:p>
            <a:pPr lvl="2"/>
            <a:r>
              <a:rPr lang="en-US" smtClean="0"/>
              <a:t>The agreement will make the next war because it will give them power.  They will have more weapons from Iran (Tel Aviv, Religious Sephardi).</a:t>
            </a:r>
          </a:p>
          <a:p>
            <a:pPr lvl="1"/>
            <a:r>
              <a:rPr lang="en-US" smtClean="0"/>
              <a:t>In particular, borders and security arrangements worried them.  </a:t>
            </a:r>
          </a:p>
          <a:p>
            <a:pPr lvl="0"/>
            <a:r>
              <a:rPr lang="en-US" smtClean="0"/>
              <a:t>So there are different perceptions of Palestinians’ readiness for a state.  But if concerns about security and borders could be worked out, the Fayyad plan might become Plan B if negotiations fail. </a:t>
            </a:r>
          </a:p>
          <a:p>
            <a:endParaRPr lang="en-US" smtClean="0"/>
          </a:p>
          <a:p>
            <a:endParaRPr lang="en-US" dirty="0"/>
          </a:p>
        </p:txBody>
      </p:sp>
      <p:sp>
        <p:nvSpPr>
          <p:cNvPr id="8" name="Slide Image Placeholder 7"/>
          <p:cNvSpPr>
            <a:spLocks noGrp="1" noRot="1" noChangeAspect="1"/>
          </p:cNvSpPr>
          <p:nvPr>
            <p:ph type="sldImg"/>
          </p:nvPr>
        </p:nvSpPr>
        <p:spPr>
          <a:xfrm>
            <a:off x="1736725" y="320675"/>
            <a:ext cx="3521075" cy="2641600"/>
          </a:xfr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p:txBody>
          <a:bodyPr/>
          <a:lstStyle/>
          <a:p>
            <a:fld id="{399192BD-C6BE-4F7A-BD0E-F9A36AC3FB1D}" type="slidenum">
              <a:rPr lang="en-US" smtClean="0">
                <a:sym typeface="Minion Pro Med"/>
              </a:rPr>
              <a:pPr/>
              <a:t>12</a:t>
            </a:fld>
            <a:endParaRPr lang="en-US">
              <a:sym typeface="Minion Pro Med"/>
            </a:endParaRPr>
          </a:p>
        </p:txBody>
      </p:sp>
      <p:sp>
        <p:nvSpPr>
          <p:cNvPr id="5" name="Notes Placeholder 4"/>
          <p:cNvSpPr>
            <a:spLocks noGrp="1"/>
          </p:cNvSpPr>
          <p:nvPr>
            <p:ph type="body" sz="quarter" idx="10"/>
          </p:nvPr>
        </p:nvSpPr>
        <p:spPr/>
        <p:txBody>
          <a:bodyPr>
            <a:normAutofit/>
          </a:bodyPr>
          <a:lstStyle/>
          <a:p>
            <a:r>
              <a:rPr lang="en-US" smtClean="0"/>
              <a:t>Now I’m going to discuss how you can talk to Israelis about peace and get them to listen, based on our focus groups.</a:t>
            </a:r>
          </a:p>
          <a:p>
            <a:pPr lvl="1"/>
            <a:r>
              <a:rPr lang="en-US" smtClean="0"/>
              <a:t>The starting point is this: Israelis don’t know much about Arab politics or the Arab Peace Initiative; their attitudes reflect the fears left by past conflicts. </a:t>
            </a:r>
          </a:p>
          <a:p>
            <a:pPr lvl="1"/>
            <a:r>
              <a:rPr lang="en-US" smtClean="0"/>
              <a:t>Israelis put their hopes in the Oslo process – and since it dissolved into the violence of the second intifada, they feel let down and angry.  Nothing changed, more people were killed, said a  religious  Sephardi Tel Aviv resident.  Over 1000 Israelis died – fewer than among Palestinians, but more than in any war since 1973.</a:t>
            </a:r>
          </a:p>
          <a:p>
            <a:pPr lvl="1"/>
            <a:r>
              <a:rPr lang="en-US" smtClean="0"/>
              <a:t>Second: you cannot under-estimate how little Israelis know about Arab politics.  </a:t>
            </a:r>
          </a:p>
          <a:p>
            <a:pPr lvl="2"/>
            <a:r>
              <a:rPr lang="en-US" smtClean="0"/>
              <a:t>When we presented the provisions of the Arab Peace Initiative without its name, only 1 of 58 focus group members knew it was the Initiative.</a:t>
            </a:r>
          </a:p>
          <a:p>
            <a:pPr lvl="2"/>
            <a:r>
              <a:rPr lang="en-US" smtClean="0"/>
              <a:t>When we told them it was the Arab plan, their immediate reaction was suspicion, reflecting Israeli fears of Arabs.  But many are also curious about the possibility of peace – even this ultra-Orthodox man.</a:t>
            </a:r>
          </a:p>
          <a:p>
            <a:pPr lvl="3"/>
            <a:r>
              <a:rPr lang="en-US" smtClean="0"/>
              <a:t>I’m suspicious because it’s an Arab initiative, but if we can find a solution it would be good (Jerusalem, Ultra-Orthodox Ashkenazi).</a:t>
            </a:r>
          </a:p>
          <a:p>
            <a:pPr lvl="1"/>
            <a:r>
              <a:rPr lang="en-US" smtClean="0"/>
              <a:t>They also know little of Arab viewpoints.  They were ignorant of the famous three nos – no negotiations, no recognition, no peace – and their importance; of Saudi Arabia’s public refusal to deal with Israel; or the Arab trade boycott.</a:t>
            </a:r>
          </a:p>
          <a:p>
            <a:pPr lvl="1"/>
            <a:r>
              <a:rPr lang="en-US" smtClean="0"/>
              <a:t>We had to explain these things to them before they began to understand why the Initiative’s willingness to reverse them was important.  </a:t>
            </a:r>
          </a:p>
          <a:p>
            <a:pPr lvl="0"/>
            <a:r>
              <a:rPr lang="en-US" smtClean="0"/>
              <a:t>What this shows is that it’s not enough to have launched the Initiative to overcome Israeli ignorance and mistrust. Arabs must reach out vigorously to Israelis and explain it and what it changes. </a:t>
            </a:r>
          </a:p>
          <a:p>
            <a:endParaRPr lang="en-US" smtClean="0"/>
          </a:p>
          <a:p>
            <a:endParaRPr lang="en-US" dirty="0"/>
          </a:p>
        </p:txBody>
      </p:sp>
      <p:sp>
        <p:nvSpPr>
          <p:cNvPr id="10" name="Slide Image Placeholder 9"/>
          <p:cNvSpPr>
            <a:spLocks noGrp="1" noRot="1" noChangeAspect="1"/>
          </p:cNvSpPr>
          <p:nvPr>
            <p:ph type="sldImg"/>
          </p:nvPr>
        </p:nvSpPr>
        <p:spPr/>
      </p:sp>
      <p:sp>
        <p:nvSpPr>
          <p:cNvPr id="11" name="Notes Placeholder 10"/>
          <p:cNvSpPr>
            <a:spLocks noGrp="1"/>
          </p:cNvSpPr>
          <p:nvPr>
            <p:ph type="body" idx="1"/>
          </p:nvPr>
        </p:nvSpPr>
        <p:spPr/>
        <p:txBody>
          <a:bodyPr>
            <a:normAutofit/>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p:txBody>
          <a:bodyPr/>
          <a:lstStyle/>
          <a:p>
            <a:fld id="{806B17BB-2409-4097-89B3-9DD374613514}" type="slidenum">
              <a:rPr lang="en-US" smtClean="0">
                <a:sym typeface="Minion Pro Med"/>
              </a:rPr>
              <a:pPr/>
              <a:t>13</a:t>
            </a:fld>
            <a:endParaRPr lang="en-US">
              <a:sym typeface="Minion Pro Med"/>
            </a:endParaRPr>
          </a:p>
        </p:txBody>
      </p:sp>
      <p:sp>
        <p:nvSpPr>
          <p:cNvPr id="51202" name="Notes Placeholder 4"/>
          <p:cNvSpPr>
            <a:spLocks noGrp="1"/>
          </p:cNvSpPr>
          <p:nvPr/>
        </p:nvSpPr>
        <p:spPr bwMode="auto">
          <a:xfrm>
            <a:off x="258763" y="3173413"/>
            <a:ext cx="6172200" cy="5421312"/>
          </a:xfrm>
          <a:prstGeom prst="rect">
            <a:avLst/>
          </a:prstGeom>
        </p:spPr>
        <p:txBody>
          <a:bodyPr lIns="92264" tIns="46132" rIns="92264" bIns="46132"/>
          <a:lstStyle/>
          <a:p>
            <a:pPr eaLnBrk="0" hangingPunct="0">
              <a:spcBef>
                <a:spcPts val="800"/>
              </a:spcBef>
              <a:spcAft>
                <a:spcPct val="20000"/>
              </a:spcAft>
            </a:pPr>
            <a:endParaRPr lang="en-US" sz="1400">
              <a:solidFill>
                <a:schemeClr val="tx1"/>
              </a:solidFill>
              <a:latin typeface="Arial" charset="0"/>
            </a:endParaRPr>
          </a:p>
        </p:txBody>
      </p:sp>
      <p:sp>
        <p:nvSpPr>
          <p:cNvPr id="5" name="Notes Placeholder 4"/>
          <p:cNvSpPr>
            <a:spLocks noGrp="1"/>
          </p:cNvSpPr>
          <p:nvPr>
            <p:ph type="body" idx="1"/>
          </p:nvPr>
        </p:nvSpPr>
        <p:spPr/>
        <p:txBody>
          <a:bodyPr>
            <a:normAutofit/>
          </a:bodyPr>
          <a:lstStyle/>
          <a:p>
            <a:r>
              <a:rPr lang="en-US" smtClean="0"/>
              <a:t>The good news is that Israelis do accept a Palestinian state in principle – and the argument that gives it most appeal is that a state will give Palestinians reason to act responsibly.</a:t>
            </a:r>
          </a:p>
          <a:p>
            <a:pPr lvl="1"/>
            <a:r>
              <a:rPr lang="en-US" smtClean="0"/>
              <a:t>In the focus groups, this argument beat one that Palestinians can’t be trusted with a state by a 3:1 margin, despite all the mistrust.</a:t>
            </a:r>
          </a:p>
          <a:p>
            <a:pPr lvl="1"/>
            <a:r>
              <a:rPr lang="en-US" smtClean="0"/>
              <a:t>Basically, they felt, as a secular Ashkenazi in Jerusalem said, that “the Palestinians would have a lot more to lose” if they had a state – so they would be responsible.</a:t>
            </a:r>
          </a:p>
          <a:p>
            <a:pPr lvl="3"/>
            <a:r>
              <a:rPr lang="en-US" smtClean="0"/>
              <a:t>We would deal with them more easily if they had a state, he added.</a:t>
            </a:r>
          </a:p>
          <a:p>
            <a:pPr lvl="1"/>
            <a:r>
              <a:rPr lang="en-US" smtClean="0"/>
              <a:t>With the conflict over, Palestinians would also lose  what is perceived as their special protected status internationally as occupied or refugee populations.</a:t>
            </a:r>
          </a:p>
          <a:p>
            <a:pPr lvl="3"/>
            <a:r>
              <a:rPr lang="en-US" smtClean="0"/>
              <a:t>The world knows how to handle states, it’s not like refugees (Jerusalem, Secular Ashkenazi).</a:t>
            </a:r>
          </a:p>
          <a:p>
            <a:pPr lvl="1"/>
            <a:r>
              <a:rPr lang="en-US" smtClean="0"/>
              <a:t>Finally, Israel’s right to strike back would be accepted as legitimate if it was attacked from the Palestinian state. </a:t>
            </a:r>
          </a:p>
          <a:p>
            <a:pPr lvl="3"/>
            <a:r>
              <a:rPr lang="en-US" smtClean="0"/>
              <a:t>If it doesn’t work I can strike back (Jerusalem, Ultra-Orthodox Ashkenazi)</a:t>
            </a:r>
          </a:p>
          <a:p>
            <a:pPr lvl="0"/>
            <a:r>
              <a:rPr lang="en-US" smtClean="0"/>
              <a:t>So the best way to argue for a Palestinian state is that it will oblige the Palestinians to act responsibly, while normalizing Israel’s relations with them.</a:t>
            </a:r>
          </a:p>
          <a:p>
            <a:endParaRPr lang="en-US" smtClean="0"/>
          </a:p>
          <a:p>
            <a:endParaRPr lang="en-US" dirty="0"/>
          </a:p>
        </p:txBody>
      </p:sp>
      <p:sp>
        <p:nvSpPr>
          <p:cNvPr id="9" name="Slide Image Placeholder 8"/>
          <p:cNvSpPr>
            <a:spLocks noGrp="1" noRot="1" noChangeAspect="1"/>
          </p:cNvSpPr>
          <p:nvPr>
            <p:ph type="sldImg"/>
          </p:nvPr>
        </p:nvSpPr>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p:txBody>
          <a:bodyPr/>
          <a:lstStyle/>
          <a:p>
            <a:fld id="{EFA13E78-1FA3-48F5-B9AA-16B1000BC724}" type="slidenum">
              <a:rPr lang="en-US" smtClean="0">
                <a:sym typeface="Minion Pro Med"/>
              </a:rPr>
              <a:pPr/>
              <a:t>14</a:t>
            </a:fld>
            <a:endParaRPr lang="en-US">
              <a:sym typeface="Minion Pro Med"/>
            </a:endParaRPr>
          </a:p>
        </p:txBody>
      </p:sp>
      <p:sp>
        <p:nvSpPr>
          <p:cNvPr id="53250" name="Notes Placeholder 4"/>
          <p:cNvSpPr>
            <a:spLocks noGrp="1"/>
          </p:cNvSpPr>
          <p:nvPr/>
        </p:nvSpPr>
        <p:spPr bwMode="auto">
          <a:xfrm>
            <a:off x="258763" y="3173413"/>
            <a:ext cx="6172200" cy="5421312"/>
          </a:xfrm>
          <a:prstGeom prst="rect">
            <a:avLst/>
          </a:prstGeom>
        </p:spPr>
        <p:txBody>
          <a:bodyPr lIns="92264" tIns="46132" rIns="92264" bIns="46132"/>
          <a:lstStyle/>
          <a:p>
            <a:pPr eaLnBrk="0" hangingPunct="0">
              <a:spcBef>
                <a:spcPts val="800"/>
              </a:spcBef>
              <a:spcAft>
                <a:spcPct val="20000"/>
              </a:spcAft>
            </a:pPr>
            <a:endParaRPr lang="en-US" sz="1400">
              <a:solidFill>
                <a:schemeClr val="tx1"/>
              </a:solidFill>
              <a:latin typeface="Arial" charset="0"/>
            </a:endParaRPr>
          </a:p>
        </p:txBody>
      </p:sp>
      <p:sp>
        <p:nvSpPr>
          <p:cNvPr id="5" name="Notes Placeholder 4"/>
          <p:cNvSpPr>
            <a:spLocks noGrp="1"/>
          </p:cNvSpPr>
          <p:nvPr>
            <p:ph type="body" idx="1"/>
          </p:nvPr>
        </p:nvSpPr>
        <p:spPr/>
        <p:txBody>
          <a:bodyPr>
            <a:normAutofit/>
          </a:bodyPr>
          <a:lstStyle/>
          <a:p>
            <a:r>
              <a:rPr lang="en-US" smtClean="0"/>
              <a:t>While two states enjoy wide support in principle in Israel, the devil is in the details. </a:t>
            </a:r>
          </a:p>
          <a:p>
            <a:pPr lvl="0"/>
            <a:r>
              <a:rPr lang="en-US" smtClean="0"/>
              <a:t>We found that two-thirds of our Jewish focus group members accepted the idea of two states, but only one in four supported a detailed plan based on the Geneva and Taba discussions.  While those figures should not be extrapolated to the population, they do illustrate the problem.</a:t>
            </a:r>
          </a:p>
          <a:p>
            <a:pPr lvl="0"/>
            <a:r>
              <a:rPr lang="en-US" smtClean="0"/>
              <a:t>There were three key stumbling blocks:</a:t>
            </a:r>
          </a:p>
          <a:p>
            <a:pPr lvl="1"/>
            <a:r>
              <a:rPr lang="en-US" smtClean="0"/>
              <a:t>Security: the prospect of a Palestinian army frightened Israelis.</a:t>
            </a:r>
          </a:p>
          <a:p>
            <a:pPr lvl="2"/>
            <a:r>
              <a:rPr lang="en-US" smtClean="0"/>
              <a:t>(If) they will have an army, everything we fear will happen (Tel Aviv, Secular Ashkenazi).</a:t>
            </a:r>
          </a:p>
          <a:p>
            <a:pPr lvl="1"/>
            <a:r>
              <a:rPr lang="en-US" smtClean="0"/>
              <a:t>Refugees:  their coming back to Israel proper made many nervous.</a:t>
            </a:r>
          </a:p>
          <a:p>
            <a:pPr lvl="2"/>
            <a:r>
              <a:rPr lang="en-US" smtClean="0"/>
              <a:t>I’m not prepared for 30,000 to come back (Jerusalem, Secular  Ashkenazi).</a:t>
            </a:r>
          </a:p>
          <a:p>
            <a:pPr lvl="1"/>
            <a:r>
              <a:rPr lang="en-US" smtClean="0"/>
              <a:t>And Jerusalem: many feared dividing would cut them off from the holy sites and Jewish Quarter, as before 1967. </a:t>
            </a:r>
          </a:p>
          <a:p>
            <a:pPr lvl="2"/>
            <a:r>
              <a:rPr lang="en-US" smtClean="0"/>
              <a:t>We will need tanks to go to the Wailing Wall (Tel Aviv, Religious Sephardi).</a:t>
            </a:r>
          </a:p>
          <a:p>
            <a:pPr lvl="0"/>
            <a:r>
              <a:rPr lang="en-US" smtClean="0"/>
              <a:t>Israeli leaders as well as Palestinians must prepare their public for compromise to get past these stumbling blocks.  </a:t>
            </a:r>
          </a:p>
          <a:p>
            <a:r>
              <a:rPr lang="en-US" smtClean="0"/>
              <a:t>As an Ultra-Orthodox man candidly admitted in one of our Jerusalem groups, “We all want to live in peace, but the question is the price.”</a:t>
            </a:r>
          </a:p>
          <a:p>
            <a:pPr lvl="0"/>
            <a:endParaRPr lang="en-US" smtClean="0"/>
          </a:p>
          <a:p>
            <a:endParaRPr lang="en-US" smtClean="0"/>
          </a:p>
          <a:p>
            <a:endParaRPr lang="en-US" dirty="0"/>
          </a:p>
        </p:txBody>
      </p:sp>
      <p:sp>
        <p:nvSpPr>
          <p:cNvPr id="8" name="Slide Image Placeholder 7"/>
          <p:cNvSpPr>
            <a:spLocks noGrp="1" noRot="1" noChangeAspect="1"/>
          </p:cNvSpPr>
          <p:nvPr>
            <p:ph type="sldImg"/>
          </p:nvPr>
        </p:nvSpPr>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p:txBody>
          <a:bodyPr/>
          <a:lstStyle/>
          <a:p>
            <a:fld id="{B83CF7E5-DB26-47A0-AFED-63C7762CBD8E}" type="slidenum">
              <a:rPr lang="en-US" smtClean="0">
                <a:sym typeface="Minion Pro Med"/>
              </a:rPr>
              <a:pPr/>
              <a:t>15</a:t>
            </a:fld>
            <a:endParaRPr lang="en-US">
              <a:sym typeface="Minion Pro Med"/>
            </a:endParaRPr>
          </a:p>
        </p:txBody>
      </p:sp>
      <p:sp>
        <p:nvSpPr>
          <p:cNvPr id="55298" name="Notes Placeholder 4"/>
          <p:cNvSpPr>
            <a:spLocks noGrp="1"/>
          </p:cNvSpPr>
          <p:nvPr/>
        </p:nvSpPr>
        <p:spPr bwMode="auto">
          <a:xfrm>
            <a:off x="258763" y="3173413"/>
            <a:ext cx="6172200" cy="5421312"/>
          </a:xfrm>
          <a:prstGeom prst="rect">
            <a:avLst/>
          </a:prstGeom>
        </p:spPr>
        <p:txBody>
          <a:bodyPr lIns="92264" tIns="46132" rIns="92264" bIns="46132"/>
          <a:lstStyle/>
          <a:p>
            <a:pPr eaLnBrk="0" hangingPunct="0">
              <a:spcBef>
                <a:spcPts val="800"/>
              </a:spcBef>
              <a:spcAft>
                <a:spcPct val="20000"/>
              </a:spcAft>
            </a:pPr>
            <a:endParaRPr lang="en-US" sz="1400">
              <a:solidFill>
                <a:schemeClr val="tx1"/>
              </a:solidFill>
              <a:latin typeface="Arial" charset="0"/>
            </a:endParaRPr>
          </a:p>
        </p:txBody>
      </p:sp>
      <p:sp>
        <p:nvSpPr>
          <p:cNvPr id="5" name="Notes Placeholder 4"/>
          <p:cNvSpPr>
            <a:spLocks noGrp="1"/>
          </p:cNvSpPr>
          <p:nvPr>
            <p:ph type="body" idx="1"/>
          </p:nvPr>
        </p:nvSpPr>
        <p:spPr/>
        <p:txBody>
          <a:bodyPr>
            <a:normAutofit/>
          </a:bodyPr>
          <a:lstStyle/>
          <a:p>
            <a:r>
              <a:rPr lang="en-US" smtClean="0"/>
              <a:t>But Israelis know there would be real benefits to peace, even a cold one.   And there are Arab leaders they trust: President Mubarak of Egypt and King Abdullah of Jordan. </a:t>
            </a:r>
          </a:p>
          <a:p>
            <a:pPr lvl="0"/>
            <a:r>
              <a:rPr lang="en-US" smtClean="0"/>
              <a:t>Unlike the 1990s, when many Israelis hoped peace would bring a “new Middle East,” now many expect a peace similar to that with Egypt.</a:t>
            </a:r>
          </a:p>
          <a:p>
            <a:pPr lvl="0"/>
            <a:r>
              <a:rPr lang="en-US" smtClean="0"/>
              <a:t>But the focus groups showed they still expect significant benefits. </a:t>
            </a:r>
          </a:p>
          <a:p>
            <a:pPr lvl="1"/>
            <a:r>
              <a:rPr lang="en-US" smtClean="0"/>
              <a:t>Security is the most important, by far.</a:t>
            </a:r>
          </a:p>
          <a:p>
            <a:pPr lvl="3"/>
            <a:r>
              <a:rPr lang="en-US" smtClean="0"/>
              <a:t>They will have their country and we’ll have our country.  We will have peace and security (Tel Aviv, Secular Sephardi).</a:t>
            </a:r>
          </a:p>
          <a:p>
            <a:pPr lvl="1"/>
            <a:r>
              <a:rPr lang="en-US" smtClean="0"/>
              <a:t>There would also be economic gains: more money for civilian needs, more trade and tourism.</a:t>
            </a:r>
          </a:p>
          <a:p>
            <a:pPr lvl="1"/>
            <a:r>
              <a:rPr lang="en-US" smtClean="0"/>
              <a:t>International contacts and legitimacy also matter to them.  As one  Ultra-orthodox group member in Jerusalem said, “We can travel the world, we will be accepted in the world.”</a:t>
            </a:r>
          </a:p>
          <a:p>
            <a:pPr lvl="0"/>
            <a:r>
              <a:rPr lang="en-US" smtClean="0"/>
              <a:t>While they mistrust the Palestinians, many Israelis do trust King Abdullah of Jordan and President Hosni Mubarak of Egypt, because their countries have made peace with Israel.</a:t>
            </a:r>
          </a:p>
          <a:p>
            <a:pPr lvl="0"/>
            <a:r>
              <a:rPr lang="en-US" smtClean="0"/>
              <a:t>So the gains from peace to stress with Israelis are security, economy, and legitimacy; the best spokesmen are Abdullah and Mubarak. </a:t>
            </a:r>
          </a:p>
          <a:p>
            <a:endParaRPr lang="en-US" smtClean="0"/>
          </a:p>
          <a:p>
            <a:endParaRPr lang="en-US" dirty="0"/>
          </a:p>
        </p:txBody>
      </p:sp>
      <p:sp>
        <p:nvSpPr>
          <p:cNvPr id="11" name="Slide Image Placeholder 10"/>
          <p:cNvSpPr>
            <a:spLocks noGrp="1" noRot="1" noChangeAspect="1"/>
          </p:cNvSpPr>
          <p:nvPr>
            <p:ph type="sldImg"/>
          </p:nvPr>
        </p:nvSpPr>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p:txBody>
          <a:bodyPr/>
          <a:lstStyle/>
          <a:p>
            <a:fld id="{999431AF-4803-4BF6-AF81-666BE5C53988}" type="slidenum">
              <a:rPr lang="en-US" smtClean="0">
                <a:sym typeface="Minion Pro Med"/>
              </a:rPr>
              <a:pPr/>
              <a:t>16</a:t>
            </a:fld>
            <a:endParaRPr lang="en-US">
              <a:sym typeface="Minion Pro Med"/>
            </a:endParaRPr>
          </a:p>
        </p:txBody>
      </p:sp>
      <p:sp>
        <p:nvSpPr>
          <p:cNvPr id="5" name="Notes Placeholder 4"/>
          <p:cNvSpPr>
            <a:spLocks noGrp="1"/>
          </p:cNvSpPr>
          <p:nvPr>
            <p:ph type="body" sz="quarter" idx="10"/>
          </p:nvPr>
        </p:nvSpPr>
        <p:spPr>
          <a:xfrm>
            <a:off x="258763" y="3173412"/>
            <a:ext cx="6172200" cy="5901139"/>
          </a:xfrm>
        </p:spPr>
        <p:txBody>
          <a:bodyPr>
            <a:normAutofit fontScale="92500" lnSpcReduction="20000"/>
          </a:bodyPr>
          <a:lstStyle/>
          <a:p>
            <a:r>
              <a:rPr lang="en-US" sz="1300" dirty="0" smtClean="0"/>
              <a:t>We also found that Israelis have a wish list of measures that Palestinians, Arab States and the West can take to encourage Israelis to accept two states.  I would stress that I am not trying to provide policy recommendations – these were items emphasized by Israelis.</a:t>
            </a:r>
          </a:p>
          <a:p>
            <a:pPr lvl="0"/>
            <a:r>
              <a:rPr lang="en-US" sz="1300" dirty="0" smtClean="0"/>
              <a:t>The most effective actions that Palestinians could take included:</a:t>
            </a:r>
          </a:p>
          <a:p>
            <a:pPr lvl="1"/>
            <a:r>
              <a:rPr lang="en-US" sz="1300" dirty="0" smtClean="0"/>
              <a:t>Clamping down on violence and incitement</a:t>
            </a:r>
          </a:p>
          <a:p>
            <a:pPr lvl="1"/>
            <a:r>
              <a:rPr lang="en-US" sz="1300" dirty="0" smtClean="0"/>
              <a:t>Reunifying the Palestinian Territories under President </a:t>
            </a:r>
            <a:r>
              <a:rPr lang="en-US" sz="1300" dirty="0" err="1" smtClean="0"/>
              <a:t>Abbas</a:t>
            </a:r>
            <a:r>
              <a:rPr lang="en-US" sz="1300" dirty="0" smtClean="0"/>
              <a:t> and Prime Minister Fayyad after new elections.</a:t>
            </a:r>
          </a:p>
          <a:p>
            <a:pPr lvl="1"/>
            <a:r>
              <a:rPr lang="en-US" sz="1300" dirty="0" smtClean="0"/>
              <a:t>A referendum to approve a two-state accord</a:t>
            </a:r>
          </a:p>
          <a:p>
            <a:pPr lvl="1"/>
            <a:r>
              <a:rPr lang="en-US" sz="1300" dirty="0" smtClean="0"/>
              <a:t>Accepting demilitarization</a:t>
            </a:r>
          </a:p>
          <a:p>
            <a:pPr lvl="1"/>
            <a:r>
              <a:rPr lang="en-US" sz="1300" dirty="0" smtClean="0"/>
              <a:t>The right of return is exercised primarily to Palestine, not Israel</a:t>
            </a:r>
          </a:p>
          <a:p>
            <a:pPr lvl="0"/>
            <a:r>
              <a:rPr lang="en-US" sz="1300" dirty="0" smtClean="0"/>
              <a:t>The most effective measures Arab States take included:</a:t>
            </a:r>
          </a:p>
          <a:p>
            <a:pPr lvl="1"/>
            <a:r>
              <a:rPr lang="en-US" sz="1300" dirty="0" smtClean="0"/>
              <a:t>Promising to halt military aid to Hamas and Hezbollah and require them to become peaceful movements if the Arab Peace Initiative is implemented. </a:t>
            </a:r>
          </a:p>
          <a:p>
            <a:pPr lvl="1"/>
            <a:r>
              <a:rPr lang="en-US" sz="1300" dirty="0" smtClean="0"/>
              <a:t>The Israeli Prime Minister is invited to an Arab capital to discuss the Peace Initiative. </a:t>
            </a:r>
          </a:p>
          <a:p>
            <a:pPr lvl="1"/>
            <a:r>
              <a:rPr lang="en-US" sz="1300" dirty="0" smtClean="0"/>
              <a:t>Pledging to end the trade boycott and send trade missions if Israel accepts the API.</a:t>
            </a:r>
          </a:p>
          <a:p>
            <a:pPr lvl="0"/>
            <a:r>
              <a:rPr lang="en-US" sz="1300" dirty="0" smtClean="0"/>
              <a:t>From the West:</a:t>
            </a:r>
          </a:p>
          <a:p>
            <a:pPr lvl="1"/>
            <a:r>
              <a:rPr lang="en-US" sz="1300" dirty="0" smtClean="0"/>
              <a:t>Announcing in advance it will fund compensation for Palestinian refugees and withdrawal of Israeli settlements – Israelis wonder who will pay for this.</a:t>
            </a:r>
          </a:p>
          <a:p>
            <a:pPr lvl="1"/>
            <a:r>
              <a:rPr lang="en-US" sz="1300" dirty="0" smtClean="0"/>
              <a:t>Accept the API but require that its implementation be negotiated.</a:t>
            </a:r>
          </a:p>
          <a:p>
            <a:pPr lvl="1"/>
            <a:r>
              <a:rPr lang="en-US" sz="1300" dirty="0" smtClean="0"/>
              <a:t>Making it clear that an independent Palestine will receive aid only if it is non-violent. </a:t>
            </a:r>
          </a:p>
          <a:p>
            <a:pPr lvl="0"/>
            <a:r>
              <a:rPr lang="en-US" sz="1300" dirty="0" smtClean="0"/>
              <a:t>What’s best is that many of these points are already the policies of the actors but haven’t been communicated to the Israeli public.  Others could have major impact if they were accepted and communicated. </a:t>
            </a:r>
          </a:p>
          <a:p>
            <a:r>
              <a:rPr lang="en-US" sz="1300" dirty="0" smtClean="0"/>
              <a:t>Thus, the Beirut and Riyadh summits that launched the API were the start of a process.  But there’s a lot more that Palestinians, Arab States, and West can and should do to encourage Israeli acceptance of two states and the Peace Initiative.  </a:t>
            </a:r>
          </a:p>
          <a:p>
            <a:endParaRPr lang="en-US" dirty="0" smtClean="0"/>
          </a:p>
        </p:txBody>
      </p:sp>
      <p:sp>
        <p:nvSpPr>
          <p:cNvPr id="8" name="Slide Image Placeholder 7"/>
          <p:cNvSpPr>
            <a:spLocks noGrp="1" noRot="1" noChangeAspect="1"/>
          </p:cNvSpPr>
          <p:nvPr>
            <p:ph type="sldImg"/>
          </p:nvPr>
        </p:nvSpPr>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3970" name="Notes Placeholder 2"/>
          <p:cNvSpPr>
            <a:spLocks noGrp="1"/>
          </p:cNvSpPr>
          <p:nvPr>
            <p:ph type="body" idx="1"/>
          </p:nvPr>
        </p:nvSpPr>
        <p:spPr/>
        <p:txBody>
          <a:bodyPr>
            <a:normAutofit/>
          </a:bodyPr>
          <a:lstStyle/>
          <a:p>
            <a:r>
              <a:rPr lang="en-US" smtClean="0"/>
              <a:t> Here are our key findings again.</a:t>
            </a:r>
          </a:p>
          <a:p>
            <a:endParaRPr lang="en-US" dirty="0" smtClean="0"/>
          </a:p>
        </p:txBody>
      </p:sp>
      <p:sp>
        <p:nvSpPr>
          <p:cNvPr id="83971" name="Slide Number Placeholder 3"/>
          <p:cNvSpPr txBox="1">
            <a:spLocks noGrp="1"/>
          </p:cNvSpPr>
          <p:nvPr/>
        </p:nvSpPr>
        <p:spPr bwMode="auto">
          <a:xfrm>
            <a:off x="3884613" y="8829675"/>
            <a:ext cx="2971800" cy="465138"/>
          </a:xfrm>
          <a:prstGeom prst="rect">
            <a:avLst/>
          </a:prstGeom>
          <a:noFill/>
          <a:ln w="9525">
            <a:noFill/>
            <a:miter lim="800000"/>
            <a:headEnd/>
            <a:tailEnd/>
          </a:ln>
        </p:spPr>
        <p:txBody>
          <a:bodyPr lIns="92264" tIns="46132" rIns="92264" bIns="46132" anchor="b"/>
          <a:lstStyle/>
          <a:p>
            <a:pPr algn="r" defTabSz="922338"/>
            <a:fld id="{10A026C2-E636-4A86-8284-D4932D0F0091}" type="slidenum">
              <a:rPr lang="en-US" sz="1200">
                <a:solidFill>
                  <a:schemeClr val="tx1"/>
                </a:solidFill>
                <a:latin typeface="Arial" charset="0"/>
              </a:rPr>
              <a:pPr algn="r" defTabSz="922338"/>
              <a:t>17</a:t>
            </a:fld>
            <a:endParaRPr lang="en-US" sz="1200">
              <a:solidFill>
                <a:schemeClr val="tx1"/>
              </a:solidFill>
              <a:latin typeface="Arial" charset="0"/>
            </a:endParaRPr>
          </a:p>
        </p:txBody>
      </p:sp>
      <p:sp>
        <p:nvSpPr>
          <p:cNvPr id="6" name="Slide Image Placeholder 5"/>
          <p:cNvSpPr>
            <a:spLocks noGrp="1" noRot="1" noChangeAspect="1"/>
          </p:cNvSpPr>
          <p:nvPr>
            <p:ph type="sldImg"/>
          </p:nvPr>
        </p:nvSpPr>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p:txBody>
          <a:bodyPr/>
          <a:lstStyle/>
          <a:p>
            <a:fld id="{388B772A-3F78-42F3-BF4B-883A85F88731}" type="slidenum">
              <a:rPr lang="en-US" smtClean="0">
                <a:sym typeface="Minion Pro Med"/>
              </a:rPr>
              <a:pPr/>
              <a:t>18</a:t>
            </a:fld>
            <a:endParaRPr lang="en-US">
              <a:sym typeface="Minion Pro Med"/>
            </a:endParaRPr>
          </a:p>
        </p:txBody>
      </p:sp>
      <p:sp>
        <p:nvSpPr>
          <p:cNvPr id="6" name="Slide Image Placeholder 5"/>
          <p:cNvSpPr>
            <a:spLocks noGrp="1" noRot="1" noChangeAspect="1"/>
          </p:cNvSpPr>
          <p:nvPr>
            <p:ph type="sldImg"/>
          </p:nvPr>
        </p:nvSpPr>
        <p:spPr/>
      </p:sp>
      <p:sp>
        <p:nvSpPr>
          <p:cNvPr id="7" name="Notes Placeholder 6"/>
          <p:cNvSpPr>
            <a:spLocks noGrp="1"/>
          </p:cNvSpPr>
          <p:nvPr>
            <p:ph type="body" idx="1"/>
          </p:nvPr>
        </p:nvSpPr>
        <p:spPr/>
        <p:txBody>
          <a:bodyPr>
            <a:normAutofit/>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8673" name="Notes Placeholder 2"/>
          <p:cNvSpPr>
            <a:spLocks noGrp="1"/>
          </p:cNvSpPr>
          <p:nvPr>
            <p:ph type="body" idx="1"/>
          </p:nvPr>
        </p:nvSpPr>
        <p:spPr/>
        <p:txBody>
          <a:bodyPr>
            <a:normAutofit/>
          </a:bodyPr>
          <a:lstStyle/>
          <a:p>
            <a:pPr lvl="1"/>
            <a:r>
              <a:rPr lang="en-US" smtClean="0"/>
              <a:t>Here are our key findings:</a:t>
            </a:r>
          </a:p>
          <a:p>
            <a:pPr lvl="1"/>
            <a:r>
              <a:rPr lang="en-US" smtClean="0"/>
              <a:t>Palestinians are much more positive than last year, particularly West Bank residents, citing a better economy and security.</a:t>
            </a:r>
          </a:p>
          <a:p>
            <a:pPr lvl="1"/>
            <a:r>
              <a:rPr lang="en-US" smtClean="0"/>
              <a:t>Israelis, on the other hand, are quite negative, despite good economic and security conditions. The Lebanese are unhappy, particularly with their economy and security.</a:t>
            </a:r>
          </a:p>
          <a:p>
            <a:pPr lvl="1"/>
            <a:r>
              <a:rPr lang="en-US" smtClean="0"/>
              <a:t>All three Presidents and Prime Ministers enjoy personal popularity at home, but Salam Fayyad is the only PM with job approval over 50%. If elections were held today, Netanyahu’s coalition in Israel and Fatah would lead, but the March 14 coalition could be in difficulty.</a:t>
            </a:r>
          </a:p>
          <a:p>
            <a:pPr lvl="1"/>
            <a:r>
              <a:rPr lang="en-US" smtClean="0"/>
              <a:t>Palestinians and Lebanese distrust Israeli leaders, and Israelis distrust Palestinian and Lebanese leaders.</a:t>
            </a:r>
          </a:p>
          <a:p>
            <a:pPr lvl="1"/>
            <a:r>
              <a:rPr lang="en-US" smtClean="0"/>
              <a:t>Lebanese continue to support a truce with Israel and think Hezbollah’s arms make war likelier. </a:t>
            </a:r>
          </a:p>
          <a:p>
            <a:pPr lvl="1"/>
            <a:r>
              <a:rPr lang="en-US" smtClean="0"/>
              <a:t>Palestinians and Israelis are open to a two-state solution, implemented in phases, but hold opposing views on the Arab Peace Initiative. </a:t>
            </a:r>
          </a:p>
          <a:p>
            <a:pPr lvl="1"/>
            <a:r>
              <a:rPr lang="en-US" smtClean="0"/>
              <a:t>Palestinians are hopeful about establishing a state in two years, Israelis are not.</a:t>
            </a:r>
          </a:p>
          <a:p>
            <a:pPr lvl="1"/>
            <a:r>
              <a:rPr lang="en-US" smtClean="0"/>
              <a:t>Israelis fear the Arabs and know little of Arab politics; to them the best argument for a Palestinian state is making Palestinians more responsible by giving them something to lose.</a:t>
            </a:r>
          </a:p>
          <a:p>
            <a:pPr lvl="1"/>
            <a:r>
              <a:rPr lang="en-US" smtClean="0"/>
              <a:t>Israelis’ main concerns with two states are security, refugees, and Jerusalem, but gaining security, prosperity, and recognition gives an accord strong appeal. </a:t>
            </a:r>
          </a:p>
          <a:p>
            <a:pPr lvl="1"/>
            <a:r>
              <a:rPr lang="en-US" smtClean="0"/>
              <a:t>We will finish with concrete steps that Palestinians, the Arab states, and the West can take to encourage Israeli acceptance of two states for two peoples.</a:t>
            </a:r>
          </a:p>
          <a:p>
            <a:endParaRPr lang="en-US" dirty="0" smtClean="0"/>
          </a:p>
        </p:txBody>
      </p:sp>
      <p:sp>
        <p:nvSpPr>
          <p:cNvPr id="28674" name="Slide Number Placeholder 3"/>
          <p:cNvSpPr>
            <a:spLocks noGrp="1"/>
          </p:cNvSpPr>
          <p:nvPr>
            <p:ph type="sldNum" sz="quarter" idx="5"/>
          </p:nvPr>
        </p:nvSpPr>
        <p:spPr/>
        <p:txBody>
          <a:bodyPr/>
          <a:lstStyle/>
          <a:p>
            <a:fld id="{DD900902-B0B9-42EF-B96F-8B54BF636537}" type="slidenum">
              <a:rPr lang="en-US" smtClean="0">
                <a:sym typeface="Minion Pro Med"/>
              </a:rPr>
              <a:pPr/>
              <a:t>2</a:t>
            </a:fld>
            <a:endParaRPr lang="en-US">
              <a:sym typeface="Minion Pro Med"/>
            </a:endParaRPr>
          </a:p>
        </p:txBody>
      </p:sp>
      <p:sp>
        <p:nvSpPr>
          <p:cNvPr id="7" name="Slide Image Placeholder 6"/>
          <p:cNvSpPr>
            <a:spLocks noGrp="1" noRot="1" noChangeAspect="1"/>
          </p:cNvSpPr>
          <p:nvPr>
            <p:ph type="sldImg"/>
          </p:nvPr>
        </p:nvSpPr>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p:txBody>
          <a:bodyPr/>
          <a:lstStyle/>
          <a:p>
            <a:fld id="{39FA6966-004D-4E1B-AE44-2A3D0A1E979A}" type="slidenum">
              <a:rPr lang="en-US" smtClean="0">
                <a:sym typeface="Minion Pro Med"/>
              </a:rPr>
              <a:pPr/>
              <a:t>3</a:t>
            </a:fld>
            <a:endParaRPr lang="en-US">
              <a:sym typeface="Minion Pro Med"/>
            </a:endParaRPr>
          </a:p>
        </p:txBody>
      </p:sp>
      <p:sp>
        <p:nvSpPr>
          <p:cNvPr id="30722" name="Notes Placeholder 5"/>
          <p:cNvSpPr>
            <a:spLocks noGrp="1"/>
          </p:cNvSpPr>
          <p:nvPr/>
        </p:nvSpPr>
        <p:spPr bwMode="auto">
          <a:xfrm>
            <a:off x="685800" y="4416425"/>
            <a:ext cx="5486400" cy="4184650"/>
          </a:xfrm>
          <a:prstGeom prst="rect">
            <a:avLst/>
          </a:prstGeom>
          <a:noFill/>
          <a:ln w="9525">
            <a:noFill/>
            <a:miter lim="800000"/>
            <a:headEnd/>
            <a:tailEnd/>
          </a:ln>
        </p:spPr>
        <p:txBody>
          <a:bodyPr lIns="92264" tIns="46132" rIns="92264" bIns="46132"/>
          <a:lstStyle/>
          <a:p>
            <a:pPr eaLnBrk="0" hangingPunct="0">
              <a:spcAft>
                <a:spcPct val="20000"/>
              </a:spcAft>
            </a:pPr>
            <a:endParaRPr lang="en-US" sz="1200" b="1">
              <a:solidFill>
                <a:schemeClr val="tx1"/>
              </a:solidFill>
              <a:latin typeface="Joanna MT"/>
            </a:endParaRPr>
          </a:p>
        </p:txBody>
      </p:sp>
      <p:sp>
        <p:nvSpPr>
          <p:cNvPr id="30723" name="Rectangle 3"/>
          <p:cNvSpPr>
            <a:spLocks noGrp="1" noChangeArrowheads="1"/>
          </p:cNvSpPr>
          <p:nvPr>
            <p:ph type="body" idx="3"/>
          </p:nvPr>
        </p:nvSpPr>
        <p:spPr/>
        <p:txBody>
          <a:bodyPr>
            <a:normAutofit/>
          </a:bodyPr>
          <a:lstStyle/>
          <a:p>
            <a:r>
              <a:rPr lang="en-US" smtClean="0"/>
              <a:t>Palestinians’ mood is notably more positive: on the left you see the proportion saying things are headed in the right direction, 47%.  That’s more than double the figure from our 2009 poll.  </a:t>
            </a:r>
          </a:p>
          <a:p>
            <a:pPr lvl="1"/>
            <a:r>
              <a:rPr lang="en-US" smtClean="0"/>
              <a:t>The change was dramatic on the West Bank, where the share of optimists soared to 56% from 22%, a 34-point jump.  This is the first time a poll has found a majority-positive mood on the West Bank. </a:t>
            </a:r>
          </a:p>
          <a:p>
            <a:pPr lvl="1"/>
            <a:r>
              <a:rPr lang="en-US" smtClean="0"/>
              <a:t>The main reasons cited by West Bank residents are a better economy and improved government services. </a:t>
            </a:r>
          </a:p>
          <a:p>
            <a:pPr lvl="1"/>
            <a:r>
              <a:rPr lang="en-US" smtClean="0"/>
              <a:t>But there was also improvement in Gaza, where the right direction number rose to one in three from one in five, though the majority remains pessimistic.</a:t>
            </a:r>
          </a:p>
          <a:p>
            <a:pPr lvl="0"/>
            <a:r>
              <a:rPr lang="en-US" smtClean="0"/>
              <a:t> The main reason for optimism there is improved security, the main reason for pessimism is the continuing Israeli blockade. </a:t>
            </a:r>
          </a:p>
          <a:p>
            <a:pPr lvl="0"/>
            <a:r>
              <a:rPr lang="en-US" smtClean="0"/>
              <a:t> On the left, almost half of West Bankers say their economic situation is good. So do just one-third of Gazans.</a:t>
            </a:r>
          </a:p>
          <a:p>
            <a:pPr lvl="0"/>
            <a:r>
              <a:rPr lang="en-US" smtClean="0"/>
              <a:t> There is a sharp contrast on security, however. </a:t>
            </a:r>
          </a:p>
          <a:p>
            <a:pPr lvl="1"/>
            <a:r>
              <a:rPr lang="en-US" smtClean="0"/>
              <a:t>After the international police training program, almost two-thirds of West Bankers are satisfied with security now, up from 42% last year.</a:t>
            </a:r>
          </a:p>
          <a:p>
            <a:pPr lvl="1"/>
            <a:r>
              <a:rPr lang="en-US" smtClean="0"/>
              <a:t>In Gaza, despite reported improvements in security forces, only one-third do feel secure – a substantial deterioration from last year.</a:t>
            </a:r>
          </a:p>
          <a:p>
            <a:pPr lvl="0"/>
            <a:r>
              <a:rPr lang="en-US" smtClean="0"/>
              <a:t> So things are looking up for Palestinians, especially on the West Bank. </a:t>
            </a:r>
          </a:p>
          <a:p>
            <a:endParaRPr lang="en-US" smtClean="0"/>
          </a:p>
          <a:p>
            <a:endParaRPr lang="en-US" dirty="0" smtClean="0"/>
          </a:p>
        </p:txBody>
      </p:sp>
      <p:sp>
        <p:nvSpPr>
          <p:cNvPr id="11" name="Slide Image Placeholder 10"/>
          <p:cNvSpPr>
            <a:spLocks noGrp="1" noRot="1" noChangeAspect="1"/>
          </p:cNvSpPr>
          <p:nvPr>
            <p:ph type="sldImg"/>
          </p:nvPr>
        </p:nvSpPr>
        <p:spPr>
          <a:xfrm>
            <a:off x="1736725" y="320675"/>
            <a:ext cx="3521075" cy="2641600"/>
          </a:xfrm>
        </p:spPr>
      </p:sp>
      <p:sp>
        <p:nvSpPr>
          <p:cNvPr id="12" name="Notes Placeholder 11"/>
          <p:cNvSpPr>
            <a:spLocks noGrp="1"/>
          </p:cNvSpPr>
          <p:nvPr>
            <p:ph type="body" idx="1"/>
          </p:nvPr>
        </p:nvSpPr>
        <p:spPr/>
        <p:txBody>
          <a:bodyPr>
            <a:normAutofit/>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p:txBody>
          <a:bodyPr/>
          <a:lstStyle/>
          <a:p>
            <a:fld id="{49F4E8C0-A1E7-425B-801A-EF4A3936CEAF}" type="slidenum">
              <a:rPr lang="en-US" smtClean="0">
                <a:sym typeface="Minion Pro Med"/>
              </a:rPr>
              <a:pPr/>
              <a:t>4</a:t>
            </a:fld>
            <a:endParaRPr lang="en-US">
              <a:sym typeface="Minion Pro Med"/>
            </a:endParaRPr>
          </a:p>
        </p:txBody>
      </p:sp>
      <p:sp>
        <p:nvSpPr>
          <p:cNvPr id="32770" name="Notes Placeholder 5"/>
          <p:cNvSpPr>
            <a:spLocks noGrp="1"/>
          </p:cNvSpPr>
          <p:nvPr/>
        </p:nvSpPr>
        <p:spPr bwMode="auto">
          <a:xfrm>
            <a:off x="685800" y="4416425"/>
            <a:ext cx="5486400" cy="4184650"/>
          </a:xfrm>
          <a:prstGeom prst="rect">
            <a:avLst/>
          </a:prstGeom>
          <a:noFill/>
          <a:ln w="9525">
            <a:noFill/>
            <a:miter lim="800000"/>
            <a:headEnd/>
            <a:tailEnd/>
          </a:ln>
        </p:spPr>
        <p:txBody>
          <a:bodyPr lIns="92264" tIns="46132" rIns="92264" bIns="46132"/>
          <a:lstStyle/>
          <a:p>
            <a:pPr eaLnBrk="0" hangingPunct="0">
              <a:spcAft>
                <a:spcPct val="20000"/>
              </a:spcAft>
            </a:pPr>
            <a:endParaRPr lang="en-US" sz="1200" b="1">
              <a:solidFill>
                <a:schemeClr val="tx1"/>
              </a:solidFill>
              <a:latin typeface="Joanna MT"/>
            </a:endParaRPr>
          </a:p>
        </p:txBody>
      </p:sp>
      <p:sp>
        <p:nvSpPr>
          <p:cNvPr id="32771" name="Rectangle 3"/>
          <p:cNvSpPr>
            <a:spLocks noGrp="1" noChangeArrowheads="1"/>
          </p:cNvSpPr>
          <p:nvPr>
            <p:ph type="body" idx="3"/>
          </p:nvPr>
        </p:nvSpPr>
        <p:spPr/>
        <p:txBody>
          <a:bodyPr>
            <a:normAutofit/>
          </a:bodyPr>
          <a:lstStyle/>
          <a:p>
            <a:r>
              <a:rPr lang="en-US" smtClean="0"/>
              <a:t>Here we see recent Israeli responses for both right and wrong direction. Israelis’ mood is paradoxical: on the left, the majority – 51% – say the country is headed the wrong way, despite a good economic and security situation.   Just 3 in 10 say it’s headed the right way. </a:t>
            </a:r>
          </a:p>
          <a:p>
            <a:pPr lvl="1"/>
            <a:r>
              <a:rPr lang="en-US" smtClean="0"/>
              <a:t>This is very unusual in polling world-wide.  Normally if the economy and security are good, people are optimistic. </a:t>
            </a:r>
          </a:p>
          <a:p>
            <a:pPr lvl="1"/>
            <a:r>
              <a:rPr lang="en-US" smtClean="0"/>
              <a:t>Moreover, one Israeli in five is unsure where things are going, while just three in ten like the country’s direction.  </a:t>
            </a:r>
          </a:p>
          <a:p>
            <a:pPr lvl="1"/>
            <a:r>
              <a:rPr lang="en-US" smtClean="0"/>
              <a:t>And as you see on the right – more than two-thirds of Israelis call the economic situation good, and more than half say they rarely or never fear for their security.  </a:t>
            </a:r>
          </a:p>
          <a:p>
            <a:pPr lvl="0"/>
            <a:r>
              <a:rPr lang="en-US" smtClean="0"/>
              <a:t>We found the explanation of this paradox in our focus groups; there is a sense that this situation can’t last, that it’s “only temporary,” as one of our Jerusalem participants put it. </a:t>
            </a:r>
          </a:p>
          <a:p>
            <a:pPr lvl="1"/>
            <a:r>
              <a:rPr lang="en-US" smtClean="0"/>
              <a:t>You have a feeling it is only temporary.</a:t>
            </a:r>
          </a:p>
          <a:p>
            <a:pPr lvl="1"/>
            <a:r>
              <a:rPr lang="en-US" smtClean="0"/>
              <a:t>The status quo can only continue for so long  (Jerusalem, Secular Ashkenazi)</a:t>
            </a:r>
          </a:p>
          <a:p>
            <a:r>
              <a:rPr lang="en-US" smtClean="0"/>
              <a:t>Israelis are comfortable for the moment – but they don’t think the status quo is sustainable, so they want to seek a settlement. </a:t>
            </a:r>
          </a:p>
          <a:p>
            <a:endParaRPr lang="en-US" smtClean="0"/>
          </a:p>
          <a:p>
            <a:endParaRPr lang="en-US" dirty="0" smtClean="0"/>
          </a:p>
        </p:txBody>
      </p:sp>
      <p:sp>
        <p:nvSpPr>
          <p:cNvPr id="11" name="Slide Image Placeholder 10"/>
          <p:cNvSpPr>
            <a:spLocks noGrp="1" noRot="1" noChangeAspect="1"/>
          </p:cNvSpPr>
          <p:nvPr>
            <p:ph type="sldImg"/>
          </p:nvPr>
        </p:nvSpPr>
        <p:spPr>
          <a:xfrm>
            <a:off x="1736725" y="320675"/>
            <a:ext cx="3521075" cy="2641600"/>
          </a:xfrm>
        </p:spPr>
      </p:sp>
      <p:sp>
        <p:nvSpPr>
          <p:cNvPr id="12" name="Notes Placeholder 11"/>
          <p:cNvSpPr>
            <a:spLocks noGrp="1"/>
          </p:cNvSpPr>
          <p:nvPr>
            <p:ph type="body" idx="1"/>
          </p:nvPr>
        </p:nvSpPr>
        <p:spPr/>
        <p:txBody>
          <a:bodyPr>
            <a:normAutofit/>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p:txBody>
          <a:bodyPr/>
          <a:lstStyle/>
          <a:p>
            <a:fld id="{B26AFE00-E86F-4F77-B931-F7BFD200A661}" type="slidenum">
              <a:rPr lang="en-US" smtClean="0">
                <a:sym typeface="Minion Pro Med"/>
              </a:rPr>
              <a:pPr/>
              <a:t>5</a:t>
            </a:fld>
            <a:endParaRPr lang="en-US">
              <a:sym typeface="Minion Pro Med"/>
            </a:endParaRPr>
          </a:p>
        </p:txBody>
      </p:sp>
      <p:sp>
        <p:nvSpPr>
          <p:cNvPr id="34818" name="Notes Placeholder 5"/>
          <p:cNvSpPr>
            <a:spLocks noGrp="1"/>
          </p:cNvSpPr>
          <p:nvPr/>
        </p:nvSpPr>
        <p:spPr bwMode="auto">
          <a:xfrm>
            <a:off x="685800" y="4416425"/>
            <a:ext cx="5486400" cy="4184650"/>
          </a:xfrm>
          <a:prstGeom prst="rect">
            <a:avLst/>
          </a:prstGeom>
          <a:noFill/>
          <a:ln w="9525">
            <a:noFill/>
            <a:miter lim="800000"/>
            <a:headEnd/>
            <a:tailEnd/>
          </a:ln>
        </p:spPr>
        <p:txBody>
          <a:bodyPr lIns="92264" tIns="46132" rIns="92264" bIns="46132"/>
          <a:lstStyle/>
          <a:p>
            <a:pPr eaLnBrk="0" hangingPunct="0">
              <a:spcAft>
                <a:spcPct val="20000"/>
              </a:spcAft>
            </a:pPr>
            <a:endParaRPr lang="en-US" sz="1200" b="1">
              <a:solidFill>
                <a:schemeClr val="tx1"/>
              </a:solidFill>
              <a:latin typeface="Joanna MT"/>
            </a:endParaRPr>
          </a:p>
        </p:txBody>
      </p:sp>
      <p:sp>
        <p:nvSpPr>
          <p:cNvPr id="34819" name="Rectangle 3"/>
          <p:cNvSpPr>
            <a:spLocks noGrp="1" noChangeArrowheads="1"/>
          </p:cNvSpPr>
          <p:nvPr>
            <p:ph type="body" idx="3"/>
          </p:nvPr>
        </p:nvSpPr>
        <p:spPr/>
        <p:txBody>
          <a:bodyPr>
            <a:normAutofit/>
          </a:bodyPr>
          <a:lstStyle/>
          <a:p>
            <a:r>
              <a:rPr lang="en-US" smtClean="0"/>
              <a:t>In Lebanon, the mood is bad and has worsened, despite modest economic and security improvements.  </a:t>
            </a:r>
          </a:p>
          <a:p>
            <a:pPr lvl="1"/>
            <a:r>
              <a:rPr lang="en-US" smtClean="0"/>
              <a:t>As tensions have risen, the proportion saying the country is going in the wrong direction has risen to almost three in four, from three in five in 2008, when we last polled.</a:t>
            </a:r>
          </a:p>
          <a:p>
            <a:pPr lvl="1"/>
            <a:r>
              <a:rPr lang="en-US" smtClean="0"/>
              <a:t>The main reasons cited are the economy, still with high unemployment despite growth, and the stalled political process.</a:t>
            </a:r>
          </a:p>
          <a:p>
            <a:pPr lvl="1"/>
            <a:r>
              <a:rPr lang="en-US" smtClean="0"/>
              <a:t>Only one Lebanese in five calls the economic situation good, just a slight increase from two years ago.</a:t>
            </a:r>
          </a:p>
          <a:p>
            <a:pPr lvl="1"/>
            <a:r>
              <a:rPr lang="en-US" smtClean="0"/>
              <a:t>Roughly two in five feel comfortable with security, up from 22% in 2008.  </a:t>
            </a:r>
          </a:p>
          <a:p>
            <a:pPr lvl="1"/>
            <a:r>
              <a:rPr lang="en-US" smtClean="0"/>
              <a:t>The Hariri tribunal retains wide support, with 60% saying it should pursue justice regardless of the consequences. </a:t>
            </a:r>
          </a:p>
          <a:p>
            <a:pPr lvl="1"/>
            <a:r>
              <a:rPr lang="en-US" smtClean="0"/>
              <a:t>Sunni, Christians, and Druze all agree, but, significantly, 50% of Shia disagree, while just 40% of them accept it.   This is an important change from two years ago, when all groups backed the tribunal.</a:t>
            </a:r>
          </a:p>
          <a:p>
            <a:pPr lvl="0"/>
            <a:r>
              <a:rPr lang="en-US" smtClean="0"/>
              <a:t>So the outlook of the Lebanese remains gloomy, but most support the Special Tribunal for Lebanon.</a:t>
            </a:r>
          </a:p>
          <a:p>
            <a:endParaRPr lang="en-US" smtClean="0"/>
          </a:p>
          <a:p>
            <a:endParaRPr lang="en-US" dirty="0" smtClean="0"/>
          </a:p>
        </p:txBody>
      </p:sp>
      <p:sp>
        <p:nvSpPr>
          <p:cNvPr id="11" name="Slide Image Placeholder 10"/>
          <p:cNvSpPr>
            <a:spLocks noGrp="1" noRot="1" noChangeAspect="1"/>
          </p:cNvSpPr>
          <p:nvPr>
            <p:ph type="sldImg"/>
          </p:nvPr>
        </p:nvSpPr>
        <p:spPr>
          <a:xfrm>
            <a:off x="1736725" y="320675"/>
            <a:ext cx="3521075" cy="2641600"/>
          </a:xfrm>
        </p:spPr>
      </p:sp>
      <p:sp>
        <p:nvSpPr>
          <p:cNvPr id="12" name="Notes Placeholder 11"/>
          <p:cNvSpPr>
            <a:spLocks noGrp="1"/>
          </p:cNvSpPr>
          <p:nvPr>
            <p:ph type="body" idx="1"/>
          </p:nvPr>
        </p:nvSpPr>
        <p:spPr/>
        <p:txBody>
          <a:bodyPr>
            <a:normAutofit/>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p:txBody>
          <a:bodyPr/>
          <a:lstStyle/>
          <a:p>
            <a:fld id="{818DAED7-71A2-4910-9F06-186C70D791EC}" type="slidenum">
              <a:rPr lang="en-US" smtClean="0">
                <a:sym typeface="Minion Pro Med"/>
              </a:rPr>
              <a:pPr/>
              <a:t>6</a:t>
            </a:fld>
            <a:endParaRPr lang="en-US">
              <a:sym typeface="Minion Pro Med"/>
            </a:endParaRPr>
          </a:p>
        </p:txBody>
      </p:sp>
      <p:sp>
        <p:nvSpPr>
          <p:cNvPr id="36866" name="Notes Placeholder 4"/>
          <p:cNvSpPr>
            <a:spLocks noGrp="1"/>
          </p:cNvSpPr>
          <p:nvPr/>
        </p:nvSpPr>
        <p:spPr bwMode="auto">
          <a:xfrm>
            <a:off x="685800" y="4416425"/>
            <a:ext cx="5486400" cy="4184650"/>
          </a:xfrm>
          <a:prstGeom prst="rect">
            <a:avLst/>
          </a:prstGeom>
          <a:noFill/>
          <a:ln w="9525">
            <a:noFill/>
            <a:miter lim="800000"/>
            <a:headEnd/>
            <a:tailEnd/>
          </a:ln>
        </p:spPr>
        <p:txBody>
          <a:bodyPr lIns="92264" tIns="46132" rIns="92264" bIns="46132"/>
          <a:lstStyle/>
          <a:p>
            <a:pPr eaLnBrk="0" hangingPunct="0">
              <a:spcAft>
                <a:spcPct val="20000"/>
              </a:spcAft>
            </a:pPr>
            <a:endParaRPr lang="en-US" sz="1200" b="1">
              <a:solidFill>
                <a:schemeClr val="tx1"/>
              </a:solidFill>
              <a:latin typeface="Joanna MT"/>
            </a:endParaRPr>
          </a:p>
        </p:txBody>
      </p:sp>
      <p:sp>
        <p:nvSpPr>
          <p:cNvPr id="20" name="Notes Placeholder 19"/>
          <p:cNvSpPr>
            <a:spLocks noGrp="1"/>
          </p:cNvSpPr>
          <p:nvPr>
            <p:ph type="body" sz="quarter" idx="10"/>
          </p:nvPr>
        </p:nvSpPr>
        <p:spPr/>
        <p:txBody>
          <a:bodyPr>
            <a:normAutofit/>
          </a:bodyPr>
          <a:lstStyle/>
          <a:p>
            <a:r>
              <a:rPr lang="en-US" smtClean="0"/>
              <a:t>The leaders of all three governments enjoy personal popularity, but only one Prime Minister – Salaam Fayyad – has a majority-positive job rating.  </a:t>
            </a:r>
          </a:p>
          <a:p>
            <a:pPr lvl="1"/>
            <a:r>
              <a:rPr lang="en-US" smtClean="0"/>
              <a:t>The two top leaders of the Palestinian Authority – President Mahmoud Abbas and PM Fayyad -- both have solid favorability ratings of roughly two-thirds.</a:t>
            </a:r>
          </a:p>
          <a:p>
            <a:pPr lvl="1"/>
            <a:r>
              <a:rPr lang="en-US" smtClean="0"/>
              <a:t>Fayyad’s job performance was also rated positively by 58% of Palestinians – up 12 points since our July 2009 poll.  </a:t>
            </a:r>
          </a:p>
          <a:p>
            <a:pPr lvl="1"/>
            <a:r>
              <a:rPr lang="en-US" smtClean="0"/>
              <a:t>Interestingly, the ratings for both men are almost identical in the West Bank and Gaza.</a:t>
            </a:r>
          </a:p>
          <a:p>
            <a:pPr lvl="1"/>
            <a:r>
              <a:rPr lang="en-US" smtClean="0"/>
              <a:t>In Israel, President Shimon Peres is viewed favorably by three-fourths.</a:t>
            </a:r>
          </a:p>
          <a:p>
            <a:pPr lvl="1"/>
            <a:r>
              <a:rPr lang="en-US" smtClean="0"/>
              <a:t>PM Benjamin Netanyahu is liked by just over half, but only two in five are happy with his work.</a:t>
            </a:r>
          </a:p>
          <a:p>
            <a:pPr lvl="1"/>
            <a:r>
              <a:rPr lang="en-US" smtClean="0"/>
              <a:t>The Lebanese like their President, Michel Suleiman, with 87% favorable, and PM Saad Hariri, with 64% favorable.  But just 36% were satisfied with Mr. Hariri’s job performance. </a:t>
            </a:r>
          </a:p>
          <a:p>
            <a:r>
              <a:rPr lang="en-US" smtClean="0"/>
              <a:t>So – all the leaders have personal favorability that any American or European politician would find enviable, but Mr Fayyad is the stand-out among the Prime Ministers.</a:t>
            </a:r>
          </a:p>
          <a:p>
            <a:endParaRPr lang="en-US" dirty="0"/>
          </a:p>
        </p:txBody>
      </p:sp>
      <p:sp>
        <p:nvSpPr>
          <p:cNvPr id="8" name="Slide Image Placeholder 7"/>
          <p:cNvSpPr>
            <a:spLocks noGrp="1" noRot="1" noChangeAspect="1"/>
          </p:cNvSpPr>
          <p:nvPr>
            <p:ph type="sldImg"/>
          </p:nvPr>
        </p:nvSpPr>
        <p:spPr/>
      </p:sp>
      <p:sp>
        <p:nvSpPr>
          <p:cNvPr id="9" name="Notes Placeholder 8"/>
          <p:cNvSpPr>
            <a:spLocks noGrp="1"/>
          </p:cNvSpPr>
          <p:nvPr>
            <p:ph type="body" idx="1"/>
          </p:nvPr>
        </p:nvSpPr>
        <p:spPr/>
        <p:txBody>
          <a:bodyPr>
            <a:normAutofit/>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p:txBody>
          <a:bodyPr/>
          <a:lstStyle/>
          <a:p>
            <a:fld id="{A076B289-597F-4808-8614-88F2C5F1444A}" type="slidenum">
              <a:rPr lang="en-US" smtClean="0">
                <a:sym typeface="Minion Pro Med"/>
              </a:rPr>
              <a:pPr/>
              <a:t>7</a:t>
            </a:fld>
            <a:endParaRPr lang="en-US">
              <a:sym typeface="Minion Pro Med"/>
            </a:endParaRPr>
          </a:p>
        </p:txBody>
      </p:sp>
      <p:sp>
        <p:nvSpPr>
          <p:cNvPr id="38914" name="Rectangle 3"/>
          <p:cNvSpPr>
            <a:spLocks noGrp="1" noChangeArrowheads="1"/>
          </p:cNvSpPr>
          <p:nvPr>
            <p:ph type="body" idx="1"/>
          </p:nvPr>
        </p:nvSpPr>
        <p:spPr/>
        <p:txBody>
          <a:bodyPr>
            <a:normAutofit/>
          </a:bodyPr>
          <a:lstStyle/>
          <a:p>
            <a:r>
              <a:rPr lang="en-US" dirty="0" smtClean="0"/>
              <a:t>Netanyahu and Fatah both would top the polls if elections were held today, while Lebanon’s March 14 movement could be in trouble.</a:t>
            </a:r>
          </a:p>
          <a:p>
            <a:pPr lvl="1"/>
            <a:r>
              <a:rPr lang="en-US" dirty="0" smtClean="0"/>
              <a:t>Our poll shows Netanyahu’s right-wing coalition holding a decisive lead over its left and Arab opponents.  It gained support after the Gaza flotilla incident in May, while </a:t>
            </a:r>
            <a:r>
              <a:rPr lang="en-US" dirty="0" err="1" smtClean="0"/>
              <a:t>Tzipi</a:t>
            </a:r>
            <a:r>
              <a:rPr lang="en-US" dirty="0" smtClean="0"/>
              <a:t> </a:t>
            </a:r>
            <a:r>
              <a:rPr lang="en-US" dirty="0" err="1" smtClean="0"/>
              <a:t>Livni’s</a:t>
            </a:r>
            <a:r>
              <a:rPr lang="en-US" dirty="0" smtClean="0"/>
              <a:t> </a:t>
            </a:r>
            <a:r>
              <a:rPr lang="en-US" dirty="0" err="1" smtClean="0"/>
              <a:t>Kadima</a:t>
            </a:r>
            <a:r>
              <a:rPr lang="en-US" dirty="0" smtClean="0"/>
              <a:t> and Ehud Barak’s Labor lost votes.</a:t>
            </a:r>
          </a:p>
          <a:p>
            <a:pPr lvl="1"/>
            <a:r>
              <a:rPr lang="en-US" dirty="0" smtClean="0"/>
              <a:t>Among Palestinians, Fatah remains in the lead, with 35%, while Hamas is the second largest grouping, at 20%.  Both have lost support since last year. </a:t>
            </a:r>
          </a:p>
          <a:p>
            <a:pPr lvl="1"/>
            <a:r>
              <a:rPr lang="en-US" dirty="0" smtClean="0"/>
              <a:t>Mr. Fayyad’s Third Way has gone up to 8%, tripling its support</a:t>
            </a:r>
          </a:p>
          <a:p>
            <a:pPr lvl="1"/>
            <a:r>
              <a:rPr lang="en-US" dirty="0" smtClean="0"/>
              <a:t>The smaller nationalist parties have also benefited from Fatah’s slide, while small Islamist groups have gained from that of Hamas.</a:t>
            </a:r>
          </a:p>
          <a:p>
            <a:pPr lvl="1"/>
            <a:r>
              <a:rPr lang="en-US" dirty="0" smtClean="0"/>
              <a:t>Parties in Lebanon’s ruling March 14 bloc, led by PM </a:t>
            </a:r>
            <a:r>
              <a:rPr lang="en-US" dirty="0" err="1" smtClean="0"/>
              <a:t>Saad</a:t>
            </a:r>
            <a:r>
              <a:rPr lang="en-US" dirty="0" smtClean="0"/>
              <a:t> Hariri, now would get just 29% of the vote, 14 points down on our 2008 poll, and well behind the March 8 group at 41%.  The vote for independents is up sharply.</a:t>
            </a:r>
          </a:p>
          <a:p>
            <a:pPr lvl="1"/>
            <a:r>
              <a:rPr lang="en-US" dirty="0" smtClean="0"/>
              <a:t>The big declines were in support for Mr. Hariri’s Future Movement and </a:t>
            </a:r>
            <a:r>
              <a:rPr lang="en-US" dirty="0" err="1" smtClean="0"/>
              <a:t>Samir</a:t>
            </a:r>
            <a:r>
              <a:rPr lang="en-US" dirty="0" smtClean="0"/>
              <a:t> </a:t>
            </a:r>
            <a:r>
              <a:rPr lang="en-US" dirty="0" err="1" smtClean="0"/>
              <a:t>Geagea’s</a:t>
            </a:r>
            <a:r>
              <a:rPr lang="en-US" dirty="0" smtClean="0"/>
              <a:t> Lebanese Forces, though things could change again before the 2013 election.</a:t>
            </a:r>
          </a:p>
          <a:p>
            <a:r>
              <a:rPr lang="en-US" dirty="0" smtClean="0"/>
              <a:t>So – Netanyahu and Fatah remain on top; for now, March 14 is not. </a:t>
            </a:r>
            <a:br>
              <a:rPr lang="en-US" dirty="0" smtClean="0"/>
            </a:br>
            <a:endParaRPr lang="en-US" dirty="0" smtClean="0"/>
          </a:p>
          <a:p>
            <a:endParaRPr lang="en-US" dirty="0" smtClean="0"/>
          </a:p>
          <a:p>
            <a:endParaRPr lang="en-US" dirty="0" smtClean="0"/>
          </a:p>
        </p:txBody>
      </p:sp>
      <p:sp>
        <p:nvSpPr>
          <p:cNvPr id="8" name="Slide Image Placeholder 7"/>
          <p:cNvSpPr>
            <a:spLocks noGrp="1" noRot="1" noChangeAspect="1"/>
          </p:cNvSpPr>
          <p:nvPr>
            <p:ph type="sldImg"/>
          </p:nvPr>
        </p:nvSpPr>
        <p:spPr>
          <a:xfrm>
            <a:off x="1736725" y="320675"/>
            <a:ext cx="3521075" cy="2641600"/>
          </a:xfr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p:txBody>
          <a:bodyPr/>
          <a:lstStyle/>
          <a:p>
            <a:fld id="{055A7220-AB35-4DC4-B583-BB1F1BA23F10}" type="slidenum">
              <a:rPr lang="en-US" smtClean="0">
                <a:sym typeface="Minion Pro Med"/>
              </a:rPr>
              <a:pPr/>
              <a:t>8</a:t>
            </a:fld>
            <a:endParaRPr lang="en-US">
              <a:sym typeface="Minion Pro Med"/>
            </a:endParaRPr>
          </a:p>
        </p:txBody>
      </p:sp>
      <p:sp>
        <p:nvSpPr>
          <p:cNvPr id="40962" name="Notes Placeholder 4"/>
          <p:cNvSpPr>
            <a:spLocks noGrp="1"/>
          </p:cNvSpPr>
          <p:nvPr/>
        </p:nvSpPr>
        <p:spPr bwMode="auto">
          <a:xfrm>
            <a:off x="685800" y="4416425"/>
            <a:ext cx="5486400" cy="4184650"/>
          </a:xfrm>
          <a:prstGeom prst="rect">
            <a:avLst/>
          </a:prstGeom>
          <a:noFill/>
          <a:ln w="9525">
            <a:noFill/>
            <a:miter lim="800000"/>
            <a:headEnd/>
            <a:tailEnd/>
          </a:ln>
        </p:spPr>
        <p:txBody>
          <a:bodyPr lIns="92264" tIns="46132" rIns="92264" bIns="46132"/>
          <a:lstStyle/>
          <a:p>
            <a:pPr eaLnBrk="0" hangingPunct="0">
              <a:spcAft>
                <a:spcPct val="20000"/>
              </a:spcAft>
            </a:pPr>
            <a:endParaRPr lang="en-US" sz="1200" b="1">
              <a:solidFill>
                <a:schemeClr val="tx1"/>
              </a:solidFill>
              <a:latin typeface="Joanna MT"/>
            </a:endParaRPr>
          </a:p>
        </p:txBody>
      </p:sp>
      <p:sp>
        <p:nvSpPr>
          <p:cNvPr id="10" name="Notes Placeholder 9"/>
          <p:cNvSpPr>
            <a:spLocks noGrp="1"/>
          </p:cNvSpPr>
          <p:nvPr>
            <p:ph type="body" sz="quarter" idx="10"/>
          </p:nvPr>
        </p:nvSpPr>
        <p:spPr/>
        <p:txBody>
          <a:bodyPr>
            <a:normAutofit/>
          </a:bodyPr>
          <a:lstStyle/>
          <a:p>
            <a:r>
              <a:rPr lang="en-US" smtClean="0"/>
              <a:t>There is very little trust across the Arab-Israeli divide and little hope of progress. </a:t>
            </a:r>
          </a:p>
          <a:p>
            <a:pPr lvl="1"/>
            <a:r>
              <a:rPr lang="en-US" smtClean="0"/>
              <a:t>On the left: we see that three-fourths of Israelis don’t think President Abbas’s  government can make peace.</a:t>
            </a:r>
          </a:p>
          <a:p>
            <a:pPr lvl="1"/>
            <a:r>
              <a:rPr lang="en-US" smtClean="0"/>
              <a:t>Three-fifths of Palestinians and seven in ten Lebanese say the same of Mr. Netanyahu’s government.</a:t>
            </a:r>
          </a:p>
          <a:p>
            <a:pPr lvl="1"/>
            <a:r>
              <a:rPr lang="en-US" smtClean="0"/>
              <a:t>On the right we see that 87% of Palestinians don’t trust any Israeli leader; the most trusted is President Peres, at 3%.</a:t>
            </a:r>
          </a:p>
          <a:p>
            <a:pPr lvl="1"/>
            <a:r>
              <a:rPr lang="en-US" smtClean="0"/>
              <a:t>Among Israelis, 72% trust no Palestinian leader; the most trusted is President Abbas at just 10%.</a:t>
            </a:r>
          </a:p>
          <a:p>
            <a:pPr lvl="1"/>
            <a:r>
              <a:rPr lang="en-US" smtClean="0"/>
              <a:t>88% of Lebanese trust no Israeli leader; the only one whom even 1% trust is Ehud Barak.  </a:t>
            </a:r>
          </a:p>
          <a:p>
            <a:pPr lvl="1"/>
            <a:endParaRPr lang="en-US" smtClean="0"/>
          </a:p>
          <a:p>
            <a:r>
              <a:rPr lang="en-US" smtClean="0"/>
              <a:t>Mutual mistrust is high, expectations for peace are low. </a:t>
            </a:r>
          </a:p>
          <a:p>
            <a:endParaRPr lang="en-US" dirty="0"/>
          </a:p>
        </p:txBody>
      </p:sp>
      <p:sp>
        <p:nvSpPr>
          <p:cNvPr id="9" name="Slide Image Placeholder 8"/>
          <p:cNvSpPr>
            <a:spLocks noGrp="1" noRot="1" noChangeAspect="1"/>
          </p:cNvSpPr>
          <p:nvPr>
            <p:ph type="sldImg"/>
          </p:nvPr>
        </p:nvSpPr>
        <p:spPr>
          <a:xfrm>
            <a:off x="1736725" y="320675"/>
            <a:ext cx="3521075" cy="2641600"/>
          </a:xfrm>
        </p:spPr>
      </p:sp>
      <p:sp>
        <p:nvSpPr>
          <p:cNvPr id="11" name="Notes Placeholder 10"/>
          <p:cNvSpPr>
            <a:spLocks noGrp="1"/>
          </p:cNvSpPr>
          <p:nvPr>
            <p:ph type="body" idx="1"/>
          </p:nvPr>
        </p:nvSpPr>
        <p:spPr/>
        <p:txBody>
          <a:bodyPr>
            <a:normAutofit/>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p:txBody>
          <a:bodyPr/>
          <a:lstStyle/>
          <a:p>
            <a:fld id="{C0A7FFEC-D97D-4D34-8E51-DC50E8CE1784}" type="slidenum">
              <a:rPr lang="en-US" smtClean="0">
                <a:sym typeface="Minion Pro Med"/>
              </a:rPr>
              <a:pPr/>
              <a:t>9</a:t>
            </a:fld>
            <a:endParaRPr lang="en-US">
              <a:sym typeface="Minion Pro Med"/>
            </a:endParaRPr>
          </a:p>
        </p:txBody>
      </p:sp>
      <p:sp>
        <p:nvSpPr>
          <p:cNvPr id="43010" name="Notes Placeholder 4"/>
          <p:cNvSpPr>
            <a:spLocks noGrp="1"/>
          </p:cNvSpPr>
          <p:nvPr/>
        </p:nvSpPr>
        <p:spPr bwMode="auto">
          <a:xfrm>
            <a:off x="685800" y="4416425"/>
            <a:ext cx="5486400" cy="4184650"/>
          </a:xfrm>
          <a:prstGeom prst="rect">
            <a:avLst/>
          </a:prstGeom>
          <a:noFill/>
          <a:ln w="9525">
            <a:noFill/>
            <a:miter lim="800000"/>
            <a:headEnd/>
            <a:tailEnd/>
          </a:ln>
        </p:spPr>
        <p:txBody>
          <a:bodyPr lIns="92264" tIns="46132" rIns="92264" bIns="46132"/>
          <a:lstStyle/>
          <a:p>
            <a:pPr eaLnBrk="0" hangingPunct="0">
              <a:spcAft>
                <a:spcPct val="20000"/>
              </a:spcAft>
            </a:pPr>
            <a:endParaRPr lang="en-US" sz="1200" b="1">
              <a:solidFill>
                <a:schemeClr val="tx1"/>
              </a:solidFill>
              <a:latin typeface="Joanna MT"/>
            </a:endParaRPr>
          </a:p>
        </p:txBody>
      </p:sp>
      <p:sp>
        <p:nvSpPr>
          <p:cNvPr id="43011" name="Rectangle 3"/>
          <p:cNvSpPr>
            <a:spLocks noGrp="1" noChangeArrowheads="1"/>
          </p:cNvSpPr>
          <p:nvPr>
            <p:ph type="body" idx="3"/>
          </p:nvPr>
        </p:nvSpPr>
        <p:spPr/>
        <p:txBody>
          <a:bodyPr>
            <a:normAutofit/>
          </a:bodyPr>
          <a:lstStyle/>
          <a:p>
            <a:r>
              <a:rPr lang="en-US" smtClean="0"/>
              <a:t>Despite this, Lebanese citizens remain interested in an accord with Israel and continue to believe Hezbollah’s arms increase the risk of war with Israel.</a:t>
            </a:r>
          </a:p>
          <a:p>
            <a:r>
              <a:rPr lang="en-US" smtClean="0"/>
              <a:t>On the left:  we tested terms for a truce settling outstanding issues – Shabaa farms, prisoner exchanges, disarming militias, and minefield maps.</a:t>
            </a:r>
          </a:p>
          <a:p>
            <a:pPr lvl="1"/>
            <a:r>
              <a:rPr lang="en-US" smtClean="0"/>
              <a:t>The majority (52%) continue to favor it.  However this is down sharply from 80% two years ago.</a:t>
            </a:r>
          </a:p>
          <a:p>
            <a:pPr lvl="1"/>
            <a:r>
              <a:rPr lang="en-US" smtClean="0"/>
              <a:t>Since 2008, favorable views on a possible peace plan have decreased and unfavorable views have increased across all of Lebanon’s major religious confessions – Maronite Christian, Greek Orthodox, Sunni, Shi’a and Druze. </a:t>
            </a:r>
          </a:p>
          <a:p>
            <a:pPr lvl="1"/>
            <a:r>
              <a:rPr lang="en-US" smtClean="0"/>
              <a:t>Christians and Sunni Muslims continue to favor an accord by large margins, while Shia and Druze  oppose it, a turnabout from two years ago, when both favored it. </a:t>
            </a:r>
          </a:p>
          <a:p>
            <a:pPr lvl="1"/>
            <a:r>
              <a:rPr lang="en-US" smtClean="0"/>
              <a:t>We also found that by a 13-point margin, Lebanese are likelier to think that Hezbollah’s weapons increase the chances of war with Israel, rather than discouraging it.   This is similar to our 2008 result.</a:t>
            </a:r>
          </a:p>
          <a:p>
            <a:r>
              <a:rPr lang="en-US" smtClean="0"/>
              <a:t> </a:t>
            </a:r>
          </a:p>
          <a:p>
            <a:r>
              <a:rPr lang="en-US" smtClean="0"/>
              <a:t>So Lebanon remains interested in a truce, if less so, and still rejects Hezbollah’s claims that it is an effective deterrent. </a:t>
            </a:r>
          </a:p>
          <a:p>
            <a:endParaRPr lang="en-US" dirty="0" smtClean="0"/>
          </a:p>
        </p:txBody>
      </p:sp>
      <p:sp>
        <p:nvSpPr>
          <p:cNvPr id="13" name="Slide Image Placeholder 12"/>
          <p:cNvSpPr>
            <a:spLocks noGrp="1" noRot="1" noChangeAspect="1"/>
          </p:cNvSpPr>
          <p:nvPr>
            <p:ph type="sldImg"/>
          </p:nvPr>
        </p:nvSpPr>
        <p:spPr>
          <a:xfrm>
            <a:off x="1736725" y="320675"/>
            <a:ext cx="3521075" cy="2641600"/>
          </a:xfrm>
        </p:spPr>
      </p:sp>
      <p:sp>
        <p:nvSpPr>
          <p:cNvPr id="14" name="Notes Placeholder 13"/>
          <p:cNvSpPr>
            <a:spLocks noGrp="1"/>
          </p:cNvSpPr>
          <p:nvPr>
            <p:ph type="body" idx="1"/>
          </p:nvPr>
        </p:nvSpPr>
        <p:spPr/>
        <p:txBody>
          <a:bodyPr>
            <a:normAutofit/>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preserve="1" userDrawn="1">
  <p:cSld name="Title Slide">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cstate="print"/>
          <a:srcRect/>
          <a:stretch>
            <a:fillRect/>
          </a:stretch>
        </p:blipFill>
        <p:spPr bwMode="white">
          <a:xfrm>
            <a:off x="0" y="-26988"/>
            <a:ext cx="13030200" cy="9780588"/>
          </a:xfrm>
          <a:prstGeom prst="rect">
            <a:avLst/>
          </a:prstGeom>
          <a:noFill/>
          <a:ln w="12700">
            <a:noFill/>
            <a:miter lim="800000"/>
            <a:headEnd/>
            <a:tailEnd/>
          </a:ln>
        </p:spPr>
      </p:pic>
      <p:sp>
        <p:nvSpPr>
          <p:cNvPr id="381954" name="Rectangle 2"/>
          <p:cNvSpPr>
            <a:spLocks noGrp="1" noChangeArrowheads="1"/>
          </p:cNvSpPr>
          <p:nvPr>
            <p:ph type="ctrTitle"/>
          </p:nvPr>
        </p:nvSpPr>
        <p:spPr>
          <a:xfrm>
            <a:off x="782638" y="785328"/>
            <a:ext cx="11439526" cy="2365627"/>
          </a:xfrm>
          <a:prstGeom prst="rect">
            <a:avLst/>
          </a:prstGeom>
          <a:noFill/>
          <a:ln w="9525">
            <a:noFill/>
            <a:miter lim="800000"/>
            <a:headEnd/>
            <a:tailEnd/>
          </a:ln>
        </p:spPr>
        <p:txBody>
          <a:bodyPr anchor="ctr"/>
          <a:lstStyle>
            <a:lvl1pPr algn="ctr" rtl="0" fontAlgn="base">
              <a:spcBef>
                <a:spcPct val="0"/>
              </a:spcBef>
              <a:spcAft>
                <a:spcPct val="0"/>
              </a:spcAft>
              <a:defRPr lang="en-US" sz="4800" b="1" kern="1200" dirty="0">
                <a:solidFill>
                  <a:srgbClr val="FFFFFF"/>
                </a:solidFill>
                <a:latin typeface="Arial"/>
                <a:ea typeface="+mn-ea"/>
                <a:cs typeface="Arial"/>
                <a:sym typeface="Minion Pro Med"/>
              </a:defRPr>
            </a:lvl1pPr>
          </a:lstStyle>
          <a:p>
            <a:r>
              <a:rPr lang="en-US" dirty="0"/>
              <a:t>Click to edit Master title</a:t>
            </a:r>
          </a:p>
        </p:txBody>
      </p:sp>
      <p:sp>
        <p:nvSpPr>
          <p:cNvPr id="381955" name="Rectangle 3"/>
          <p:cNvSpPr>
            <a:spLocks noGrp="1" noChangeArrowheads="1"/>
          </p:cNvSpPr>
          <p:nvPr>
            <p:ph type="subTitle" sz="quarter" idx="1"/>
          </p:nvPr>
        </p:nvSpPr>
        <p:spPr>
          <a:xfrm>
            <a:off x="696914" y="6953250"/>
            <a:ext cx="11617324" cy="1335088"/>
          </a:xfrm>
          <a:ln w="9525"/>
        </p:spPr>
        <p:txBody>
          <a:bodyPr lIns="91378" tIns="45688" rIns="91378" bIns="45688"/>
          <a:lstStyle>
            <a:lvl1pPr algn="ctr">
              <a:lnSpc>
                <a:spcPct val="95000"/>
              </a:lnSpc>
              <a:buNone/>
              <a:defRPr lang="en-US" sz="2400" b="1" kern="1200" dirty="0">
                <a:solidFill>
                  <a:srgbClr val="FFFFFF"/>
                </a:solidFill>
                <a:latin typeface="Arial" charset="0"/>
                <a:ea typeface="+mn-ea"/>
                <a:cs typeface="Arial" charset="0"/>
                <a:sym typeface="Minion Pro Med"/>
              </a:defRPr>
            </a:lvl1pPr>
          </a:lstStyle>
          <a:p>
            <a:r>
              <a:rPr lang="en-US" dirty="0" smtClean="0"/>
              <a:t>Click to edit Master subtitle style</a:t>
            </a:r>
            <a:endParaRPr lang="en-US" dirty="0"/>
          </a:p>
        </p:txBody>
      </p:sp>
      <p:sp>
        <p:nvSpPr>
          <p:cNvPr id="13" name="Text Placeholder 12"/>
          <p:cNvSpPr>
            <a:spLocks noGrp="1"/>
          </p:cNvSpPr>
          <p:nvPr>
            <p:ph type="body" sz="quarter" idx="10"/>
          </p:nvPr>
        </p:nvSpPr>
        <p:spPr>
          <a:xfrm>
            <a:off x="782638" y="3151188"/>
            <a:ext cx="11439525" cy="1230312"/>
          </a:xfrm>
        </p:spPr>
        <p:txBody>
          <a:bodyPr anchor="ctr"/>
          <a:lstStyle>
            <a:lvl1pPr algn="ctr" rtl="0" fontAlgn="base">
              <a:spcBef>
                <a:spcPct val="0"/>
              </a:spcBef>
              <a:spcAft>
                <a:spcPct val="0"/>
              </a:spcAft>
              <a:buNone/>
              <a:defRPr lang="en-US" sz="3600" b="1" kern="1200" dirty="0" smtClean="0">
                <a:solidFill>
                  <a:srgbClr val="FFFFFF"/>
                </a:solidFill>
                <a:latin typeface="Arial"/>
                <a:ea typeface="+mn-ea"/>
                <a:cs typeface="Arial"/>
                <a:sym typeface="Minion Pro Med"/>
              </a:defRPr>
            </a:lvl1pPr>
          </a:lstStyle>
          <a:p>
            <a:pPr lvl="0"/>
            <a:r>
              <a:rPr lang="en-US" dirty="0" smtClean="0"/>
              <a:t>Click to edit Master text style</a:t>
            </a:r>
          </a:p>
        </p:txBody>
      </p:sp>
    </p:spTree>
  </p:cSld>
  <p:clrMapOvr>
    <a:masterClrMapping/>
  </p:clrMapOvr>
  <p:transition spd="med">
    <p:dissolve/>
  </p:transition>
  <p:hf hdr="0" ftr="0" dt="0"/>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Bullet">
    <p:spTree>
      <p:nvGrpSpPr>
        <p:cNvPr id="1" name=""/>
        <p:cNvGrpSpPr/>
        <p:nvPr/>
      </p:nvGrpSpPr>
      <p:grpSpPr>
        <a:xfrm>
          <a:off x="0" y="0"/>
          <a:ext cx="0" cy="0"/>
          <a:chOff x="0" y="0"/>
          <a:chExt cx="0" cy="0"/>
        </a:xfrm>
      </p:grpSpPr>
      <p:sp>
        <p:nvSpPr>
          <p:cNvPr id="4" name="TextBox 6"/>
          <p:cNvSpPr txBox="1"/>
          <p:nvPr userDrawn="1"/>
        </p:nvSpPr>
        <p:spPr>
          <a:xfrm>
            <a:off x="6324600" y="9391650"/>
            <a:ext cx="355600" cy="261938"/>
          </a:xfrm>
          <a:prstGeom prst="rect">
            <a:avLst/>
          </a:prstGeom>
          <a:noFill/>
        </p:spPr>
        <p:txBody>
          <a:bodyPr wrap="none">
            <a:spAutoFit/>
          </a:bodyPr>
          <a:lstStyle/>
          <a:p>
            <a:pPr algn="ctr">
              <a:defRPr/>
            </a:pPr>
            <a:fld id="{A43F0621-760A-444C-B683-0C3193324030}" type="slidenum">
              <a:rPr lang="en-US" sz="1100">
                <a:solidFill>
                  <a:srgbClr val="BFBEC7"/>
                </a:solidFill>
                <a:latin typeface="Arial" pitchFamily="34" charset="0"/>
                <a:cs typeface="Arial" pitchFamily="34" charset="0"/>
              </a:rPr>
              <a:pPr algn="ctr">
                <a:defRPr/>
              </a:pPr>
              <a:t>‹#›</a:t>
            </a:fld>
            <a:endParaRPr lang="en-US" sz="1100" dirty="0">
              <a:solidFill>
                <a:srgbClr val="BFBEC7"/>
              </a:solidFill>
              <a:latin typeface="Arial" pitchFamily="34" charset="0"/>
              <a:cs typeface="Arial" pitchFamily="34" charset="0"/>
            </a:endParaRPr>
          </a:p>
        </p:txBody>
      </p:sp>
      <p:sp>
        <p:nvSpPr>
          <p:cNvPr id="5" name="Title 1"/>
          <p:cNvSpPr>
            <a:spLocks noGrp="1"/>
          </p:cNvSpPr>
          <p:nvPr>
            <p:ph type="title"/>
          </p:nvPr>
        </p:nvSpPr>
        <p:spPr>
          <a:xfrm>
            <a:off x="713232" y="557784"/>
            <a:ext cx="11655424" cy="630805"/>
          </a:xfrm>
        </p:spPr>
        <p:txBody>
          <a:bodyPr anchor="t">
            <a:noAutofit/>
          </a:bodyPr>
          <a:lstStyle>
            <a:lvl1pPr algn="l">
              <a:defRPr sz="3600" b="1">
                <a:latin typeface="Arial" pitchFamily="34" charset="0"/>
                <a:cs typeface="Arial" pitchFamily="34" charset="0"/>
              </a:defRPr>
            </a:lvl1pPr>
          </a:lstStyle>
          <a:p>
            <a:r>
              <a:rPr lang="en-US" dirty="0" smtClean="0"/>
              <a:t>Click to edit Master title style</a:t>
            </a:r>
            <a:endParaRPr lang="en-US" dirty="0"/>
          </a:p>
        </p:txBody>
      </p:sp>
      <p:sp>
        <p:nvSpPr>
          <p:cNvPr id="6" name="Content Placeholder 2"/>
          <p:cNvSpPr>
            <a:spLocks noGrp="1"/>
          </p:cNvSpPr>
          <p:nvPr>
            <p:ph idx="1"/>
          </p:nvPr>
        </p:nvSpPr>
        <p:spPr>
          <a:xfrm>
            <a:off x="698500" y="1918960"/>
            <a:ext cx="11668125" cy="7734300"/>
          </a:xfrm>
        </p:spPr>
        <p:txBody>
          <a:bodyPr/>
          <a:lstStyle>
            <a:lvl1pPr>
              <a:lnSpc>
                <a:spcPct val="95000"/>
              </a:lnSpc>
              <a:spcBef>
                <a:spcPts val="400"/>
              </a:spcBef>
              <a:spcAft>
                <a:spcPts val="400"/>
              </a:spcAft>
              <a:defRPr sz="2800">
                <a:solidFill>
                  <a:srgbClr val="FFFFFF"/>
                </a:solidFill>
                <a:latin typeface="Arial" pitchFamily="34" charset="0"/>
                <a:cs typeface="Arial" pitchFamily="34" charset="0"/>
              </a:defRPr>
            </a:lvl1pPr>
            <a:lvl2pPr>
              <a:lnSpc>
                <a:spcPct val="95000"/>
              </a:lnSpc>
              <a:spcBef>
                <a:spcPts val="400"/>
              </a:spcBef>
              <a:spcAft>
                <a:spcPts val="400"/>
              </a:spcAft>
              <a:defRPr sz="2400">
                <a:solidFill>
                  <a:srgbClr val="FFFFFF"/>
                </a:solidFill>
                <a:latin typeface="Arial" pitchFamily="34" charset="0"/>
                <a:cs typeface="Arial" pitchFamily="34" charset="0"/>
              </a:defRPr>
            </a:lvl2pPr>
            <a:lvl3pPr>
              <a:lnSpc>
                <a:spcPct val="95000"/>
              </a:lnSpc>
              <a:spcBef>
                <a:spcPts val="400"/>
              </a:spcBef>
              <a:spcAft>
                <a:spcPts val="400"/>
              </a:spcAft>
              <a:defRPr sz="2000">
                <a:solidFill>
                  <a:srgbClr val="FFFFFF"/>
                </a:solidFill>
                <a:latin typeface="Arial" pitchFamily="34" charset="0"/>
                <a:cs typeface="Arial" pitchFamily="34" charset="0"/>
              </a:defRPr>
            </a:lvl3pPr>
            <a:lvl4pPr>
              <a:lnSpc>
                <a:spcPct val="95000"/>
              </a:lnSpc>
              <a:spcBef>
                <a:spcPts val="400"/>
              </a:spcBef>
              <a:spcAft>
                <a:spcPts val="400"/>
              </a:spcAft>
              <a:defRPr sz="2000">
                <a:solidFill>
                  <a:srgbClr val="FFFFFF"/>
                </a:solidFill>
                <a:latin typeface="Arial" pitchFamily="34" charset="0"/>
                <a:cs typeface="Arial" pitchFamily="34" charset="0"/>
              </a:defRPr>
            </a:lvl4pPr>
            <a:lvl5pPr>
              <a:lnSpc>
                <a:spcPct val="95000"/>
              </a:lnSpc>
              <a:spcBef>
                <a:spcPts val="400"/>
              </a:spcBef>
              <a:spcAft>
                <a:spcPts val="400"/>
              </a:spcAft>
              <a:defRPr sz="2000">
                <a:solidFill>
                  <a:srgbClr val="FFFFFF"/>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Only">
    <p:spTree>
      <p:nvGrpSpPr>
        <p:cNvPr id="1" name=""/>
        <p:cNvGrpSpPr/>
        <p:nvPr/>
      </p:nvGrpSpPr>
      <p:grpSpPr>
        <a:xfrm>
          <a:off x="0" y="0"/>
          <a:ext cx="0" cy="0"/>
          <a:chOff x="0" y="0"/>
          <a:chExt cx="0" cy="0"/>
        </a:xfrm>
      </p:grpSpPr>
      <p:sp>
        <p:nvSpPr>
          <p:cNvPr id="3" name="TextBox 6"/>
          <p:cNvSpPr txBox="1"/>
          <p:nvPr userDrawn="1"/>
        </p:nvSpPr>
        <p:spPr>
          <a:xfrm>
            <a:off x="6324600" y="9391650"/>
            <a:ext cx="355600" cy="261938"/>
          </a:xfrm>
          <a:prstGeom prst="rect">
            <a:avLst/>
          </a:prstGeom>
          <a:noFill/>
        </p:spPr>
        <p:txBody>
          <a:bodyPr wrap="none">
            <a:spAutoFit/>
          </a:bodyPr>
          <a:lstStyle/>
          <a:p>
            <a:pPr algn="ctr">
              <a:defRPr/>
            </a:pPr>
            <a:fld id="{F591B7E7-00DF-4BA4-AEC0-240294F1295C}" type="slidenum">
              <a:rPr lang="en-US" sz="1100">
                <a:solidFill>
                  <a:srgbClr val="BFBEC7"/>
                </a:solidFill>
                <a:latin typeface="Arial" pitchFamily="34" charset="0"/>
                <a:cs typeface="Arial" pitchFamily="34" charset="0"/>
              </a:rPr>
              <a:pPr algn="ctr">
                <a:defRPr/>
              </a:pPr>
              <a:t>‹#›</a:t>
            </a:fld>
            <a:endParaRPr lang="en-US" sz="1100" dirty="0">
              <a:solidFill>
                <a:srgbClr val="BFBEC7"/>
              </a:solidFill>
              <a:latin typeface="Arial" pitchFamily="34" charset="0"/>
              <a:cs typeface="Arial" pitchFamily="34" charset="0"/>
            </a:endParaRPr>
          </a:p>
        </p:txBody>
      </p:sp>
      <p:sp>
        <p:nvSpPr>
          <p:cNvPr id="5" name="Title 1"/>
          <p:cNvSpPr>
            <a:spLocks noGrp="1"/>
          </p:cNvSpPr>
          <p:nvPr>
            <p:ph type="title"/>
          </p:nvPr>
        </p:nvSpPr>
        <p:spPr>
          <a:xfrm>
            <a:off x="711200" y="559820"/>
            <a:ext cx="11642724" cy="1624580"/>
          </a:xfrm>
        </p:spPr>
        <p:txBody>
          <a:bodyPr anchor="t">
            <a:noAutofit/>
          </a:bodyPr>
          <a:lstStyle>
            <a:lvl1pPr algn="l">
              <a:defRPr sz="3600" b="1">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6324600" y="9391650"/>
            <a:ext cx="355600" cy="261938"/>
          </a:xfrm>
          <a:prstGeom prst="rect">
            <a:avLst/>
          </a:prstGeom>
          <a:noFill/>
        </p:spPr>
        <p:txBody>
          <a:bodyPr wrap="none">
            <a:spAutoFit/>
          </a:bodyPr>
          <a:lstStyle/>
          <a:p>
            <a:pPr algn="ctr">
              <a:defRPr/>
            </a:pPr>
            <a:fld id="{824CADD4-49EB-4717-BEDB-63B1C748E131}" type="slidenum">
              <a:rPr lang="en-US" sz="1100">
                <a:solidFill>
                  <a:srgbClr val="BFBEC7"/>
                </a:solidFill>
                <a:latin typeface="Arial" pitchFamily="34" charset="0"/>
                <a:cs typeface="Arial" pitchFamily="34" charset="0"/>
              </a:rPr>
              <a:pPr algn="ctr">
                <a:defRPr/>
              </a:pPr>
              <a:t>‹#›</a:t>
            </a:fld>
            <a:endParaRPr lang="en-US" sz="1100" dirty="0">
              <a:solidFill>
                <a:srgbClr val="BFBEC7"/>
              </a:solidFill>
              <a:latin typeface="Arial" pitchFamily="34" charset="0"/>
              <a:cs typeface="Arial" pitchFamily="34" charset="0"/>
            </a:endParaRPr>
          </a:p>
        </p:txBody>
      </p:sp>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661988" y="2276475"/>
            <a:ext cx="5775325" cy="2762250"/>
          </a:xfrm>
        </p:spPr>
        <p:txBody>
          <a:bodyPr/>
          <a:lstStyle>
            <a:lvl1pPr>
              <a:defRPr sz="2800">
                <a:solidFill>
                  <a:srgbClr val="FFFFFF"/>
                </a:solidFill>
                <a:latin typeface="Arial" pitchFamily="34" charset="0"/>
                <a:cs typeface="Arial" pitchFamily="34" charset="0"/>
              </a:defRPr>
            </a:lvl1pPr>
            <a:lvl2pPr>
              <a:defRPr sz="2400">
                <a:solidFill>
                  <a:srgbClr val="FFFFFF"/>
                </a:solidFill>
                <a:latin typeface="Arial" pitchFamily="34" charset="0"/>
                <a:cs typeface="Arial" pitchFamily="34" charset="0"/>
              </a:defRPr>
            </a:lvl2pPr>
            <a:lvl3pPr>
              <a:defRPr sz="2000">
                <a:solidFill>
                  <a:srgbClr val="FFFFFF"/>
                </a:solidFill>
                <a:latin typeface="Arial" pitchFamily="34" charset="0"/>
                <a:cs typeface="Arial" pitchFamily="34" charset="0"/>
              </a:defRPr>
            </a:lvl3pPr>
            <a:lvl4pPr>
              <a:defRPr sz="1800">
                <a:solidFill>
                  <a:srgbClr val="FFFFFF"/>
                </a:solidFill>
                <a:latin typeface="Arial" pitchFamily="34" charset="0"/>
                <a:cs typeface="Arial" pitchFamily="34" charset="0"/>
              </a:defRPr>
            </a:lvl4pPr>
            <a:lvl5pPr>
              <a:defRPr sz="1800">
                <a:solidFill>
                  <a:srgbClr val="FFFFFF"/>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89713" y="2276475"/>
            <a:ext cx="5776912" cy="2762250"/>
          </a:xfrm>
        </p:spPr>
        <p:txBody>
          <a:bodyPr/>
          <a:lstStyle>
            <a:lvl1pPr>
              <a:defRPr sz="2800">
                <a:solidFill>
                  <a:srgbClr val="FFFFFF"/>
                </a:solidFill>
                <a:latin typeface="Arial" pitchFamily="34" charset="0"/>
                <a:cs typeface="Arial" pitchFamily="34" charset="0"/>
              </a:defRPr>
            </a:lvl1pPr>
            <a:lvl2pPr>
              <a:defRPr sz="2400">
                <a:solidFill>
                  <a:srgbClr val="FFFFFF"/>
                </a:solidFill>
                <a:latin typeface="Arial" pitchFamily="34" charset="0"/>
                <a:cs typeface="Arial" pitchFamily="34" charset="0"/>
              </a:defRPr>
            </a:lvl2pPr>
            <a:lvl3pPr>
              <a:defRPr sz="2000">
                <a:solidFill>
                  <a:srgbClr val="FFFFFF"/>
                </a:solidFill>
                <a:latin typeface="Arial" pitchFamily="34" charset="0"/>
                <a:cs typeface="Arial" pitchFamily="34" charset="0"/>
              </a:defRPr>
            </a:lvl3pPr>
            <a:lvl4pPr>
              <a:defRPr sz="1800">
                <a:solidFill>
                  <a:srgbClr val="FFFFFF"/>
                </a:solidFill>
                <a:latin typeface="Arial" pitchFamily="34" charset="0"/>
                <a:cs typeface="Arial" pitchFamily="34" charset="0"/>
              </a:defRPr>
            </a:lvl4pPr>
            <a:lvl5pPr>
              <a:defRPr sz="1800">
                <a:solidFill>
                  <a:srgbClr val="FFFFFF"/>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dissolve/>
  </p:transition>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6324600" y="9391650"/>
            <a:ext cx="355600" cy="261938"/>
          </a:xfrm>
          <a:prstGeom prst="rect">
            <a:avLst/>
          </a:prstGeom>
          <a:noFill/>
        </p:spPr>
        <p:txBody>
          <a:bodyPr wrap="none">
            <a:spAutoFit/>
          </a:bodyPr>
          <a:lstStyle/>
          <a:p>
            <a:pPr algn="ctr">
              <a:defRPr/>
            </a:pPr>
            <a:fld id="{678CD884-498E-486C-89DC-1084C4E1C37B}" type="slidenum">
              <a:rPr lang="en-US" sz="1100">
                <a:solidFill>
                  <a:srgbClr val="BFBEC7"/>
                </a:solidFill>
                <a:latin typeface="Arial" pitchFamily="34" charset="0"/>
                <a:cs typeface="Arial" pitchFamily="34" charset="0"/>
              </a:rPr>
              <a:pPr algn="ctr">
                <a:defRPr/>
              </a:pPr>
              <a:t>‹#›</a:t>
            </a:fld>
            <a:endParaRPr lang="en-US" sz="1100" dirty="0">
              <a:solidFill>
                <a:srgbClr val="BFBEC7"/>
              </a:solidFill>
              <a:latin typeface="Arial" pitchFamily="34" charset="0"/>
              <a:cs typeface="Arial" pitchFamily="34" charset="0"/>
            </a:endParaRPr>
          </a:p>
        </p:txBody>
      </p:sp>
      <p:sp>
        <p:nvSpPr>
          <p:cNvPr id="2" name="Title 1"/>
          <p:cNvSpPr>
            <a:spLocks noGrp="1"/>
          </p:cNvSpPr>
          <p:nvPr>
            <p:ph type="title"/>
          </p:nvPr>
        </p:nvSpPr>
        <p:spPr>
          <a:xfrm>
            <a:off x="713232" y="557784"/>
            <a:ext cx="11703050" cy="930275"/>
          </a:xfrm>
        </p:spPr>
        <p:txBody>
          <a:bodyPr anchor="t">
            <a:noAutofit/>
          </a:bodyPr>
          <a:lstStyle>
            <a:lvl1pPr algn="l" rtl="0" eaLnBrk="0" fontAlgn="base" hangingPunct="0">
              <a:lnSpc>
                <a:spcPct val="90000"/>
              </a:lnSpc>
              <a:spcBef>
                <a:spcPct val="0"/>
              </a:spcBef>
              <a:spcAft>
                <a:spcPct val="0"/>
              </a:spcAft>
              <a:defRPr lang="en-US" sz="3600" b="1" dirty="0">
                <a:solidFill>
                  <a:srgbClr val="FFFFFF"/>
                </a:solidFill>
                <a:latin typeface="Arial" pitchFamily="34" charset="0"/>
                <a:ea typeface="+mj-ea"/>
                <a:cs typeface="Arial" pitchFamily="34" charset="0"/>
                <a:sym typeface="Gotham-Medium"/>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14375" y="1727995"/>
            <a:ext cx="5745163" cy="748506"/>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714375" y="2637630"/>
            <a:ext cx="5745163" cy="6392069"/>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1727995"/>
            <a:ext cx="5748337" cy="748506"/>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2637630"/>
            <a:ext cx="5748337" cy="6392069"/>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dissolve/>
  </p:transition>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spd="med">
    <p:dissolve/>
  </p:transition>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ustom Layout">
    <p:spTree>
      <p:nvGrpSpPr>
        <p:cNvPr id="1" name=""/>
        <p:cNvGrpSpPr/>
        <p:nvPr/>
      </p:nvGrpSpPr>
      <p:grpSpPr>
        <a:xfrm>
          <a:off x="0" y="0"/>
          <a:ext cx="0" cy="0"/>
          <a:chOff x="0" y="0"/>
          <a:chExt cx="0" cy="0"/>
        </a:xfrm>
      </p:grpSpPr>
      <p:grpSp>
        <p:nvGrpSpPr>
          <p:cNvPr id="2" name="Group 2"/>
          <p:cNvGrpSpPr>
            <a:grpSpLocks/>
          </p:cNvGrpSpPr>
          <p:nvPr userDrawn="1"/>
        </p:nvGrpSpPr>
        <p:grpSpPr bwMode="auto">
          <a:xfrm>
            <a:off x="711200" y="304800"/>
            <a:ext cx="11582400" cy="8763000"/>
            <a:chOff x="711200" y="304800"/>
            <a:chExt cx="11582400" cy="8763000"/>
          </a:xfrm>
        </p:grpSpPr>
        <p:sp>
          <p:nvSpPr>
            <p:cNvPr id="3" name="Rectangle 3"/>
            <p:cNvSpPr/>
            <p:nvPr/>
          </p:nvSpPr>
          <p:spPr bwMode="auto">
            <a:xfrm>
              <a:off x="711200" y="304800"/>
              <a:ext cx="11582400" cy="8763000"/>
            </a:xfrm>
            <a:prstGeom prst="rect">
              <a:avLst/>
            </a:prstGeom>
            <a:noFill/>
            <a:ln w="9525" cap="flat" cmpd="sng" algn="ctr">
              <a:solidFill>
                <a:srgbClr val="FFFF00"/>
              </a:solidFill>
              <a:prstDash val="solid"/>
              <a:round/>
              <a:headEnd type="none" w="med" len="med"/>
              <a:tailEnd type="none" w="med" len="med"/>
            </a:ln>
            <a:effectLst/>
          </p:spPr>
          <p:txBody>
            <a:bodyPr anchor="ctr"/>
            <a:lstStyle/>
            <a:p>
              <a:pPr algn="ctr">
                <a:lnSpc>
                  <a:spcPct val="95000"/>
                </a:lnSpc>
                <a:defRPr/>
              </a:pPr>
              <a:endParaRPr lang="en-US">
                <a:latin typeface="Gotham-Medium" pitchFamily="2" charset="0"/>
                <a:sym typeface="Minion Pro Med" pitchFamily="18" charset="0"/>
              </a:endParaRPr>
            </a:p>
          </p:txBody>
        </p:sp>
        <p:sp>
          <p:nvSpPr>
            <p:cNvPr id="4" name="Rectangle 4"/>
            <p:cNvSpPr/>
            <p:nvPr/>
          </p:nvSpPr>
          <p:spPr bwMode="auto">
            <a:xfrm>
              <a:off x="711200" y="1981200"/>
              <a:ext cx="11582400" cy="1219200"/>
            </a:xfrm>
            <a:prstGeom prst="rect">
              <a:avLst/>
            </a:prstGeom>
            <a:noFill/>
            <a:ln w="9525" cap="flat" cmpd="sng" algn="ctr">
              <a:solidFill>
                <a:srgbClr val="FFFF00"/>
              </a:solidFill>
              <a:prstDash val="solid"/>
              <a:round/>
              <a:headEnd type="none" w="med" len="med"/>
              <a:tailEnd type="none" w="med" len="med"/>
            </a:ln>
            <a:effectLst/>
          </p:spPr>
          <p:txBody>
            <a:bodyPr anchor="ctr"/>
            <a:lstStyle/>
            <a:p>
              <a:pPr algn="ctr">
                <a:lnSpc>
                  <a:spcPct val="95000"/>
                </a:lnSpc>
                <a:defRPr/>
              </a:pPr>
              <a:endParaRPr lang="en-US">
                <a:latin typeface="Gotham-Medium" pitchFamily="2" charset="0"/>
                <a:sym typeface="Minion Pro Med" pitchFamily="18" charset="0"/>
              </a:endParaRPr>
            </a:p>
          </p:txBody>
        </p:sp>
      </p:grpSp>
      <p:cxnSp>
        <p:nvCxnSpPr>
          <p:cNvPr id="5" name="Straight Connector 5"/>
          <p:cNvCxnSpPr>
            <a:cxnSpLocks noChangeShapeType="1"/>
          </p:cNvCxnSpPr>
          <p:nvPr userDrawn="1"/>
        </p:nvCxnSpPr>
        <p:spPr bwMode="auto">
          <a:xfrm rot="5400000">
            <a:off x="1625600" y="4876800"/>
            <a:ext cx="9753600" cy="0"/>
          </a:xfrm>
          <a:prstGeom prst="line">
            <a:avLst/>
          </a:prstGeom>
          <a:noFill/>
          <a:ln w="3175" algn="ctr">
            <a:solidFill>
              <a:srgbClr val="FFFF00"/>
            </a:solidFill>
            <a:round/>
            <a:headEnd/>
            <a:tailEnd/>
          </a:ln>
        </p:spPr>
      </p:cxnSp>
      <p:cxnSp>
        <p:nvCxnSpPr>
          <p:cNvPr id="6" name="Straight Connector 6"/>
          <p:cNvCxnSpPr>
            <a:cxnSpLocks noChangeShapeType="1"/>
          </p:cNvCxnSpPr>
          <p:nvPr userDrawn="1"/>
        </p:nvCxnSpPr>
        <p:spPr bwMode="auto">
          <a:xfrm rot="5400000">
            <a:off x="1447800" y="4876800"/>
            <a:ext cx="9753600" cy="0"/>
          </a:xfrm>
          <a:prstGeom prst="line">
            <a:avLst/>
          </a:prstGeom>
          <a:noFill/>
          <a:ln w="3175" algn="ctr">
            <a:solidFill>
              <a:srgbClr val="FFFF00"/>
            </a:solidFill>
            <a:round/>
            <a:headEnd/>
            <a:tailEnd/>
          </a:ln>
        </p:spPr>
      </p:cxnSp>
      <p:cxnSp>
        <p:nvCxnSpPr>
          <p:cNvPr id="7" name="Straight Connector 7"/>
          <p:cNvCxnSpPr>
            <a:cxnSpLocks noChangeShapeType="1"/>
          </p:cNvCxnSpPr>
          <p:nvPr userDrawn="1"/>
        </p:nvCxnSpPr>
        <p:spPr bwMode="auto">
          <a:xfrm rot="5400000">
            <a:off x="1803400" y="4876800"/>
            <a:ext cx="9753600" cy="0"/>
          </a:xfrm>
          <a:prstGeom prst="line">
            <a:avLst/>
          </a:prstGeom>
          <a:noFill/>
          <a:ln w="3175" algn="ctr">
            <a:solidFill>
              <a:srgbClr val="FFFF00"/>
            </a:solidFill>
            <a:round/>
            <a:headEnd/>
            <a:tailEnd/>
          </a:ln>
        </p:spPr>
      </p:cxnSp>
    </p:spTree>
  </p:cSld>
  <p:clrMapOvr>
    <a:masterClrMapping/>
  </p:clrMapOvr>
  <p:transition spd="slow"/>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cSld name="1_Title Slide">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2" cstate="print"/>
          <a:srcRect/>
          <a:stretch>
            <a:fillRect/>
          </a:stretch>
        </p:blipFill>
        <p:spPr bwMode="white">
          <a:xfrm>
            <a:off x="-25400" y="0"/>
            <a:ext cx="13030200" cy="9780588"/>
          </a:xfrm>
          <a:prstGeom prst="rect">
            <a:avLst/>
          </a:prstGeom>
          <a:noFill/>
          <a:ln w="12700">
            <a:noFill/>
            <a:miter lim="800000"/>
            <a:headEnd/>
            <a:tailEnd/>
          </a:ln>
        </p:spPr>
      </p:pic>
      <p:sp>
        <p:nvSpPr>
          <p:cNvPr id="381954" name="Rectangle 2"/>
          <p:cNvSpPr>
            <a:spLocks noGrp="1" noChangeArrowheads="1"/>
          </p:cNvSpPr>
          <p:nvPr>
            <p:ph type="ctrTitle"/>
          </p:nvPr>
        </p:nvSpPr>
        <p:spPr>
          <a:xfrm>
            <a:off x="608013" y="3243021"/>
            <a:ext cx="11055350" cy="741604"/>
          </a:xfrm>
        </p:spPr>
        <p:txBody>
          <a:bodyPr/>
          <a:lstStyle>
            <a:lvl1pPr>
              <a:defRPr sz="4800" b="1">
                <a:latin typeface="Arial" pitchFamily="34" charset="0"/>
                <a:cs typeface="Arial" pitchFamily="34" charset="0"/>
              </a:defRPr>
            </a:lvl1pPr>
          </a:lstStyle>
          <a:p>
            <a:r>
              <a:rPr lang="en-US" dirty="0"/>
              <a:t>Click to edit Master title</a:t>
            </a:r>
          </a:p>
        </p:txBody>
      </p:sp>
      <p:sp>
        <p:nvSpPr>
          <p:cNvPr id="381955" name="Rectangle 3"/>
          <p:cNvSpPr>
            <a:spLocks noGrp="1" noChangeArrowheads="1"/>
          </p:cNvSpPr>
          <p:nvPr>
            <p:ph type="subTitle" sz="quarter" idx="1"/>
          </p:nvPr>
        </p:nvSpPr>
        <p:spPr>
          <a:xfrm>
            <a:off x="623888" y="5795963"/>
            <a:ext cx="9102725" cy="2492375"/>
          </a:xfrm>
          <a:ln w="9525"/>
        </p:spPr>
        <p:txBody>
          <a:bodyPr lIns="91378" tIns="45688" rIns="91378" bIns="45688"/>
          <a:lstStyle>
            <a:lvl1pPr>
              <a:lnSpc>
                <a:spcPct val="95000"/>
              </a:lnSpc>
              <a:defRPr sz="3600">
                <a:solidFill>
                  <a:schemeClr val="accent6">
                    <a:lumMod val="20000"/>
                    <a:lumOff val="80000"/>
                  </a:schemeClr>
                </a:solidFill>
                <a:latin typeface="Arial" pitchFamily="34" charset="0"/>
                <a:cs typeface="Arial" pitchFamily="34" charset="0"/>
              </a:defRPr>
            </a:lvl1pPr>
          </a:lstStyle>
          <a:p>
            <a:r>
              <a:rPr lang="en-US" dirty="0"/>
              <a:t>Click to edit Master subtitle style</a:t>
            </a:r>
          </a:p>
        </p:txBody>
      </p:sp>
    </p:spTree>
  </p:cSld>
  <p:clrMapOvr>
    <a:masterClrMapping/>
  </p:clrMapOvr>
  <p:transition spd="med">
    <p:dissolve/>
  </p:transition>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11200" y="1170649"/>
            <a:ext cx="11288713" cy="575405"/>
          </a:xfrm>
        </p:spPr>
        <p:txBody>
          <a:bodyPr/>
          <a:lstStyle>
            <a:lvl1pPr algn="l">
              <a:defRPr sz="3600" b="1">
                <a:latin typeface="Arial" pitchFamily="34" charset="0"/>
                <a:cs typeface="Arial" pitchFamily="34" charset="0"/>
              </a:defRPr>
            </a:lvl1pPr>
          </a:lstStyle>
          <a:p>
            <a:endParaRPr lang="en-US" dirty="0"/>
          </a:p>
        </p:txBody>
      </p:sp>
      <p:sp>
        <p:nvSpPr>
          <p:cNvPr id="3" name="Rectangle 3"/>
          <p:cNvSpPr>
            <a:spLocks noGrp="1" noChangeArrowheads="1"/>
          </p:cNvSpPr>
          <p:nvPr>
            <p:ph type="subTitle" sz="quarter" idx="1"/>
          </p:nvPr>
        </p:nvSpPr>
        <p:spPr>
          <a:xfrm>
            <a:off x="596900" y="3200400"/>
            <a:ext cx="9102725" cy="2492375"/>
          </a:xfrm>
          <a:ln w="9525"/>
        </p:spPr>
        <p:txBody>
          <a:bodyPr lIns="91378" tIns="45688" rIns="91378" bIns="45688"/>
          <a:lstStyle>
            <a:lvl1pPr>
              <a:lnSpc>
                <a:spcPct val="95000"/>
              </a:lnSpc>
              <a:defRPr sz="2800">
                <a:solidFill>
                  <a:srgbClr val="FFFFFF"/>
                </a:solidFill>
                <a:latin typeface="Arial" pitchFamily="34" charset="0"/>
                <a:cs typeface="Arial" pitchFamily="34" charset="0"/>
              </a:defRPr>
            </a:lvl1pPr>
            <a:lvl2pPr>
              <a:defRPr sz="2400">
                <a:solidFill>
                  <a:srgbClr val="FFFFFF"/>
                </a:solidFill>
                <a:latin typeface="Arial" pitchFamily="34" charset="0"/>
                <a:cs typeface="Arial" pitchFamily="34" charset="0"/>
              </a:defRPr>
            </a:lvl2pPr>
            <a:lvl3pPr>
              <a:defRPr sz="2000">
                <a:solidFill>
                  <a:srgbClr val="FFFFFF"/>
                </a:solidFill>
                <a:latin typeface="Arial" pitchFamily="34" charset="0"/>
                <a:cs typeface="Arial" pitchFamily="34" charset="0"/>
              </a:defRPr>
            </a:lvl3pPr>
            <a:lvl4pPr>
              <a:defRPr sz="1800">
                <a:solidFill>
                  <a:srgbClr val="FFFFFF"/>
                </a:solidFill>
                <a:latin typeface="Arial" pitchFamily="34" charset="0"/>
                <a:cs typeface="Arial" pitchFamily="34" charset="0"/>
              </a:defRPr>
            </a:lvl4pPr>
            <a:lvl5pPr>
              <a:defRPr sz="1600">
                <a:solidFill>
                  <a:srgbClr val="FFFFFF"/>
                </a:solidFill>
                <a:latin typeface="Arial" pitchFamily="34" charset="0"/>
                <a:cs typeface="Arial" pitchFamily="34" charset="0"/>
              </a:defRPr>
            </a:lvl5pPr>
          </a:lstStyle>
          <a:p>
            <a:pPr lvl="0"/>
            <a:r>
              <a:rPr lang="en-US" dirty="0" smtClean="0"/>
              <a:t>Click to edit Master subtitle style</a:t>
            </a:r>
            <a:endParaRPr lang="en-US" dirty="0"/>
          </a:p>
        </p:txBody>
      </p:sp>
    </p:spTree>
  </p:cSld>
  <p:clrMapOvr>
    <a:masterClrMapping/>
  </p:clrMapOvr>
  <p:transition spd="med">
    <p:dissolve/>
  </p:transition>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userDrawn="1">
  <p:cSld name="Title and Content">
    <p:spTree>
      <p:nvGrpSpPr>
        <p:cNvPr id="1" name=""/>
        <p:cNvGrpSpPr/>
        <p:nvPr/>
      </p:nvGrpSpPr>
      <p:grpSpPr>
        <a:xfrm>
          <a:off x="0" y="0"/>
          <a:ext cx="0" cy="0"/>
          <a:chOff x="0" y="0"/>
          <a:chExt cx="0" cy="0"/>
        </a:xfrm>
      </p:grpSpPr>
      <p:sp>
        <p:nvSpPr>
          <p:cNvPr id="3" name="Slide Number Placeholder 6"/>
          <p:cNvSpPr txBox="1">
            <a:spLocks/>
          </p:cNvSpPr>
          <p:nvPr userDrawn="1"/>
        </p:nvSpPr>
        <p:spPr bwMode="auto">
          <a:xfrm>
            <a:off x="11896725" y="9067800"/>
            <a:ext cx="585788" cy="677863"/>
          </a:xfrm>
          <a:prstGeom prst="rect">
            <a:avLst/>
          </a:prstGeom>
          <a:noFill/>
          <a:ln w="9525">
            <a:noFill/>
            <a:miter lim="800000"/>
            <a:headEnd/>
            <a:tailEnd/>
          </a:ln>
        </p:spPr>
        <p:txBody>
          <a:bodyPr lIns="130046" tIns="65023" rIns="130046" bIns="65023"/>
          <a:lstStyle/>
          <a:p>
            <a:pPr>
              <a:defRPr/>
            </a:pPr>
            <a:fld id="{C658E77E-3C81-43DA-A47C-1BEA83148978}" type="slidenum">
              <a:rPr lang="en-US" sz="1600">
                <a:solidFill>
                  <a:srgbClr val="BFBEC7">
                    <a:lumMod val="20000"/>
                    <a:lumOff val="80000"/>
                  </a:srgbClr>
                </a:solidFill>
                <a:latin typeface="Arial" charset="0"/>
              </a:rPr>
              <a:pPr>
                <a:defRPr/>
              </a:pPr>
              <a:t>‹#›</a:t>
            </a:fld>
            <a:endParaRPr lang="en-US" sz="1600" dirty="0">
              <a:solidFill>
                <a:srgbClr val="BFBEC7">
                  <a:lumMod val="20000"/>
                  <a:lumOff val="80000"/>
                </a:srgbClr>
              </a:solidFill>
              <a:latin typeface="Arial" charset="0"/>
            </a:endParaRPr>
          </a:p>
        </p:txBody>
      </p:sp>
      <p:sp>
        <p:nvSpPr>
          <p:cNvPr id="2" name="Title 1"/>
          <p:cNvSpPr>
            <a:spLocks noGrp="1"/>
          </p:cNvSpPr>
          <p:nvPr>
            <p:ph type="title"/>
          </p:nvPr>
        </p:nvSpPr>
        <p:spPr>
          <a:xfrm>
            <a:off x="711200" y="1170649"/>
            <a:ext cx="11288713" cy="575405"/>
          </a:xfrm>
        </p:spPr>
        <p:txBody>
          <a:bodyPr/>
          <a:lstStyle>
            <a:lvl1pPr algn="l">
              <a:defRPr sz="3600" b="1">
                <a:latin typeface="Arial" pitchFamily="34" charset="0"/>
                <a:cs typeface="Arial" pitchFamily="34" charset="0"/>
              </a:defRPr>
            </a:lvl1pPr>
          </a:lstStyle>
          <a:p>
            <a:endParaRPr lang="en-US" dirty="0"/>
          </a:p>
        </p:txBody>
      </p:sp>
    </p:spTree>
  </p:cSld>
  <p:clrMapOvr>
    <a:masterClrMapping/>
  </p:clrMapOvr>
  <p:transition spd="med">
    <p:dissolve/>
  </p:transition>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Bullet">
    <p:spTree>
      <p:nvGrpSpPr>
        <p:cNvPr id="1" name=""/>
        <p:cNvGrpSpPr/>
        <p:nvPr/>
      </p:nvGrpSpPr>
      <p:grpSpPr>
        <a:xfrm>
          <a:off x="0" y="0"/>
          <a:ext cx="0" cy="0"/>
          <a:chOff x="0" y="0"/>
          <a:chExt cx="0" cy="0"/>
        </a:xfrm>
      </p:grpSpPr>
      <p:sp>
        <p:nvSpPr>
          <p:cNvPr id="4" name="TextBox 6"/>
          <p:cNvSpPr txBox="1"/>
          <p:nvPr userDrawn="1"/>
        </p:nvSpPr>
        <p:spPr>
          <a:xfrm>
            <a:off x="6324600" y="9391650"/>
            <a:ext cx="355600" cy="261938"/>
          </a:xfrm>
          <a:prstGeom prst="rect">
            <a:avLst/>
          </a:prstGeom>
          <a:noFill/>
        </p:spPr>
        <p:txBody>
          <a:bodyPr wrap="none">
            <a:spAutoFit/>
          </a:bodyPr>
          <a:lstStyle/>
          <a:p>
            <a:pPr algn="ctr">
              <a:defRPr/>
            </a:pPr>
            <a:fld id="{E9D31894-2B6A-4198-AC3E-16B6369715CA}" type="slidenum">
              <a:rPr lang="en-US" sz="1100">
                <a:solidFill>
                  <a:schemeClr val="accent6"/>
                </a:solidFill>
                <a:latin typeface="Arial" pitchFamily="34" charset="0"/>
                <a:cs typeface="Arial" pitchFamily="34" charset="0"/>
              </a:rPr>
              <a:pPr algn="ctr">
                <a:defRPr/>
              </a:pPr>
              <a:t>‹#›</a:t>
            </a:fld>
            <a:endParaRPr lang="en-US" sz="1100" dirty="0">
              <a:solidFill>
                <a:schemeClr val="accent6"/>
              </a:solidFill>
              <a:latin typeface="Arial" pitchFamily="34" charset="0"/>
              <a:cs typeface="Arial" pitchFamily="34" charset="0"/>
            </a:endParaRPr>
          </a:p>
        </p:txBody>
      </p:sp>
      <p:sp>
        <p:nvSpPr>
          <p:cNvPr id="5" name="Title 1"/>
          <p:cNvSpPr>
            <a:spLocks noGrp="1"/>
          </p:cNvSpPr>
          <p:nvPr>
            <p:ph type="title"/>
          </p:nvPr>
        </p:nvSpPr>
        <p:spPr>
          <a:xfrm>
            <a:off x="713232" y="557784"/>
            <a:ext cx="11595099" cy="1676400"/>
          </a:xfrm>
          <a:prstGeom prst="rect">
            <a:avLst/>
          </a:prstGeom>
        </p:spPr>
        <p:txBody>
          <a:bodyPr anchor="t" anchorCtr="0">
            <a:noAutofit/>
          </a:bodyPr>
          <a:lstStyle>
            <a:lvl1pPr algn="l">
              <a:defRPr sz="3600" b="1">
                <a:latin typeface="Arial" pitchFamily="34" charset="0"/>
                <a:cs typeface="Arial" pitchFamily="34" charset="0"/>
              </a:defRPr>
            </a:lvl1pPr>
          </a:lstStyle>
          <a:p>
            <a:r>
              <a:rPr lang="en-US" dirty="0" smtClean="0"/>
              <a:t>Click to edit Master title style</a:t>
            </a:r>
            <a:endParaRPr lang="en-US" dirty="0"/>
          </a:p>
        </p:txBody>
      </p:sp>
      <p:sp>
        <p:nvSpPr>
          <p:cNvPr id="6" name="Content Placeholder 2"/>
          <p:cNvSpPr>
            <a:spLocks noGrp="1"/>
          </p:cNvSpPr>
          <p:nvPr>
            <p:ph idx="1"/>
          </p:nvPr>
        </p:nvSpPr>
        <p:spPr>
          <a:xfrm>
            <a:off x="814833" y="2484211"/>
            <a:ext cx="11507788" cy="6400800"/>
          </a:xfrm>
        </p:spPr>
        <p:txBody>
          <a:bodyPr/>
          <a:lstStyle>
            <a:lvl1pPr>
              <a:lnSpc>
                <a:spcPct val="95000"/>
              </a:lnSpc>
              <a:spcBef>
                <a:spcPts val="400"/>
              </a:spcBef>
              <a:spcAft>
                <a:spcPts val="400"/>
              </a:spcAft>
              <a:defRPr sz="2800">
                <a:solidFill>
                  <a:srgbClr val="FFFFFF"/>
                </a:solidFill>
                <a:latin typeface="Arial" pitchFamily="34" charset="0"/>
                <a:cs typeface="Arial" pitchFamily="34" charset="0"/>
              </a:defRPr>
            </a:lvl1pPr>
            <a:lvl2pPr>
              <a:lnSpc>
                <a:spcPct val="95000"/>
              </a:lnSpc>
              <a:spcBef>
                <a:spcPts val="400"/>
              </a:spcBef>
              <a:spcAft>
                <a:spcPts val="400"/>
              </a:spcAft>
              <a:defRPr sz="2400">
                <a:solidFill>
                  <a:srgbClr val="FFFFFF"/>
                </a:solidFill>
                <a:latin typeface="Arial" pitchFamily="34" charset="0"/>
                <a:cs typeface="Arial" pitchFamily="34" charset="0"/>
              </a:defRPr>
            </a:lvl2pPr>
            <a:lvl3pPr>
              <a:lnSpc>
                <a:spcPct val="95000"/>
              </a:lnSpc>
              <a:spcBef>
                <a:spcPts val="400"/>
              </a:spcBef>
              <a:spcAft>
                <a:spcPts val="400"/>
              </a:spcAft>
              <a:defRPr sz="2000">
                <a:solidFill>
                  <a:srgbClr val="FFFFFF"/>
                </a:solidFill>
                <a:latin typeface="Arial" pitchFamily="34" charset="0"/>
                <a:cs typeface="Arial" pitchFamily="34" charset="0"/>
              </a:defRPr>
            </a:lvl3pPr>
            <a:lvl4pPr>
              <a:lnSpc>
                <a:spcPct val="95000"/>
              </a:lnSpc>
              <a:spcBef>
                <a:spcPts val="400"/>
              </a:spcBef>
              <a:spcAft>
                <a:spcPts val="400"/>
              </a:spcAft>
              <a:defRPr sz="2000">
                <a:solidFill>
                  <a:srgbClr val="FFFFFF"/>
                </a:solidFill>
                <a:latin typeface="Arial" pitchFamily="34" charset="0"/>
                <a:cs typeface="Arial" pitchFamily="34" charset="0"/>
              </a:defRPr>
            </a:lvl4pPr>
            <a:lvl5pPr>
              <a:lnSpc>
                <a:spcPct val="95000"/>
              </a:lnSpc>
              <a:spcBef>
                <a:spcPts val="400"/>
              </a:spcBef>
              <a:spcAft>
                <a:spcPts val="400"/>
              </a:spcAft>
              <a:defRPr sz="2000">
                <a:solidFill>
                  <a:srgbClr val="FFFFFF"/>
                </a:solidFill>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1_Title Bullet">
    <p:spTree>
      <p:nvGrpSpPr>
        <p:cNvPr id="1" name=""/>
        <p:cNvGrpSpPr/>
        <p:nvPr/>
      </p:nvGrpSpPr>
      <p:grpSpPr>
        <a:xfrm>
          <a:off x="0" y="0"/>
          <a:ext cx="0" cy="0"/>
          <a:chOff x="0" y="0"/>
          <a:chExt cx="0" cy="0"/>
        </a:xfrm>
      </p:grpSpPr>
      <p:sp>
        <p:nvSpPr>
          <p:cNvPr id="3" name="TextBox 6"/>
          <p:cNvSpPr txBox="1"/>
          <p:nvPr userDrawn="1"/>
        </p:nvSpPr>
        <p:spPr>
          <a:xfrm>
            <a:off x="6324600" y="9391650"/>
            <a:ext cx="355600" cy="261938"/>
          </a:xfrm>
          <a:prstGeom prst="rect">
            <a:avLst/>
          </a:prstGeom>
          <a:noFill/>
        </p:spPr>
        <p:txBody>
          <a:bodyPr wrap="none">
            <a:spAutoFit/>
          </a:bodyPr>
          <a:lstStyle/>
          <a:p>
            <a:pPr algn="ctr">
              <a:defRPr/>
            </a:pPr>
            <a:fld id="{0D932FFA-EC66-4DB4-94F7-784B8EDFF4F6}" type="slidenum">
              <a:rPr lang="en-US" sz="1100">
                <a:solidFill>
                  <a:schemeClr val="accent6"/>
                </a:solidFill>
                <a:latin typeface="Arial" pitchFamily="34" charset="0"/>
                <a:cs typeface="Arial" pitchFamily="34" charset="0"/>
              </a:rPr>
              <a:pPr algn="ctr">
                <a:defRPr/>
              </a:pPr>
              <a:t>‹#›</a:t>
            </a:fld>
            <a:endParaRPr lang="en-US" sz="1100" dirty="0">
              <a:solidFill>
                <a:schemeClr val="accent6"/>
              </a:solidFill>
              <a:latin typeface="Arial" pitchFamily="34" charset="0"/>
              <a:cs typeface="Arial" pitchFamily="34" charset="0"/>
            </a:endParaRPr>
          </a:p>
        </p:txBody>
      </p:sp>
      <p:grpSp>
        <p:nvGrpSpPr>
          <p:cNvPr id="4" name="Group 7"/>
          <p:cNvGrpSpPr>
            <a:grpSpLocks/>
          </p:cNvGrpSpPr>
          <p:nvPr userDrawn="1"/>
        </p:nvGrpSpPr>
        <p:grpSpPr bwMode="auto">
          <a:xfrm>
            <a:off x="711200" y="304800"/>
            <a:ext cx="11582400" cy="8763000"/>
            <a:chOff x="711200" y="304800"/>
            <a:chExt cx="11582400" cy="8763000"/>
          </a:xfrm>
        </p:grpSpPr>
        <p:sp>
          <p:nvSpPr>
            <p:cNvPr id="6" name="Rectangle 8"/>
            <p:cNvSpPr/>
            <p:nvPr/>
          </p:nvSpPr>
          <p:spPr bwMode="auto">
            <a:xfrm>
              <a:off x="711200" y="304800"/>
              <a:ext cx="11582400" cy="8763000"/>
            </a:xfrm>
            <a:prstGeom prst="rect">
              <a:avLst/>
            </a:prstGeom>
            <a:noFill/>
            <a:ln w="9525" cap="flat" cmpd="sng" algn="ctr">
              <a:solidFill>
                <a:srgbClr val="FFFF00"/>
              </a:solidFill>
              <a:prstDash val="solid"/>
              <a:round/>
              <a:headEnd type="none" w="med" len="med"/>
              <a:tailEnd type="none" w="med" len="med"/>
            </a:ln>
            <a:effectLst/>
          </p:spPr>
          <p:txBody>
            <a:bodyPr anchor="ctr"/>
            <a:lstStyle/>
            <a:p>
              <a:pPr algn="ctr">
                <a:lnSpc>
                  <a:spcPct val="95000"/>
                </a:lnSpc>
                <a:defRPr/>
              </a:pPr>
              <a:endParaRPr lang="en-US">
                <a:latin typeface="Gotham-Medium" pitchFamily="2" charset="0"/>
                <a:sym typeface="Minion Pro Med" pitchFamily="18" charset="0"/>
              </a:endParaRPr>
            </a:p>
          </p:txBody>
        </p:sp>
        <p:sp>
          <p:nvSpPr>
            <p:cNvPr id="7" name="Rectangle 9"/>
            <p:cNvSpPr/>
            <p:nvPr/>
          </p:nvSpPr>
          <p:spPr bwMode="auto">
            <a:xfrm>
              <a:off x="711200" y="1981200"/>
              <a:ext cx="11582400" cy="1219200"/>
            </a:xfrm>
            <a:prstGeom prst="rect">
              <a:avLst/>
            </a:prstGeom>
            <a:noFill/>
            <a:ln w="9525" cap="flat" cmpd="sng" algn="ctr">
              <a:solidFill>
                <a:srgbClr val="FFFF00"/>
              </a:solidFill>
              <a:prstDash val="solid"/>
              <a:round/>
              <a:headEnd type="none" w="med" len="med"/>
              <a:tailEnd type="none" w="med" len="med"/>
            </a:ln>
            <a:effectLst/>
          </p:spPr>
          <p:txBody>
            <a:bodyPr anchor="ctr"/>
            <a:lstStyle/>
            <a:p>
              <a:pPr algn="ctr">
                <a:lnSpc>
                  <a:spcPct val="95000"/>
                </a:lnSpc>
                <a:defRPr/>
              </a:pPr>
              <a:endParaRPr lang="en-US">
                <a:latin typeface="Gotham-Medium" pitchFamily="2" charset="0"/>
                <a:sym typeface="Minion Pro Med" pitchFamily="18" charset="0"/>
              </a:endParaRPr>
            </a:p>
          </p:txBody>
        </p:sp>
      </p:grpSp>
      <p:sp>
        <p:nvSpPr>
          <p:cNvPr id="5" name="Title 1"/>
          <p:cNvSpPr>
            <a:spLocks noGrp="1"/>
          </p:cNvSpPr>
          <p:nvPr>
            <p:ph type="title"/>
          </p:nvPr>
        </p:nvSpPr>
        <p:spPr>
          <a:xfrm>
            <a:off x="698501" y="596900"/>
            <a:ext cx="11595099" cy="1676400"/>
          </a:xfrm>
          <a:prstGeom prst="rect">
            <a:avLst/>
          </a:prstGeom>
        </p:spPr>
        <p:txBody>
          <a:bodyPr anchor="t" anchorCtr="0">
            <a:noAutofit/>
          </a:bodyPr>
          <a:lstStyle>
            <a:lvl1pPr algn="l">
              <a:defRPr sz="3100" b="1">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Only">
    <p:spTree>
      <p:nvGrpSpPr>
        <p:cNvPr id="1" name=""/>
        <p:cNvGrpSpPr/>
        <p:nvPr/>
      </p:nvGrpSpPr>
      <p:grpSpPr>
        <a:xfrm>
          <a:off x="0" y="0"/>
          <a:ext cx="0" cy="0"/>
          <a:chOff x="0" y="0"/>
          <a:chExt cx="0" cy="0"/>
        </a:xfrm>
      </p:grpSpPr>
      <p:sp>
        <p:nvSpPr>
          <p:cNvPr id="3" name="TextBox 6"/>
          <p:cNvSpPr txBox="1"/>
          <p:nvPr userDrawn="1"/>
        </p:nvSpPr>
        <p:spPr>
          <a:xfrm>
            <a:off x="6324600" y="9391650"/>
            <a:ext cx="355600" cy="261938"/>
          </a:xfrm>
          <a:prstGeom prst="rect">
            <a:avLst/>
          </a:prstGeom>
          <a:noFill/>
        </p:spPr>
        <p:txBody>
          <a:bodyPr wrap="none">
            <a:spAutoFit/>
          </a:bodyPr>
          <a:lstStyle/>
          <a:p>
            <a:pPr algn="ctr">
              <a:defRPr/>
            </a:pPr>
            <a:fld id="{D9C88CB4-13F8-406F-9A13-147D9263232C}" type="slidenum">
              <a:rPr lang="en-US" sz="1100">
                <a:solidFill>
                  <a:schemeClr val="accent6"/>
                </a:solidFill>
                <a:latin typeface="Arial" pitchFamily="34" charset="0"/>
                <a:cs typeface="Arial" pitchFamily="34" charset="0"/>
              </a:rPr>
              <a:pPr algn="ctr">
                <a:defRPr/>
              </a:pPr>
              <a:t>‹#›</a:t>
            </a:fld>
            <a:endParaRPr lang="en-US" sz="1100" dirty="0">
              <a:solidFill>
                <a:schemeClr val="accent6"/>
              </a:solidFill>
              <a:latin typeface="Arial" pitchFamily="34" charset="0"/>
              <a:cs typeface="Arial" pitchFamily="34" charset="0"/>
            </a:endParaRPr>
          </a:p>
        </p:txBody>
      </p:sp>
      <p:sp>
        <p:nvSpPr>
          <p:cNvPr id="5" name="Title 1"/>
          <p:cNvSpPr>
            <a:spLocks noGrp="1"/>
          </p:cNvSpPr>
          <p:nvPr>
            <p:ph type="title"/>
          </p:nvPr>
        </p:nvSpPr>
        <p:spPr>
          <a:xfrm>
            <a:off x="711200" y="559820"/>
            <a:ext cx="11642724" cy="1624580"/>
          </a:xfrm>
          <a:prstGeom prst="rect">
            <a:avLst/>
          </a:prstGeom>
        </p:spPr>
        <p:txBody>
          <a:bodyPr anchor="t" anchorCtr="0">
            <a:noAutofit/>
          </a:bodyPr>
          <a:lstStyle>
            <a:lvl1pPr algn="l">
              <a:defRPr sz="3600" b="1">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5" name="TextBox 4"/>
          <p:cNvSpPr txBox="1"/>
          <p:nvPr userDrawn="1"/>
        </p:nvSpPr>
        <p:spPr>
          <a:xfrm>
            <a:off x="6324600" y="9391650"/>
            <a:ext cx="355600" cy="261938"/>
          </a:xfrm>
          <a:prstGeom prst="rect">
            <a:avLst/>
          </a:prstGeom>
          <a:noFill/>
        </p:spPr>
        <p:txBody>
          <a:bodyPr wrap="none">
            <a:spAutoFit/>
          </a:bodyPr>
          <a:lstStyle/>
          <a:p>
            <a:pPr algn="ctr">
              <a:defRPr/>
            </a:pPr>
            <a:fld id="{AF0C99C3-DBB4-418D-930E-F9C736C2B4B3}" type="slidenum">
              <a:rPr lang="en-US" sz="1100">
                <a:solidFill>
                  <a:schemeClr val="accent6"/>
                </a:solidFill>
                <a:latin typeface="Arial" pitchFamily="34" charset="0"/>
                <a:cs typeface="Arial" pitchFamily="34" charset="0"/>
              </a:rPr>
              <a:pPr algn="ctr">
                <a:defRPr/>
              </a:pPr>
              <a:t>‹#›</a:t>
            </a:fld>
            <a:endParaRPr lang="en-US" sz="1100" dirty="0">
              <a:solidFill>
                <a:schemeClr val="accent6"/>
              </a:solidFill>
              <a:latin typeface="Arial" pitchFamily="34" charset="0"/>
              <a:cs typeface="Arial" pitchFamily="34" charset="0"/>
            </a:endParaRPr>
          </a:p>
        </p:txBody>
      </p:sp>
      <p:sp>
        <p:nvSpPr>
          <p:cNvPr id="2" name="Title 1"/>
          <p:cNvSpPr>
            <a:spLocks noGrp="1"/>
          </p:cNvSpPr>
          <p:nvPr>
            <p:ph type="title"/>
          </p:nvPr>
        </p:nvSpPr>
        <p:spPr>
          <a:xfrm>
            <a:off x="609600" y="7367588"/>
            <a:ext cx="11288713" cy="954087"/>
          </a:xfrm>
          <a:prstGeom prst="rect">
            <a:avLst/>
          </a:prstGeom>
        </p:spPr>
        <p:txBody>
          <a:bodyPr/>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661988" y="2276475"/>
            <a:ext cx="5775325" cy="2762250"/>
          </a:xfrm>
        </p:spPr>
        <p:txBody>
          <a:bodyPr/>
          <a:lstStyle>
            <a:lvl1pPr>
              <a:defRPr sz="2800">
                <a:solidFill>
                  <a:srgbClr val="FFFFFF"/>
                </a:solidFill>
                <a:latin typeface="Arial" pitchFamily="34" charset="0"/>
                <a:cs typeface="Arial" pitchFamily="34" charset="0"/>
              </a:defRPr>
            </a:lvl1pPr>
            <a:lvl2pPr>
              <a:defRPr sz="2400">
                <a:solidFill>
                  <a:srgbClr val="FFFFFF"/>
                </a:solidFill>
                <a:latin typeface="Arial" pitchFamily="34" charset="0"/>
                <a:cs typeface="Arial" pitchFamily="34" charset="0"/>
              </a:defRPr>
            </a:lvl2pPr>
            <a:lvl3pPr>
              <a:defRPr sz="2000">
                <a:solidFill>
                  <a:srgbClr val="FFFFFF"/>
                </a:solidFill>
                <a:latin typeface="Arial" pitchFamily="34" charset="0"/>
                <a:cs typeface="Arial" pitchFamily="34" charset="0"/>
              </a:defRPr>
            </a:lvl3pPr>
            <a:lvl4pPr>
              <a:defRPr sz="1800">
                <a:solidFill>
                  <a:srgbClr val="FFFFFF"/>
                </a:solidFill>
                <a:latin typeface="Arial" pitchFamily="34" charset="0"/>
                <a:cs typeface="Arial" pitchFamily="34" charset="0"/>
              </a:defRPr>
            </a:lvl4pPr>
            <a:lvl5pPr>
              <a:defRPr sz="1800">
                <a:solidFill>
                  <a:srgbClr val="FFFFFF"/>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89713" y="2276475"/>
            <a:ext cx="5776912" cy="2762250"/>
          </a:xfrm>
        </p:spPr>
        <p:txBody>
          <a:bodyPr/>
          <a:lstStyle>
            <a:lvl1pPr>
              <a:defRPr sz="2800">
                <a:solidFill>
                  <a:srgbClr val="FFFFFF"/>
                </a:solidFill>
                <a:latin typeface="Arial" pitchFamily="34" charset="0"/>
                <a:cs typeface="Arial" pitchFamily="34" charset="0"/>
              </a:defRPr>
            </a:lvl1pPr>
            <a:lvl2pPr>
              <a:defRPr sz="2400">
                <a:solidFill>
                  <a:srgbClr val="FFFFFF"/>
                </a:solidFill>
                <a:latin typeface="Arial" pitchFamily="34" charset="0"/>
                <a:cs typeface="Arial" pitchFamily="34" charset="0"/>
              </a:defRPr>
            </a:lvl2pPr>
            <a:lvl3pPr>
              <a:defRPr sz="2000">
                <a:solidFill>
                  <a:srgbClr val="FFFFFF"/>
                </a:solidFill>
                <a:latin typeface="Arial" pitchFamily="34" charset="0"/>
                <a:cs typeface="Arial" pitchFamily="34" charset="0"/>
              </a:defRPr>
            </a:lvl3pPr>
            <a:lvl4pPr>
              <a:defRPr sz="1800">
                <a:solidFill>
                  <a:srgbClr val="FFFFFF"/>
                </a:solidFill>
                <a:latin typeface="Arial" pitchFamily="34" charset="0"/>
                <a:cs typeface="Arial" pitchFamily="34" charset="0"/>
              </a:defRPr>
            </a:lvl4pPr>
            <a:lvl5pPr>
              <a:defRPr sz="1800">
                <a:solidFill>
                  <a:srgbClr val="FFFFFF"/>
                </a:solidFill>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dissolve/>
  </p:transition>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7" name="TextBox 6"/>
          <p:cNvSpPr txBox="1"/>
          <p:nvPr userDrawn="1"/>
        </p:nvSpPr>
        <p:spPr>
          <a:xfrm>
            <a:off x="6324600" y="9391650"/>
            <a:ext cx="355600" cy="261938"/>
          </a:xfrm>
          <a:prstGeom prst="rect">
            <a:avLst/>
          </a:prstGeom>
          <a:noFill/>
        </p:spPr>
        <p:txBody>
          <a:bodyPr wrap="none">
            <a:spAutoFit/>
          </a:bodyPr>
          <a:lstStyle/>
          <a:p>
            <a:pPr algn="ctr">
              <a:defRPr/>
            </a:pPr>
            <a:fld id="{758A1881-DABA-439B-ADB2-8B623A8BE6BB}" type="slidenum">
              <a:rPr lang="en-US" sz="1100">
                <a:solidFill>
                  <a:schemeClr val="accent6"/>
                </a:solidFill>
                <a:latin typeface="Arial" pitchFamily="34" charset="0"/>
                <a:cs typeface="Arial" pitchFamily="34" charset="0"/>
              </a:rPr>
              <a:pPr algn="ctr">
                <a:defRPr/>
              </a:pPr>
              <a:t>‹#›</a:t>
            </a:fld>
            <a:endParaRPr lang="en-US" sz="1100" dirty="0">
              <a:solidFill>
                <a:schemeClr val="accent6"/>
              </a:solidFill>
              <a:latin typeface="Arial" pitchFamily="34" charset="0"/>
              <a:cs typeface="Arial" pitchFamily="34" charset="0"/>
            </a:endParaRPr>
          </a:p>
        </p:txBody>
      </p:sp>
      <p:sp>
        <p:nvSpPr>
          <p:cNvPr id="2" name="Title 1"/>
          <p:cNvSpPr>
            <a:spLocks noGrp="1"/>
          </p:cNvSpPr>
          <p:nvPr>
            <p:ph type="title"/>
          </p:nvPr>
        </p:nvSpPr>
        <p:spPr>
          <a:xfrm>
            <a:off x="713232" y="557784"/>
            <a:ext cx="11703050" cy="930275"/>
          </a:xfrm>
          <a:prstGeom prst="rect">
            <a:avLst/>
          </a:prstGeom>
        </p:spPr>
        <p:txBody>
          <a:bodyPr anchor="t" anchorCtr="0">
            <a:noAutofit/>
          </a:bodyPr>
          <a:lstStyle>
            <a:lvl1pPr algn="l" rtl="0" eaLnBrk="0" fontAlgn="base" hangingPunct="0">
              <a:lnSpc>
                <a:spcPct val="90000"/>
              </a:lnSpc>
              <a:spcBef>
                <a:spcPct val="0"/>
              </a:spcBef>
              <a:spcAft>
                <a:spcPct val="0"/>
              </a:spcAft>
              <a:defRPr lang="en-US" sz="3100" b="1" dirty="0">
                <a:solidFill>
                  <a:srgbClr val="FFFFFF"/>
                </a:solidFill>
                <a:latin typeface="Arial" pitchFamily="34" charset="0"/>
                <a:ea typeface="+mj-ea"/>
                <a:cs typeface="Arial" pitchFamily="34" charset="0"/>
                <a:sym typeface="Gotham-Medium"/>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14375" y="1727995"/>
            <a:ext cx="5745163" cy="748506"/>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714375" y="2637630"/>
            <a:ext cx="5745163" cy="6392069"/>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1727995"/>
            <a:ext cx="5748337" cy="748506"/>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2637630"/>
            <a:ext cx="5748337" cy="6392069"/>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med">
    <p:dissolve/>
  </p:transition>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Tree>
  </p:cSld>
  <p:clrMapOvr>
    <a:masterClrMapping/>
  </p:clrMapOvr>
  <p:transition spd="med">
    <p:dissolve/>
  </p:transition>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Custom Layout">
    <p:spTree>
      <p:nvGrpSpPr>
        <p:cNvPr id="1" name=""/>
        <p:cNvGrpSpPr/>
        <p:nvPr/>
      </p:nvGrpSpPr>
      <p:grpSpPr>
        <a:xfrm>
          <a:off x="0" y="0"/>
          <a:ext cx="0" cy="0"/>
          <a:chOff x="0" y="0"/>
          <a:chExt cx="0" cy="0"/>
        </a:xfrm>
      </p:grpSpPr>
      <p:grpSp>
        <p:nvGrpSpPr>
          <p:cNvPr id="2" name="Group 2"/>
          <p:cNvGrpSpPr>
            <a:grpSpLocks/>
          </p:cNvGrpSpPr>
          <p:nvPr userDrawn="1"/>
        </p:nvGrpSpPr>
        <p:grpSpPr bwMode="auto">
          <a:xfrm>
            <a:off x="711200" y="304800"/>
            <a:ext cx="11582400" cy="8763000"/>
            <a:chOff x="711200" y="304800"/>
            <a:chExt cx="11582400" cy="8763000"/>
          </a:xfrm>
        </p:grpSpPr>
        <p:sp>
          <p:nvSpPr>
            <p:cNvPr id="3" name="Rectangle 3"/>
            <p:cNvSpPr/>
            <p:nvPr/>
          </p:nvSpPr>
          <p:spPr bwMode="auto">
            <a:xfrm>
              <a:off x="711200" y="304800"/>
              <a:ext cx="11582400" cy="8763000"/>
            </a:xfrm>
            <a:prstGeom prst="rect">
              <a:avLst/>
            </a:prstGeom>
            <a:noFill/>
            <a:ln w="9525" cap="flat" cmpd="sng" algn="ctr">
              <a:solidFill>
                <a:srgbClr val="FFFF00"/>
              </a:solidFill>
              <a:prstDash val="solid"/>
              <a:round/>
              <a:headEnd type="none" w="med" len="med"/>
              <a:tailEnd type="none" w="med" len="med"/>
            </a:ln>
            <a:effectLst/>
          </p:spPr>
          <p:txBody>
            <a:bodyPr anchor="ctr"/>
            <a:lstStyle/>
            <a:p>
              <a:pPr algn="ctr">
                <a:lnSpc>
                  <a:spcPct val="95000"/>
                </a:lnSpc>
                <a:defRPr/>
              </a:pPr>
              <a:endParaRPr lang="en-US">
                <a:latin typeface="Gotham-Medium" pitchFamily="2" charset="0"/>
                <a:sym typeface="Minion Pro Med" pitchFamily="18" charset="0"/>
              </a:endParaRPr>
            </a:p>
          </p:txBody>
        </p:sp>
        <p:sp>
          <p:nvSpPr>
            <p:cNvPr id="4" name="Rectangle 4"/>
            <p:cNvSpPr/>
            <p:nvPr/>
          </p:nvSpPr>
          <p:spPr bwMode="auto">
            <a:xfrm>
              <a:off x="711200" y="1981200"/>
              <a:ext cx="11582400" cy="1219200"/>
            </a:xfrm>
            <a:prstGeom prst="rect">
              <a:avLst/>
            </a:prstGeom>
            <a:noFill/>
            <a:ln w="9525" cap="flat" cmpd="sng" algn="ctr">
              <a:solidFill>
                <a:srgbClr val="FFFF00"/>
              </a:solidFill>
              <a:prstDash val="solid"/>
              <a:round/>
              <a:headEnd type="none" w="med" len="med"/>
              <a:tailEnd type="none" w="med" len="med"/>
            </a:ln>
            <a:effectLst/>
          </p:spPr>
          <p:txBody>
            <a:bodyPr anchor="ctr"/>
            <a:lstStyle/>
            <a:p>
              <a:pPr algn="ctr">
                <a:lnSpc>
                  <a:spcPct val="95000"/>
                </a:lnSpc>
                <a:defRPr/>
              </a:pPr>
              <a:endParaRPr lang="en-US">
                <a:latin typeface="Gotham-Medium" pitchFamily="2" charset="0"/>
                <a:sym typeface="Minion Pro Med" pitchFamily="18" charset="0"/>
              </a:endParaRPr>
            </a:p>
          </p:txBody>
        </p:sp>
      </p:grpSp>
      <p:cxnSp>
        <p:nvCxnSpPr>
          <p:cNvPr id="5" name="Straight Connector 5"/>
          <p:cNvCxnSpPr>
            <a:cxnSpLocks noChangeShapeType="1"/>
          </p:cNvCxnSpPr>
          <p:nvPr userDrawn="1"/>
        </p:nvCxnSpPr>
        <p:spPr bwMode="auto">
          <a:xfrm rot="5400000">
            <a:off x="1625600" y="4876800"/>
            <a:ext cx="9753600" cy="0"/>
          </a:xfrm>
          <a:prstGeom prst="line">
            <a:avLst/>
          </a:prstGeom>
          <a:noFill/>
          <a:ln w="3175" algn="ctr">
            <a:solidFill>
              <a:srgbClr val="FFFF00"/>
            </a:solidFill>
            <a:round/>
            <a:headEnd/>
            <a:tailEnd/>
          </a:ln>
        </p:spPr>
      </p:cxnSp>
      <p:cxnSp>
        <p:nvCxnSpPr>
          <p:cNvPr id="6" name="Straight Connector 6"/>
          <p:cNvCxnSpPr>
            <a:cxnSpLocks noChangeShapeType="1"/>
          </p:cNvCxnSpPr>
          <p:nvPr userDrawn="1"/>
        </p:nvCxnSpPr>
        <p:spPr bwMode="auto">
          <a:xfrm rot="5400000">
            <a:off x="1447800" y="4876800"/>
            <a:ext cx="9753600" cy="0"/>
          </a:xfrm>
          <a:prstGeom prst="line">
            <a:avLst/>
          </a:prstGeom>
          <a:noFill/>
          <a:ln w="3175" algn="ctr">
            <a:solidFill>
              <a:srgbClr val="FFFF00"/>
            </a:solidFill>
            <a:round/>
            <a:headEnd/>
            <a:tailEnd/>
          </a:ln>
        </p:spPr>
      </p:cxnSp>
      <p:cxnSp>
        <p:nvCxnSpPr>
          <p:cNvPr id="7" name="Straight Connector 7"/>
          <p:cNvCxnSpPr>
            <a:cxnSpLocks noChangeShapeType="1"/>
          </p:cNvCxnSpPr>
          <p:nvPr userDrawn="1"/>
        </p:nvCxnSpPr>
        <p:spPr bwMode="auto">
          <a:xfrm rot="5400000">
            <a:off x="1803400" y="4876800"/>
            <a:ext cx="9753600" cy="0"/>
          </a:xfrm>
          <a:prstGeom prst="line">
            <a:avLst/>
          </a:prstGeom>
          <a:noFill/>
          <a:ln w="3175" algn="ctr">
            <a:solidFill>
              <a:srgbClr val="FFFF00"/>
            </a:solidFill>
            <a:round/>
            <a:headEnd/>
            <a:tailEnd/>
          </a:ln>
        </p:spPr>
      </p:cxn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userDrawn="1">
  <p:cSld name="Title Slide">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2" cstate="print"/>
          <a:srcRect/>
          <a:stretch>
            <a:fillRect/>
          </a:stretch>
        </p:blipFill>
        <p:spPr bwMode="white">
          <a:xfrm>
            <a:off x="-25400" y="0"/>
            <a:ext cx="13030200" cy="9780588"/>
          </a:xfrm>
          <a:prstGeom prst="rect">
            <a:avLst/>
          </a:prstGeom>
          <a:noFill/>
          <a:ln w="12700">
            <a:noFill/>
            <a:miter lim="800000"/>
            <a:headEnd/>
            <a:tailEnd/>
          </a:ln>
        </p:spPr>
      </p:pic>
      <p:sp>
        <p:nvSpPr>
          <p:cNvPr id="381954" name="Rectangle 2"/>
          <p:cNvSpPr>
            <a:spLocks noGrp="1" noChangeArrowheads="1"/>
          </p:cNvSpPr>
          <p:nvPr>
            <p:ph type="ctrTitle"/>
          </p:nvPr>
        </p:nvSpPr>
        <p:spPr>
          <a:xfrm>
            <a:off x="782638" y="785328"/>
            <a:ext cx="11439526" cy="2365627"/>
          </a:xfrm>
          <a:noFill/>
          <a:ln w="9525">
            <a:noFill/>
            <a:miter lim="800000"/>
            <a:headEnd/>
            <a:tailEnd/>
          </a:ln>
        </p:spPr>
        <p:txBody>
          <a:bodyPr anchor="ctr"/>
          <a:lstStyle>
            <a:lvl1pPr algn="ctr" rtl="0" fontAlgn="base">
              <a:spcBef>
                <a:spcPct val="0"/>
              </a:spcBef>
              <a:spcAft>
                <a:spcPct val="0"/>
              </a:spcAft>
              <a:defRPr lang="en-US" sz="4800" b="1" kern="1200" dirty="0">
                <a:solidFill>
                  <a:srgbClr val="FFFFFF"/>
                </a:solidFill>
                <a:latin typeface="Arial"/>
                <a:ea typeface="+mn-ea"/>
                <a:cs typeface="Arial"/>
                <a:sym typeface="Minion Pro Med"/>
              </a:defRPr>
            </a:lvl1pPr>
          </a:lstStyle>
          <a:p>
            <a:r>
              <a:rPr lang="en-US" dirty="0"/>
              <a:t>Click to edit Master title</a:t>
            </a:r>
          </a:p>
        </p:txBody>
      </p:sp>
      <p:sp>
        <p:nvSpPr>
          <p:cNvPr id="381955" name="Rectangle 3"/>
          <p:cNvSpPr>
            <a:spLocks noGrp="1" noChangeArrowheads="1"/>
          </p:cNvSpPr>
          <p:nvPr>
            <p:ph type="subTitle" sz="quarter" idx="1"/>
          </p:nvPr>
        </p:nvSpPr>
        <p:spPr>
          <a:xfrm>
            <a:off x="1900238" y="6953250"/>
            <a:ext cx="9102725" cy="1335088"/>
          </a:xfrm>
          <a:ln w="9525"/>
        </p:spPr>
        <p:txBody>
          <a:bodyPr lIns="91378" tIns="45688" rIns="91378" bIns="45688"/>
          <a:lstStyle>
            <a:lvl1pPr algn="ctr">
              <a:lnSpc>
                <a:spcPct val="95000"/>
              </a:lnSpc>
              <a:buNone/>
              <a:defRPr lang="en-US" sz="2400" b="0" kern="1200" dirty="0">
                <a:solidFill>
                  <a:srgbClr val="FFFFFF"/>
                </a:solidFill>
                <a:latin typeface="Arial" charset="0"/>
                <a:ea typeface="+mn-ea"/>
                <a:cs typeface="Arial" charset="0"/>
                <a:sym typeface="Minion Pro Med"/>
              </a:defRPr>
            </a:lvl1pPr>
          </a:lstStyle>
          <a:p>
            <a:r>
              <a:rPr lang="en-US" dirty="0" smtClean="0"/>
              <a:t>Click to edit Master subtitle style</a:t>
            </a:r>
            <a:endParaRPr lang="en-US" dirty="0"/>
          </a:p>
        </p:txBody>
      </p:sp>
      <p:sp>
        <p:nvSpPr>
          <p:cNvPr id="13" name="Text Placeholder 12"/>
          <p:cNvSpPr>
            <a:spLocks noGrp="1"/>
          </p:cNvSpPr>
          <p:nvPr>
            <p:ph type="body" sz="quarter" idx="10"/>
          </p:nvPr>
        </p:nvSpPr>
        <p:spPr>
          <a:xfrm>
            <a:off x="782638" y="3151188"/>
            <a:ext cx="11439525" cy="1230312"/>
          </a:xfrm>
        </p:spPr>
        <p:txBody>
          <a:bodyPr anchor="ctr"/>
          <a:lstStyle>
            <a:lvl1pPr algn="ctr" rtl="0" fontAlgn="base">
              <a:spcBef>
                <a:spcPct val="0"/>
              </a:spcBef>
              <a:spcAft>
                <a:spcPct val="0"/>
              </a:spcAft>
              <a:buNone/>
              <a:defRPr lang="en-US" sz="3600" b="1" kern="1200" dirty="0" smtClean="0">
                <a:solidFill>
                  <a:srgbClr val="FFFFFF"/>
                </a:solidFill>
                <a:latin typeface="Arial"/>
                <a:ea typeface="+mn-ea"/>
                <a:cs typeface="Arial"/>
                <a:sym typeface="Minion Pro Med"/>
              </a:defRPr>
            </a:lvl1pPr>
          </a:lstStyle>
          <a:p>
            <a:pPr lvl="0"/>
            <a:r>
              <a:rPr lang="en-US" dirty="0" smtClean="0"/>
              <a:t>Click to edit Master text style</a:t>
            </a:r>
          </a:p>
        </p:txBody>
      </p:sp>
    </p:spTree>
  </p:cSld>
  <p:clrMapOvr>
    <a:masterClrMapping/>
  </p:clrMapOvr>
  <p:transition spd="med">
    <p:dissolve/>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image" Target="../media/image1.png"/><Relationship Id="rId5" Type="http://schemas.openxmlformats.org/officeDocument/2006/relationships/slideLayout" Target="../slideLayouts/slideLayout5.xml"/><Relationship Id="rId7" Type="http://schemas.openxmlformats.org/officeDocument/2006/relationships/slideLayout" Target="../slideLayouts/slideLayout7.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theme" Target="../theme/theme1.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4" Type="http://schemas.openxmlformats.org/officeDocument/2006/relationships/slideLayout" Target="../slideLayouts/slideLayout12.xml"/><Relationship Id="rId10" Type="http://schemas.openxmlformats.org/officeDocument/2006/relationships/slideLayout" Target="../slideLayouts/slideLayout18.xml"/><Relationship Id="rId5" Type="http://schemas.openxmlformats.org/officeDocument/2006/relationships/slideLayout" Target="../slideLayouts/slideLayout13.xml"/><Relationship Id="rId7" Type="http://schemas.openxmlformats.org/officeDocument/2006/relationships/slideLayout" Target="../slideLayouts/slideLayout15.xml"/><Relationship Id="rId11" Type="http://schemas.openxmlformats.org/officeDocument/2006/relationships/theme" Target="../theme/theme2.xml"/><Relationship Id="rId12" Type="http://schemas.openxmlformats.org/officeDocument/2006/relationships/image" Target="../media/image1.png"/><Relationship Id="rId1" Type="http://schemas.openxmlformats.org/officeDocument/2006/relationships/slideLayout" Target="../slideLayouts/slideLayout9.xml"/><Relationship Id="rId2" Type="http://schemas.openxmlformats.org/officeDocument/2006/relationships/slideLayout" Target="../slideLayouts/slideLayout10.xml"/><Relationship Id="rId9" Type="http://schemas.openxmlformats.org/officeDocument/2006/relationships/slideLayout" Target="../slideLayouts/slideLayout17.xml"/><Relationship Id="rId3" Type="http://schemas.openxmlformats.org/officeDocument/2006/relationships/slideLayout" Target="../slideLayouts/slideLayout11.xml"/><Relationship Id="rId6"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noChangeArrowheads="1"/>
          </p:cNvPicPr>
          <p:nvPr/>
        </p:nvPicPr>
        <p:blipFill>
          <a:blip r:embed="rId10" cstate="print"/>
          <a:srcRect/>
          <a:stretch>
            <a:fillRect/>
          </a:stretch>
        </p:blipFill>
        <p:spPr bwMode="white">
          <a:xfrm>
            <a:off x="-25400" y="0"/>
            <a:ext cx="13030200" cy="9780588"/>
          </a:xfrm>
          <a:prstGeom prst="rect">
            <a:avLst/>
          </a:prstGeom>
          <a:noFill/>
          <a:ln w="12700">
            <a:noFill/>
            <a:miter lim="800000"/>
            <a:headEnd/>
            <a:tailEnd/>
          </a:ln>
        </p:spPr>
      </p:pic>
      <p:sp>
        <p:nvSpPr>
          <p:cNvPr id="1027" name="Rectangle 6"/>
          <p:cNvSpPr>
            <a:spLocks noGrp="1" noChangeArrowheads="1"/>
          </p:cNvSpPr>
          <p:nvPr>
            <p:ph type="body" idx="1"/>
          </p:nvPr>
        </p:nvSpPr>
        <p:spPr bwMode="auto">
          <a:xfrm>
            <a:off x="661988" y="2276475"/>
            <a:ext cx="11704637" cy="2762250"/>
          </a:xfrm>
          <a:prstGeom prst="rect">
            <a:avLst/>
          </a:prstGeom>
          <a:noFill/>
          <a:ln w="12700" algn="ctr">
            <a:noFill/>
            <a:miter lim="800000"/>
            <a:headEnd/>
            <a:tailEnd/>
          </a:ln>
        </p:spPr>
        <p:txBody>
          <a:bodyPr vert="horz" wrap="square" lIns="0" tIns="0" rIns="0" bIns="0" numCol="1" anchor="t" anchorCtr="0" compatLnSpc="1">
            <a:prstTxWarp prst="textNoShape">
              <a:avLst/>
            </a:prstTxWarp>
          </a:bodyPr>
          <a:lstStyle/>
          <a:p>
            <a:pPr lvl="0"/>
            <a:r>
              <a:rPr lang="en-US" smtClean="0">
                <a:sym typeface="Minion Pro Med"/>
              </a:rPr>
              <a:t>Click to edit Master text styles</a:t>
            </a:r>
          </a:p>
          <a:p>
            <a:pPr lvl="1"/>
            <a:r>
              <a:rPr lang="en-US" smtClean="0">
                <a:sym typeface="Formata Regular"/>
              </a:rPr>
              <a:t>Second level</a:t>
            </a:r>
          </a:p>
          <a:p>
            <a:pPr lvl="2"/>
            <a:r>
              <a:rPr lang="en-US" smtClean="0">
                <a:sym typeface="Formata Regular"/>
              </a:rPr>
              <a:t>Third level</a:t>
            </a:r>
          </a:p>
          <a:p>
            <a:pPr lvl="3"/>
            <a:r>
              <a:rPr lang="en-US" smtClean="0">
                <a:sym typeface="Formata Regular"/>
              </a:rPr>
              <a:t>Fourth level</a:t>
            </a:r>
          </a:p>
          <a:p>
            <a:pPr lvl="4"/>
            <a:r>
              <a:rPr lang="en-US" smtClean="0">
                <a:sym typeface="Formata Regular"/>
              </a:rPr>
              <a:t>Fifth level</a:t>
            </a:r>
          </a:p>
        </p:txBody>
      </p:sp>
    </p:spTree>
  </p:cSld>
  <p:clrMap bg1="dk2" tx1="lt1" bg2="dk1" tx2="lt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Lst>
  <p:transition spd="slow"/>
  <p:timing>
    <p:tnLst>
      <p:par>
        <p:cTn id="1" dur="indefinite" restart="never" nodeType="tmRoot"/>
      </p:par>
    </p:tnLst>
  </p:timing>
  <p:hf sldNum="0" hdr="0" dt="0"/>
  <p:txStyles>
    <p:titleStyle>
      <a:lvl1pPr algn="l" rtl="0" eaLnBrk="0" fontAlgn="base" hangingPunct="0">
        <a:lnSpc>
          <a:spcPct val="90000"/>
        </a:lnSpc>
        <a:spcBef>
          <a:spcPct val="0"/>
        </a:spcBef>
        <a:spcAft>
          <a:spcPct val="0"/>
        </a:spcAft>
        <a:defRPr sz="6400">
          <a:solidFill>
            <a:srgbClr val="FFFFFF"/>
          </a:solidFill>
          <a:latin typeface="Arial" pitchFamily="34" charset="0"/>
          <a:ea typeface="+mj-ea"/>
          <a:cs typeface="Arial" pitchFamily="34" charset="0"/>
          <a:sym typeface="Gotham-Medium"/>
        </a:defRPr>
      </a:lvl1pPr>
      <a:lvl2pPr algn="l" rtl="0" eaLnBrk="0" fontAlgn="base" hangingPunct="0">
        <a:lnSpc>
          <a:spcPct val="90000"/>
        </a:lnSpc>
        <a:spcBef>
          <a:spcPct val="0"/>
        </a:spcBef>
        <a:spcAft>
          <a:spcPct val="0"/>
        </a:spcAft>
        <a:defRPr sz="6400">
          <a:solidFill>
            <a:srgbClr val="FFFFFF"/>
          </a:solidFill>
          <a:latin typeface="Arial" charset="0"/>
          <a:cs typeface="Arial" charset="0"/>
          <a:sym typeface="Gotham-Medium"/>
        </a:defRPr>
      </a:lvl2pPr>
      <a:lvl3pPr algn="l" rtl="0" eaLnBrk="0" fontAlgn="base" hangingPunct="0">
        <a:lnSpc>
          <a:spcPct val="90000"/>
        </a:lnSpc>
        <a:spcBef>
          <a:spcPct val="0"/>
        </a:spcBef>
        <a:spcAft>
          <a:spcPct val="0"/>
        </a:spcAft>
        <a:defRPr sz="6400">
          <a:solidFill>
            <a:srgbClr val="FFFFFF"/>
          </a:solidFill>
          <a:latin typeface="Arial" charset="0"/>
          <a:cs typeface="Arial" charset="0"/>
          <a:sym typeface="Gotham-Medium"/>
        </a:defRPr>
      </a:lvl3pPr>
      <a:lvl4pPr algn="l" rtl="0" eaLnBrk="0" fontAlgn="base" hangingPunct="0">
        <a:lnSpc>
          <a:spcPct val="90000"/>
        </a:lnSpc>
        <a:spcBef>
          <a:spcPct val="0"/>
        </a:spcBef>
        <a:spcAft>
          <a:spcPct val="0"/>
        </a:spcAft>
        <a:defRPr sz="6400">
          <a:solidFill>
            <a:srgbClr val="FFFFFF"/>
          </a:solidFill>
          <a:latin typeface="Arial" charset="0"/>
          <a:cs typeface="Arial" charset="0"/>
          <a:sym typeface="Gotham-Medium"/>
        </a:defRPr>
      </a:lvl4pPr>
      <a:lvl5pPr algn="l" rtl="0" eaLnBrk="0" fontAlgn="base" hangingPunct="0">
        <a:lnSpc>
          <a:spcPct val="90000"/>
        </a:lnSpc>
        <a:spcBef>
          <a:spcPct val="0"/>
        </a:spcBef>
        <a:spcAft>
          <a:spcPct val="0"/>
        </a:spcAft>
        <a:defRPr sz="6400">
          <a:solidFill>
            <a:srgbClr val="FFFFFF"/>
          </a:solidFill>
          <a:latin typeface="Arial" charset="0"/>
          <a:cs typeface="Arial" charset="0"/>
          <a:sym typeface="Gotham-Medium"/>
        </a:defRPr>
      </a:lvl5pPr>
      <a:lvl6pPr marL="457200" algn="l" rtl="0" fontAlgn="base">
        <a:lnSpc>
          <a:spcPct val="90000"/>
        </a:lnSpc>
        <a:spcBef>
          <a:spcPct val="0"/>
        </a:spcBef>
        <a:spcAft>
          <a:spcPct val="0"/>
        </a:spcAft>
        <a:defRPr sz="6400">
          <a:solidFill>
            <a:srgbClr val="FFFFFF"/>
          </a:solidFill>
          <a:latin typeface="Gotham-Medium" pitchFamily="2" charset="0"/>
          <a:sym typeface="Gotham-Medium" pitchFamily="2" charset="0"/>
        </a:defRPr>
      </a:lvl6pPr>
      <a:lvl7pPr marL="914400" algn="l" rtl="0" fontAlgn="base">
        <a:lnSpc>
          <a:spcPct val="90000"/>
        </a:lnSpc>
        <a:spcBef>
          <a:spcPct val="0"/>
        </a:spcBef>
        <a:spcAft>
          <a:spcPct val="0"/>
        </a:spcAft>
        <a:defRPr sz="6400">
          <a:solidFill>
            <a:srgbClr val="FFFFFF"/>
          </a:solidFill>
          <a:latin typeface="Gotham-Medium" pitchFamily="2" charset="0"/>
          <a:sym typeface="Gotham-Medium" pitchFamily="2" charset="0"/>
        </a:defRPr>
      </a:lvl7pPr>
      <a:lvl8pPr marL="1371600" algn="l" rtl="0" fontAlgn="base">
        <a:lnSpc>
          <a:spcPct val="90000"/>
        </a:lnSpc>
        <a:spcBef>
          <a:spcPct val="0"/>
        </a:spcBef>
        <a:spcAft>
          <a:spcPct val="0"/>
        </a:spcAft>
        <a:defRPr sz="6400">
          <a:solidFill>
            <a:srgbClr val="FFFFFF"/>
          </a:solidFill>
          <a:latin typeface="Gotham-Medium" pitchFamily="2" charset="0"/>
          <a:sym typeface="Gotham-Medium" pitchFamily="2" charset="0"/>
        </a:defRPr>
      </a:lvl8pPr>
      <a:lvl9pPr marL="1828800" algn="l" rtl="0" fontAlgn="base">
        <a:lnSpc>
          <a:spcPct val="90000"/>
        </a:lnSpc>
        <a:spcBef>
          <a:spcPct val="0"/>
        </a:spcBef>
        <a:spcAft>
          <a:spcPct val="0"/>
        </a:spcAft>
        <a:defRPr sz="6400">
          <a:solidFill>
            <a:srgbClr val="FFFFFF"/>
          </a:solidFill>
          <a:latin typeface="Gotham-Medium" pitchFamily="2" charset="0"/>
          <a:sym typeface="Gotham-Medium" pitchFamily="2" charset="0"/>
        </a:defRPr>
      </a:lvl9pPr>
    </p:titleStyle>
    <p:bodyStyle>
      <a:lvl1pPr marL="234950" indent="-234950" algn="l" rtl="0" eaLnBrk="0" fontAlgn="base" hangingPunct="0">
        <a:spcBef>
          <a:spcPct val="10000"/>
        </a:spcBef>
        <a:spcAft>
          <a:spcPct val="10000"/>
        </a:spcAft>
        <a:buClr>
          <a:srgbClr val="FFFFFF"/>
        </a:buClr>
        <a:buChar char="•"/>
        <a:defRPr sz="3200">
          <a:solidFill>
            <a:srgbClr val="FFFFFF"/>
          </a:solidFill>
          <a:latin typeface="Arial" pitchFamily="34" charset="0"/>
          <a:ea typeface="+mn-ea"/>
          <a:cs typeface="Arial" pitchFamily="34" charset="0"/>
          <a:sym typeface="Minion Pro Med"/>
        </a:defRPr>
      </a:lvl1pPr>
      <a:lvl2pPr marL="693738" indent="-238125" algn="l" rtl="0" eaLnBrk="0" fontAlgn="base" hangingPunct="0">
        <a:spcBef>
          <a:spcPct val="10000"/>
        </a:spcBef>
        <a:spcAft>
          <a:spcPct val="10000"/>
        </a:spcAft>
        <a:buClr>
          <a:srgbClr val="FFFFFF"/>
        </a:buClr>
        <a:buChar char="•"/>
        <a:defRPr sz="2800">
          <a:solidFill>
            <a:srgbClr val="FFFFFF"/>
          </a:solidFill>
          <a:latin typeface="Arial" pitchFamily="34" charset="0"/>
          <a:cs typeface="Arial" pitchFamily="34" charset="0"/>
          <a:sym typeface="Formata Regular"/>
        </a:defRPr>
      </a:lvl2pPr>
      <a:lvl3pPr marL="1149350" indent="-234950" algn="l" rtl="0" eaLnBrk="0" fontAlgn="base" hangingPunct="0">
        <a:spcBef>
          <a:spcPct val="10000"/>
        </a:spcBef>
        <a:spcAft>
          <a:spcPct val="10000"/>
        </a:spcAft>
        <a:buClr>
          <a:srgbClr val="FFFFFF"/>
        </a:buClr>
        <a:buChar char="•"/>
        <a:defRPr sz="2400">
          <a:solidFill>
            <a:srgbClr val="FFFFFF"/>
          </a:solidFill>
          <a:latin typeface="Arial" pitchFamily="34" charset="0"/>
          <a:cs typeface="Arial" pitchFamily="34" charset="0"/>
          <a:sym typeface="Formata Regular"/>
        </a:defRPr>
      </a:lvl3pPr>
      <a:lvl4pPr marL="1600200" indent="-230188" algn="l" rtl="0" eaLnBrk="0" fontAlgn="base" hangingPunct="0">
        <a:spcBef>
          <a:spcPct val="10000"/>
        </a:spcBef>
        <a:spcAft>
          <a:spcPct val="10000"/>
        </a:spcAft>
        <a:buClr>
          <a:srgbClr val="FFFFFF"/>
        </a:buClr>
        <a:buChar char="•"/>
        <a:defRPr sz="2400">
          <a:solidFill>
            <a:srgbClr val="FFFFFF"/>
          </a:solidFill>
          <a:latin typeface="Arial" pitchFamily="34" charset="0"/>
          <a:cs typeface="Arial" pitchFamily="34" charset="0"/>
          <a:sym typeface="Formata Regular"/>
        </a:defRPr>
      </a:lvl4pPr>
      <a:lvl5pPr marL="2057400" indent="-228600" algn="l" rtl="0" eaLnBrk="0" fontAlgn="base" hangingPunct="0">
        <a:spcBef>
          <a:spcPct val="10000"/>
        </a:spcBef>
        <a:spcAft>
          <a:spcPct val="10000"/>
        </a:spcAft>
        <a:buClr>
          <a:srgbClr val="FFFFFF"/>
        </a:buClr>
        <a:buChar char="•"/>
        <a:defRPr sz="2400">
          <a:solidFill>
            <a:srgbClr val="FFFFFF"/>
          </a:solidFill>
          <a:latin typeface="Arial" pitchFamily="34" charset="0"/>
          <a:cs typeface="Arial" pitchFamily="34" charset="0"/>
          <a:sym typeface="Formata Regular"/>
        </a:defRPr>
      </a:lvl5pPr>
      <a:lvl6pPr marL="2514600" indent="-228600" algn="l" rtl="0" fontAlgn="base">
        <a:spcBef>
          <a:spcPct val="10000"/>
        </a:spcBef>
        <a:spcAft>
          <a:spcPct val="10000"/>
        </a:spcAft>
        <a:buClr>
          <a:srgbClr val="FFFFFF"/>
        </a:buClr>
        <a:buChar char="•"/>
        <a:defRPr sz="2400">
          <a:solidFill>
            <a:schemeClr val="hlink"/>
          </a:solidFill>
          <a:latin typeface="+mn-lt"/>
          <a:sym typeface="Formata Regular" pitchFamily="-65" charset="0"/>
        </a:defRPr>
      </a:lvl6pPr>
      <a:lvl7pPr marL="2971800" indent="-228600" algn="l" rtl="0" fontAlgn="base">
        <a:spcBef>
          <a:spcPct val="10000"/>
        </a:spcBef>
        <a:spcAft>
          <a:spcPct val="10000"/>
        </a:spcAft>
        <a:buClr>
          <a:srgbClr val="FFFFFF"/>
        </a:buClr>
        <a:buChar char="•"/>
        <a:defRPr sz="2400">
          <a:solidFill>
            <a:schemeClr val="hlink"/>
          </a:solidFill>
          <a:latin typeface="+mn-lt"/>
          <a:sym typeface="Formata Regular" pitchFamily="-65" charset="0"/>
        </a:defRPr>
      </a:lvl7pPr>
      <a:lvl8pPr marL="3429000" indent="-228600" algn="l" rtl="0" fontAlgn="base">
        <a:spcBef>
          <a:spcPct val="10000"/>
        </a:spcBef>
        <a:spcAft>
          <a:spcPct val="10000"/>
        </a:spcAft>
        <a:buClr>
          <a:srgbClr val="FFFFFF"/>
        </a:buClr>
        <a:buChar char="•"/>
        <a:defRPr sz="2400">
          <a:solidFill>
            <a:schemeClr val="hlink"/>
          </a:solidFill>
          <a:latin typeface="+mn-lt"/>
          <a:sym typeface="Formata Regular" pitchFamily="-65" charset="0"/>
        </a:defRPr>
      </a:lvl8pPr>
      <a:lvl9pPr marL="3886200" indent="-228600" algn="l" rtl="0" fontAlgn="base">
        <a:spcBef>
          <a:spcPct val="10000"/>
        </a:spcBef>
        <a:spcAft>
          <a:spcPct val="10000"/>
        </a:spcAft>
        <a:buClr>
          <a:srgbClr val="FFFFFF"/>
        </a:buClr>
        <a:buChar char="•"/>
        <a:defRPr sz="2400">
          <a:solidFill>
            <a:schemeClr val="hlink"/>
          </a:solidFill>
          <a:latin typeface="+mn-lt"/>
          <a:sym typeface="Formata Regular" pitchFamily="-65"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reserve="1">
  <p:cSld>
    <p:bg bwMode="black">
      <p:bgPr>
        <a:solidFill>
          <a:schemeClr val="bg1"/>
        </a:solidFill>
        <a:effectLst/>
      </p:bgPr>
    </p:bg>
    <p:spTree>
      <p:nvGrpSpPr>
        <p:cNvPr id="1" name=""/>
        <p:cNvGrpSpPr/>
        <p:nvPr/>
      </p:nvGrpSpPr>
      <p:grpSpPr>
        <a:xfrm>
          <a:off x="0" y="0"/>
          <a:ext cx="0" cy="0"/>
          <a:chOff x="0" y="0"/>
          <a:chExt cx="0" cy="0"/>
        </a:xfrm>
      </p:grpSpPr>
      <p:pic>
        <p:nvPicPr>
          <p:cNvPr id="10242" name="Picture 12"/>
          <p:cNvPicPr>
            <a:picLocks noChangeAspect="1" noChangeArrowheads="1"/>
          </p:cNvPicPr>
          <p:nvPr/>
        </p:nvPicPr>
        <p:blipFill>
          <a:blip r:embed="rId12" cstate="print"/>
          <a:srcRect/>
          <a:stretch>
            <a:fillRect/>
          </a:stretch>
        </p:blipFill>
        <p:spPr bwMode="white">
          <a:xfrm>
            <a:off x="-25400" y="0"/>
            <a:ext cx="13030200" cy="9780588"/>
          </a:xfrm>
          <a:prstGeom prst="rect">
            <a:avLst/>
          </a:prstGeom>
          <a:noFill/>
          <a:ln w="12700">
            <a:noFill/>
            <a:miter lim="800000"/>
            <a:headEnd/>
            <a:tailEnd/>
          </a:ln>
        </p:spPr>
      </p:pic>
      <p:sp>
        <p:nvSpPr>
          <p:cNvPr id="10243" name="Rectangle 1"/>
          <p:cNvSpPr>
            <a:spLocks noGrp="1" noChangeArrowheads="1"/>
          </p:cNvSpPr>
          <p:nvPr>
            <p:ph type="title"/>
          </p:nvPr>
        </p:nvSpPr>
        <p:spPr bwMode="auto">
          <a:xfrm>
            <a:off x="609600" y="7367588"/>
            <a:ext cx="11288713" cy="954087"/>
          </a:xfrm>
          <a:prstGeom prst="rect">
            <a:avLst/>
          </a:prstGeom>
          <a:noFill/>
          <a:ln w="12700" algn="ctr">
            <a:noFill/>
            <a:miter lim="800000"/>
            <a:headEnd/>
            <a:tailEnd/>
          </a:ln>
        </p:spPr>
        <p:txBody>
          <a:bodyPr vert="horz" wrap="square" lIns="38032" tIns="38032" rIns="38032" bIns="38032" numCol="1" anchor="b" anchorCtr="0" compatLnSpc="1">
            <a:prstTxWarp prst="textNoShape">
              <a:avLst/>
            </a:prstTxWarp>
            <a:spAutoFit/>
          </a:bodyPr>
          <a:lstStyle/>
          <a:p>
            <a:pPr lvl="0"/>
            <a:r>
              <a:rPr lang="en-US" smtClean="0">
                <a:sym typeface="Gotham-Medium"/>
              </a:rPr>
              <a:t>Click to edit Master title</a:t>
            </a:r>
          </a:p>
        </p:txBody>
      </p:sp>
      <p:sp>
        <p:nvSpPr>
          <p:cNvPr id="10244" name="Rectangle 6"/>
          <p:cNvSpPr>
            <a:spLocks noGrp="1" noChangeArrowheads="1"/>
          </p:cNvSpPr>
          <p:nvPr>
            <p:ph type="body" idx="1"/>
          </p:nvPr>
        </p:nvSpPr>
        <p:spPr bwMode="auto">
          <a:xfrm>
            <a:off x="661988" y="2276475"/>
            <a:ext cx="11704637" cy="2762250"/>
          </a:xfrm>
          <a:prstGeom prst="rect">
            <a:avLst/>
          </a:prstGeom>
          <a:noFill/>
          <a:ln w="12700" algn="ctr">
            <a:noFill/>
            <a:miter lim="800000"/>
            <a:headEnd/>
            <a:tailEnd/>
          </a:ln>
        </p:spPr>
        <p:txBody>
          <a:bodyPr vert="horz" wrap="square" lIns="0" tIns="0" rIns="0" bIns="0" numCol="1" anchor="t" anchorCtr="0" compatLnSpc="1">
            <a:prstTxWarp prst="textNoShape">
              <a:avLst/>
            </a:prstTxWarp>
          </a:bodyPr>
          <a:lstStyle/>
          <a:p>
            <a:pPr lvl="0"/>
            <a:r>
              <a:rPr lang="en-US" smtClean="0">
                <a:sym typeface="Minion Pro Med"/>
              </a:rPr>
              <a:t>Click to edit Master text styles</a:t>
            </a:r>
          </a:p>
          <a:p>
            <a:pPr lvl="1"/>
            <a:r>
              <a:rPr lang="en-US" smtClean="0">
                <a:sym typeface="Formata Regular"/>
              </a:rPr>
              <a:t>Second level</a:t>
            </a:r>
          </a:p>
          <a:p>
            <a:pPr lvl="2"/>
            <a:r>
              <a:rPr lang="en-US" smtClean="0">
                <a:sym typeface="Formata Regular"/>
              </a:rPr>
              <a:t>Third level</a:t>
            </a:r>
          </a:p>
          <a:p>
            <a:pPr lvl="3"/>
            <a:r>
              <a:rPr lang="en-US" smtClean="0">
                <a:sym typeface="Formata Regular"/>
              </a:rPr>
              <a:t>Fourth level</a:t>
            </a:r>
          </a:p>
          <a:p>
            <a:pPr lvl="4"/>
            <a:r>
              <a:rPr lang="en-US" smtClean="0">
                <a:sym typeface="Formata Regular"/>
              </a:rPr>
              <a:t>Fifth level</a:t>
            </a:r>
          </a:p>
        </p:txBody>
      </p:sp>
    </p:spTree>
  </p:cSld>
  <p:clrMap bg1="dk2" tx1="lt1" bg2="dk1" tx2="lt2" accent1="accent1" accent2="accent2" accent3="accent3" accent4="accent4" accent5="accent5" accent6="accent6" hlink="hlink" folHlink="folHlink"/>
  <p:sldLayoutIdLst>
    <p:sldLayoutId id="2147483839" r:id="rId1"/>
    <p:sldLayoutId id="2147483840" r:id="rId2"/>
    <p:sldLayoutId id="2147483841" r:id="rId3"/>
    <p:sldLayoutId id="2147483842" r:id="rId4"/>
    <p:sldLayoutId id="2147483843" r:id="rId5"/>
    <p:sldLayoutId id="2147483844" r:id="rId6"/>
    <p:sldLayoutId id="2147483845" r:id="rId7"/>
    <p:sldLayoutId id="2147483846" r:id="rId8"/>
    <p:sldLayoutId id="2147483847" r:id="rId9"/>
    <p:sldLayoutId id="2147483848" r:id="rId10"/>
  </p:sldLayoutIdLst>
  <p:transition spd="slow"/>
  <p:timing>
    <p:tnLst>
      <p:par>
        <p:cTn id="1" dur="indefinite" restart="never" nodeType="tmRoot"/>
      </p:par>
    </p:tnLst>
  </p:timing>
  <p:hf sldNum="0" hdr="0" dt="0"/>
  <p:txStyles>
    <p:titleStyle>
      <a:lvl1pPr algn="l" rtl="0" eaLnBrk="0" fontAlgn="base" hangingPunct="0">
        <a:lnSpc>
          <a:spcPct val="90000"/>
        </a:lnSpc>
        <a:spcBef>
          <a:spcPct val="0"/>
        </a:spcBef>
        <a:spcAft>
          <a:spcPct val="0"/>
        </a:spcAft>
        <a:defRPr sz="6400">
          <a:solidFill>
            <a:srgbClr val="FFFFFF"/>
          </a:solidFill>
          <a:latin typeface="Arial" pitchFamily="34" charset="0"/>
          <a:ea typeface="+mj-ea"/>
          <a:cs typeface="Arial" pitchFamily="34" charset="0"/>
          <a:sym typeface="Gotham-Medium"/>
        </a:defRPr>
      </a:lvl1pPr>
      <a:lvl2pPr algn="l" rtl="0" eaLnBrk="0" fontAlgn="base" hangingPunct="0">
        <a:lnSpc>
          <a:spcPct val="90000"/>
        </a:lnSpc>
        <a:spcBef>
          <a:spcPct val="0"/>
        </a:spcBef>
        <a:spcAft>
          <a:spcPct val="0"/>
        </a:spcAft>
        <a:defRPr sz="6400">
          <a:solidFill>
            <a:srgbClr val="FFFFFF"/>
          </a:solidFill>
          <a:latin typeface="Arial" charset="0"/>
          <a:cs typeface="Arial" charset="0"/>
          <a:sym typeface="Gotham-Medium"/>
        </a:defRPr>
      </a:lvl2pPr>
      <a:lvl3pPr algn="l" rtl="0" eaLnBrk="0" fontAlgn="base" hangingPunct="0">
        <a:lnSpc>
          <a:spcPct val="90000"/>
        </a:lnSpc>
        <a:spcBef>
          <a:spcPct val="0"/>
        </a:spcBef>
        <a:spcAft>
          <a:spcPct val="0"/>
        </a:spcAft>
        <a:defRPr sz="6400">
          <a:solidFill>
            <a:srgbClr val="FFFFFF"/>
          </a:solidFill>
          <a:latin typeface="Arial" charset="0"/>
          <a:cs typeface="Arial" charset="0"/>
          <a:sym typeface="Gotham-Medium"/>
        </a:defRPr>
      </a:lvl3pPr>
      <a:lvl4pPr algn="l" rtl="0" eaLnBrk="0" fontAlgn="base" hangingPunct="0">
        <a:lnSpc>
          <a:spcPct val="90000"/>
        </a:lnSpc>
        <a:spcBef>
          <a:spcPct val="0"/>
        </a:spcBef>
        <a:spcAft>
          <a:spcPct val="0"/>
        </a:spcAft>
        <a:defRPr sz="6400">
          <a:solidFill>
            <a:srgbClr val="FFFFFF"/>
          </a:solidFill>
          <a:latin typeface="Arial" charset="0"/>
          <a:cs typeface="Arial" charset="0"/>
          <a:sym typeface="Gotham-Medium"/>
        </a:defRPr>
      </a:lvl4pPr>
      <a:lvl5pPr algn="l" rtl="0" eaLnBrk="0" fontAlgn="base" hangingPunct="0">
        <a:lnSpc>
          <a:spcPct val="90000"/>
        </a:lnSpc>
        <a:spcBef>
          <a:spcPct val="0"/>
        </a:spcBef>
        <a:spcAft>
          <a:spcPct val="0"/>
        </a:spcAft>
        <a:defRPr sz="6400">
          <a:solidFill>
            <a:srgbClr val="FFFFFF"/>
          </a:solidFill>
          <a:latin typeface="Arial" charset="0"/>
          <a:cs typeface="Arial" charset="0"/>
          <a:sym typeface="Gotham-Medium"/>
        </a:defRPr>
      </a:lvl5pPr>
      <a:lvl6pPr marL="457200" algn="l" rtl="0" fontAlgn="base">
        <a:lnSpc>
          <a:spcPct val="90000"/>
        </a:lnSpc>
        <a:spcBef>
          <a:spcPct val="0"/>
        </a:spcBef>
        <a:spcAft>
          <a:spcPct val="0"/>
        </a:spcAft>
        <a:defRPr sz="6400">
          <a:solidFill>
            <a:srgbClr val="FFFFFF"/>
          </a:solidFill>
          <a:latin typeface="Gotham-Medium" pitchFamily="2" charset="0"/>
          <a:sym typeface="Gotham-Medium" pitchFamily="2" charset="0"/>
        </a:defRPr>
      </a:lvl6pPr>
      <a:lvl7pPr marL="914400" algn="l" rtl="0" fontAlgn="base">
        <a:lnSpc>
          <a:spcPct val="90000"/>
        </a:lnSpc>
        <a:spcBef>
          <a:spcPct val="0"/>
        </a:spcBef>
        <a:spcAft>
          <a:spcPct val="0"/>
        </a:spcAft>
        <a:defRPr sz="6400">
          <a:solidFill>
            <a:srgbClr val="FFFFFF"/>
          </a:solidFill>
          <a:latin typeface="Gotham-Medium" pitchFamily="2" charset="0"/>
          <a:sym typeface="Gotham-Medium" pitchFamily="2" charset="0"/>
        </a:defRPr>
      </a:lvl7pPr>
      <a:lvl8pPr marL="1371600" algn="l" rtl="0" fontAlgn="base">
        <a:lnSpc>
          <a:spcPct val="90000"/>
        </a:lnSpc>
        <a:spcBef>
          <a:spcPct val="0"/>
        </a:spcBef>
        <a:spcAft>
          <a:spcPct val="0"/>
        </a:spcAft>
        <a:defRPr sz="6400">
          <a:solidFill>
            <a:srgbClr val="FFFFFF"/>
          </a:solidFill>
          <a:latin typeface="Gotham-Medium" pitchFamily="2" charset="0"/>
          <a:sym typeface="Gotham-Medium" pitchFamily="2" charset="0"/>
        </a:defRPr>
      </a:lvl8pPr>
      <a:lvl9pPr marL="1828800" algn="l" rtl="0" fontAlgn="base">
        <a:lnSpc>
          <a:spcPct val="90000"/>
        </a:lnSpc>
        <a:spcBef>
          <a:spcPct val="0"/>
        </a:spcBef>
        <a:spcAft>
          <a:spcPct val="0"/>
        </a:spcAft>
        <a:defRPr sz="6400">
          <a:solidFill>
            <a:srgbClr val="FFFFFF"/>
          </a:solidFill>
          <a:latin typeface="Gotham-Medium" pitchFamily="2" charset="0"/>
          <a:sym typeface="Gotham-Medium" pitchFamily="2" charset="0"/>
        </a:defRPr>
      </a:lvl9pPr>
    </p:titleStyle>
    <p:bodyStyle>
      <a:lvl1pPr marL="234950" indent="-234950" algn="l" rtl="0" eaLnBrk="0" fontAlgn="base" hangingPunct="0">
        <a:spcBef>
          <a:spcPct val="10000"/>
        </a:spcBef>
        <a:spcAft>
          <a:spcPct val="10000"/>
        </a:spcAft>
        <a:buClr>
          <a:srgbClr val="FFFFFF"/>
        </a:buClr>
        <a:buChar char="•"/>
        <a:defRPr sz="3200">
          <a:solidFill>
            <a:srgbClr val="FFFFFF"/>
          </a:solidFill>
          <a:latin typeface="Arial" pitchFamily="34" charset="0"/>
          <a:ea typeface="+mn-ea"/>
          <a:cs typeface="Arial" pitchFamily="34" charset="0"/>
          <a:sym typeface="Minion Pro Med"/>
        </a:defRPr>
      </a:lvl1pPr>
      <a:lvl2pPr marL="693738" indent="-238125" algn="l" rtl="0" eaLnBrk="0" fontAlgn="base" hangingPunct="0">
        <a:spcBef>
          <a:spcPct val="10000"/>
        </a:spcBef>
        <a:spcAft>
          <a:spcPct val="10000"/>
        </a:spcAft>
        <a:buClr>
          <a:srgbClr val="FFFFFF"/>
        </a:buClr>
        <a:buChar char="•"/>
        <a:defRPr sz="2800">
          <a:solidFill>
            <a:srgbClr val="FFFFFF"/>
          </a:solidFill>
          <a:latin typeface="Arial" pitchFamily="34" charset="0"/>
          <a:cs typeface="Arial" pitchFamily="34" charset="0"/>
          <a:sym typeface="Formata Regular"/>
        </a:defRPr>
      </a:lvl2pPr>
      <a:lvl3pPr marL="1149350" indent="-234950" algn="l" rtl="0" eaLnBrk="0" fontAlgn="base" hangingPunct="0">
        <a:spcBef>
          <a:spcPct val="10000"/>
        </a:spcBef>
        <a:spcAft>
          <a:spcPct val="10000"/>
        </a:spcAft>
        <a:buClr>
          <a:srgbClr val="FFFFFF"/>
        </a:buClr>
        <a:buChar char="•"/>
        <a:defRPr sz="2400">
          <a:solidFill>
            <a:srgbClr val="FFFFFF"/>
          </a:solidFill>
          <a:latin typeface="Arial" pitchFamily="34" charset="0"/>
          <a:cs typeface="Arial" pitchFamily="34" charset="0"/>
          <a:sym typeface="Formata Regular"/>
        </a:defRPr>
      </a:lvl3pPr>
      <a:lvl4pPr marL="1600200" indent="-230188" algn="l" rtl="0" eaLnBrk="0" fontAlgn="base" hangingPunct="0">
        <a:spcBef>
          <a:spcPct val="10000"/>
        </a:spcBef>
        <a:spcAft>
          <a:spcPct val="10000"/>
        </a:spcAft>
        <a:buClr>
          <a:srgbClr val="FFFFFF"/>
        </a:buClr>
        <a:buChar char="•"/>
        <a:defRPr sz="2400">
          <a:solidFill>
            <a:srgbClr val="FFFFFF"/>
          </a:solidFill>
          <a:latin typeface="Arial" pitchFamily="34" charset="0"/>
          <a:cs typeface="Arial" pitchFamily="34" charset="0"/>
          <a:sym typeface="Formata Regular"/>
        </a:defRPr>
      </a:lvl4pPr>
      <a:lvl5pPr marL="2057400" indent="-228600" algn="l" rtl="0" eaLnBrk="0" fontAlgn="base" hangingPunct="0">
        <a:spcBef>
          <a:spcPct val="10000"/>
        </a:spcBef>
        <a:spcAft>
          <a:spcPct val="10000"/>
        </a:spcAft>
        <a:buClr>
          <a:srgbClr val="FFFFFF"/>
        </a:buClr>
        <a:buChar char="•"/>
        <a:defRPr sz="2400">
          <a:solidFill>
            <a:srgbClr val="FFFFFF"/>
          </a:solidFill>
          <a:latin typeface="Arial" pitchFamily="34" charset="0"/>
          <a:cs typeface="Arial" pitchFamily="34" charset="0"/>
          <a:sym typeface="Formata Regular"/>
        </a:defRPr>
      </a:lvl5pPr>
      <a:lvl6pPr marL="2514600" indent="-228600" algn="l" rtl="0" fontAlgn="base">
        <a:spcBef>
          <a:spcPct val="10000"/>
        </a:spcBef>
        <a:spcAft>
          <a:spcPct val="10000"/>
        </a:spcAft>
        <a:buClr>
          <a:srgbClr val="FFFFFF"/>
        </a:buClr>
        <a:buChar char="•"/>
        <a:defRPr sz="2400">
          <a:solidFill>
            <a:schemeClr val="hlink"/>
          </a:solidFill>
          <a:latin typeface="+mn-lt"/>
          <a:sym typeface="Formata Regular" pitchFamily="-65" charset="0"/>
        </a:defRPr>
      </a:lvl6pPr>
      <a:lvl7pPr marL="2971800" indent="-228600" algn="l" rtl="0" fontAlgn="base">
        <a:spcBef>
          <a:spcPct val="10000"/>
        </a:spcBef>
        <a:spcAft>
          <a:spcPct val="10000"/>
        </a:spcAft>
        <a:buClr>
          <a:srgbClr val="FFFFFF"/>
        </a:buClr>
        <a:buChar char="•"/>
        <a:defRPr sz="2400">
          <a:solidFill>
            <a:schemeClr val="hlink"/>
          </a:solidFill>
          <a:latin typeface="+mn-lt"/>
          <a:sym typeface="Formata Regular" pitchFamily="-65" charset="0"/>
        </a:defRPr>
      </a:lvl7pPr>
      <a:lvl8pPr marL="3429000" indent="-228600" algn="l" rtl="0" fontAlgn="base">
        <a:spcBef>
          <a:spcPct val="10000"/>
        </a:spcBef>
        <a:spcAft>
          <a:spcPct val="10000"/>
        </a:spcAft>
        <a:buClr>
          <a:srgbClr val="FFFFFF"/>
        </a:buClr>
        <a:buChar char="•"/>
        <a:defRPr sz="2400">
          <a:solidFill>
            <a:schemeClr val="hlink"/>
          </a:solidFill>
          <a:latin typeface="+mn-lt"/>
          <a:sym typeface="Formata Regular" pitchFamily="-65" charset="0"/>
        </a:defRPr>
      </a:lvl8pPr>
      <a:lvl9pPr marL="3886200" indent="-228600" algn="l" rtl="0" fontAlgn="base">
        <a:spcBef>
          <a:spcPct val="10000"/>
        </a:spcBef>
        <a:spcAft>
          <a:spcPct val="10000"/>
        </a:spcAft>
        <a:buClr>
          <a:srgbClr val="FFFFFF"/>
        </a:buClr>
        <a:buChar char="•"/>
        <a:defRPr sz="2400">
          <a:solidFill>
            <a:schemeClr val="hlink"/>
          </a:solidFill>
          <a:latin typeface="+mn-lt"/>
          <a:sym typeface="Formata Regular" pitchFamily="-65"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5" Type="http://schemas.openxmlformats.org/officeDocument/2006/relationships/image" Target="../media/image4.gif"/></Relationships>
</file>

<file path=ppt/slides/_rels/slide10.xml.rels><?xml version="1.0" encoding="UTF-8" standalone="yes"?>
<Relationships xmlns="http://schemas.openxmlformats.org/package/2006/relationships"><Relationship Id="rId4" Type="http://schemas.openxmlformats.org/officeDocument/2006/relationships/chart" Target="../charts/chart11.xml"/><Relationship Id="rId1" Type="http://schemas.openxmlformats.org/officeDocument/2006/relationships/slideLayout" Target="../slideLayouts/slideLayout4.xml"/><Relationship Id="rId2" Type="http://schemas.openxmlformats.org/officeDocument/2006/relationships/notesSlide" Target="../notesSlides/notesSlide10.xml"/><Relationship Id="rId3" Type="http://schemas.openxmlformats.org/officeDocument/2006/relationships/chart" Target="../charts/char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3" Type="http://schemas.openxmlformats.org/officeDocument/2006/relationships/chart" Target="../charts/chart12.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notesSlide" Target="../notesSlides/notesSlide12.xml"/><Relationship Id="rId1" Type="http://schemas.openxmlformats.org/officeDocument/2006/relationships/tags" Target="../tags/tag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notesSlide" Target="../notesSlides/notesSlide13.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notesSlide" Target="../notesSlides/notesSlide14.xml"/><Relationship Id="rId1" Type="http://schemas.openxmlformats.org/officeDocument/2006/relationships/tags" Target="../tags/tag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notesSlide" Target="../notesSlides/notesSlide15.xml"/><Relationship Id="rId1" Type="http://schemas.openxmlformats.org/officeDocument/2006/relationships/tags" Target="../tags/tag5.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notesSlide" Target="../notesSlides/notesSlide16.xml"/><Relationship Id="rId1" Type="http://schemas.openxmlformats.org/officeDocument/2006/relationships/tags" Target="../tags/tag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3" Type="http://schemas.openxmlformats.org/officeDocument/2006/relationships/notesSlide" Target="../notesSlides/notesSlide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3"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3" Type="http://schemas.openxmlformats.org/officeDocument/2006/relationships/chart" Target="../charts/chart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3" Type="http://schemas.openxmlformats.org/officeDocument/2006/relationships/chart" Target="../charts/chart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4" Type="http://schemas.openxmlformats.org/officeDocument/2006/relationships/chart" Target="../charts/chart5.xml"/><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chart" Target="../charts/chart4.xml"/><Relationship Id="rId5" Type="http://schemas.openxmlformats.org/officeDocument/2006/relationships/chart" Target="../charts/char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3" Type="http://schemas.openxmlformats.org/officeDocument/2006/relationships/chart" Target="../charts/chart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4" Type="http://schemas.openxmlformats.org/officeDocument/2006/relationships/chart" Target="../charts/chart9.xm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chart" Target="../charts/chart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7" name="Picture 6" descr="800px-Flag_of_Palestine.svg.png"/>
          <p:cNvPicPr>
            <a:picLocks noChangeAspect="1"/>
          </p:cNvPicPr>
          <p:nvPr/>
        </p:nvPicPr>
        <p:blipFill>
          <a:blip r:embed="rId3" cstate="print"/>
          <a:stretch>
            <a:fillRect/>
          </a:stretch>
        </p:blipFill>
        <p:spPr>
          <a:xfrm>
            <a:off x="1473200" y="4003675"/>
            <a:ext cx="2651125" cy="1649413"/>
          </a:xfrm>
          <a:prstGeom prst="rect">
            <a:avLst/>
          </a:prstGeom>
          <a:ln>
            <a:noFill/>
          </a:ln>
          <a:effectLst>
            <a:outerShdw blurRad="50800" dist="38100" dir="2700000" algn="tl" rotWithShape="0">
              <a:prstClr val="black">
                <a:alpha val="40000"/>
              </a:prstClr>
            </a:outerShdw>
          </a:effectLst>
        </p:spPr>
      </p:pic>
      <p:pic>
        <p:nvPicPr>
          <p:cNvPr id="9" name="Picture 8" descr="israel_flag.jpg"/>
          <p:cNvPicPr>
            <a:picLocks noChangeAspect="1"/>
          </p:cNvPicPr>
          <p:nvPr/>
        </p:nvPicPr>
        <p:blipFill>
          <a:blip r:embed="rId4" cstate="print"/>
          <a:srcRect r="1120"/>
          <a:stretch>
            <a:fillRect/>
          </a:stretch>
        </p:blipFill>
        <p:spPr>
          <a:xfrm>
            <a:off x="5162550" y="4017963"/>
            <a:ext cx="2603500" cy="1620837"/>
          </a:xfrm>
          <a:prstGeom prst="rect">
            <a:avLst/>
          </a:prstGeom>
          <a:ln>
            <a:noFill/>
          </a:ln>
          <a:effectLst>
            <a:outerShdw blurRad="50800" dist="38100" dir="5400000" algn="t" rotWithShape="0">
              <a:prstClr val="black">
                <a:alpha val="40000"/>
              </a:prstClr>
            </a:outerShdw>
          </a:effectLst>
        </p:spPr>
      </p:pic>
      <p:pic>
        <p:nvPicPr>
          <p:cNvPr id="11" name="Picture 10" descr="large_flag_of_lebanon.gif"/>
          <p:cNvPicPr>
            <a:picLocks noChangeAspect="1"/>
          </p:cNvPicPr>
          <p:nvPr/>
        </p:nvPicPr>
        <p:blipFill>
          <a:blip r:embed="rId5" cstate="print"/>
          <a:stretch>
            <a:fillRect/>
          </a:stretch>
        </p:blipFill>
        <p:spPr>
          <a:xfrm>
            <a:off x="8804275" y="3990975"/>
            <a:ext cx="2647950" cy="1674813"/>
          </a:xfrm>
          <a:prstGeom prst="rect">
            <a:avLst/>
          </a:prstGeom>
          <a:ln>
            <a:noFill/>
          </a:ln>
          <a:effectLst>
            <a:outerShdw blurRad="50800" dist="38100" dir="8100000" algn="tr" rotWithShape="0">
              <a:prstClr val="black">
                <a:alpha val="40000"/>
              </a:prstClr>
            </a:outerShdw>
          </a:effectLst>
        </p:spPr>
      </p:pic>
      <p:sp>
        <p:nvSpPr>
          <p:cNvPr id="13" name="Title 12"/>
          <p:cNvSpPr>
            <a:spLocks noGrp="1"/>
          </p:cNvSpPr>
          <p:nvPr>
            <p:ph type="ctrTitle"/>
          </p:nvPr>
        </p:nvSpPr>
        <p:spPr>
          <a:xfrm>
            <a:off x="782638" y="1265238"/>
            <a:ext cx="11439525" cy="1406525"/>
          </a:xfrm>
        </p:spPr>
        <p:txBody>
          <a:bodyPr/>
          <a:lstStyle/>
          <a:p>
            <a:pPr>
              <a:defRPr/>
            </a:pPr>
            <a:r>
              <a:rPr smtClean="0"/>
              <a:t>Palestine, Israel and Lebanon:</a:t>
            </a:r>
            <a:br>
              <a:rPr smtClean="0"/>
            </a:br>
            <a:r>
              <a:rPr smtClean="0">
                <a:sym typeface="Gotham-Medium"/>
              </a:rPr>
              <a:t>Politics and Peace Prospects</a:t>
            </a:r>
            <a:endParaRPr/>
          </a:p>
        </p:txBody>
      </p:sp>
      <p:sp>
        <p:nvSpPr>
          <p:cNvPr id="10" name="Subtitle 9"/>
          <p:cNvSpPr>
            <a:spLocks noGrp="1"/>
          </p:cNvSpPr>
          <p:nvPr>
            <p:ph type="subTitle" sz="quarter" idx="1"/>
          </p:nvPr>
        </p:nvSpPr>
        <p:spPr>
          <a:xfrm>
            <a:off x="457200" y="6953250"/>
            <a:ext cx="11857038" cy="1335088"/>
          </a:xfrm>
        </p:spPr>
        <p:txBody>
          <a:bodyPr/>
          <a:lstStyle/>
          <a:p>
            <a:pPr defTabSz="912813">
              <a:defRPr/>
            </a:pPr>
            <a:r>
              <a:rPr dirty="0" smtClean="0"/>
              <a:t>International Peace Institute </a:t>
            </a:r>
          </a:p>
          <a:p>
            <a:pPr defTabSz="912813">
              <a:defRPr/>
            </a:pPr>
            <a:r>
              <a:rPr dirty="0" smtClean="0"/>
              <a:t>with Charney Research</a:t>
            </a:r>
          </a:p>
          <a:p>
            <a:pPr defTabSz="912813">
              <a:defRPr/>
            </a:pPr>
            <a:r>
              <a:rPr dirty="0" smtClean="0"/>
              <a:t>8 December 2010</a:t>
            </a:r>
          </a:p>
          <a:p>
            <a:pPr>
              <a:defRPr/>
            </a:pPr>
            <a:endParaRPr dirty="0"/>
          </a:p>
        </p:txBody>
      </p:sp>
    </p:spTree>
  </p:cSld>
  <p:clrMapOvr>
    <a:masterClrMapping/>
  </p:clrMapOvr>
  <p:transition spd="med" advTm="5133">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28" name="Object 10"/>
          <p:cNvGraphicFramePr>
            <a:graphicFrameLocks noChangeAspect="1"/>
          </p:cNvGraphicFramePr>
          <p:nvPr/>
        </p:nvGraphicFramePr>
        <p:xfrm>
          <a:off x="747713" y="3235325"/>
          <a:ext cx="5626100" cy="5765800"/>
        </p:xfrm>
        <a:graphic>
          <a:graphicData uri="http://schemas.openxmlformats.org/drawingml/2006/chart">
            <c:chart xmlns:c="http://schemas.openxmlformats.org/drawingml/2006/chart" xmlns:r="http://schemas.openxmlformats.org/officeDocument/2006/relationships" r:id="rId3"/>
          </a:graphicData>
        </a:graphic>
      </p:graphicFrame>
      <p:sp>
        <p:nvSpPr>
          <p:cNvPr id="44034" name="Rectangle 2"/>
          <p:cNvSpPr>
            <a:spLocks noGrp="1" noChangeArrowheads="1"/>
          </p:cNvSpPr>
          <p:nvPr>
            <p:ph type="title"/>
          </p:nvPr>
        </p:nvSpPr>
        <p:spPr bwMode="auto">
          <a:xfrm>
            <a:off x="711200" y="560388"/>
            <a:ext cx="12293600" cy="1624012"/>
          </a:xfrm>
          <a:noFill/>
          <a:ln>
            <a:miter lim="800000"/>
            <a:headEnd/>
            <a:tailEnd/>
          </a:ln>
        </p:spPr>
        <p:txBody>
          <a:bodyPr vert="horz" wrap="square" lIns="91440" tIns="45720" rIns="91440" bIns="45720" numCol="1" compatLnSpc="1">
            <a:prstTxWarp prst="textNoShape">
              <a:avLst/>
            </a:prstTxWarp>
          </a:bodyPr>
          <a:lstStyle/>
          <a:p>
            <a:r>
              <a:rPr lang="en-US" smtClean="0">
                <a:latin typeface="Arial" charset="0"/>
                <a:cs typeface="Arial" charset="0"/>
              </a:rPr>
              <a:t>Palestinians and Israelis are open to a phased two-state solution, but have opposing views on the Arab Peace Initiative.</a:t>
            </a:r>
          </a:p>
        </p:txBody>
      </p:sp>
      <p:sp>
        <p:nvSpPr>
          <p:cNvPr id="44035" name="TextBox 11"/>
          <p:cNvSpPr txBox="1">
            <a:spLocks noChangeArrowheads="1"/>
          </p:cNvSpPr>
          <p:nvPr/>
        </p:nvSpPr>
        <p:spPr bwMode="auto">
          <a:xfrm>
            <a:off x="6916509" y="2530475"/>
            <a:ext cx="5311775" cy="400050"/>
          </a:xfrm>
          <a:prstGeom prst="rect">
            <a:avLst/>
          </a:prstGeom>
          <a:noFill/>
          <a:ln w="9525">
            <a:noFill/>
            <a:miter lim="800000"/>
            <a:headEnd/>
            <a:tailEnd/>
          </a:ln>
        </p:spPr>
        <p:txBody>
          <a:bodyPr>
            <a:spAutoFit/>
          </a:bodyPr>
          <a:lstStyle/>
          <a:p>
            <a:pPr defTabSz="912813" eaLnBrk="0" hangingPunct="0">
              <a:buClr>
                <a:srgbClr val="FFFFFF"/>
              </a:buClr>
            </a:pPr>
            <a:r>
              <a:rPr lang="en-US" sz="2000" dirty="0">
                <a:solidFill>
                  <a:schemeClr val="tx1"/>
                </a:solidFill>
                <a:latin typeface="Arial" charset="0"/>
              </a:rPr>
              <a:t>Arab Peace Initiative</a:t>
            </a:r>
          </a:p>
        </p:txBody>
      </p:sp>
      <p:sp>
        <p:nvSpPr>
          <p:cNvPr id="44036" name="TextBox 16"/>
          <p:cNvSpPr txBox="1">
            <a:spLocks noChangeArrowheads="1"/>
          </p:cNvSpPr>
          <p:nvPr/>
        </p:nvSpPr>
        <p:spPr bwMode="auto">
          <a:xfrm>
            <a:off x="743858" y="2530475"/>
            <a:ext cx="5726113" cy="400050"/>
          </a:xfrm>
          <a:prstGeom prst="rect">
            <a:avLst/>
          </a:prstGeom>
          <a:noFill/>
          <a:ln w="9525">
            <a:noFill/>
            <a:miter lim="800000"/>
            <a:headEnd/>
            <a:tailEnd/>
          </a:ln>
        </p:spPr>
        <p:txBody>
          <a:bodyPr>
            <a:spAutoFit/>
          </a:bodyPr>
          <a:lstStyle/>
          <a:p>
            <a:pPr defTabSz="912813" eaLnBrk="0" hangingPunct="0">
              <a:buClr>
                <a:srgbClr val="FFFFFF"/>
              </a:buClr>
            </a:pPr>
            <a:r>
              <a:rPr lang="en-US" sz="2000">
                <a:solidFill>
                  <a:schemeClr val="tx1"/>
                </a:solidFill>
                <a:latin typeface="Arial" charset="0"/>
              </a:rPr>
              <a:t>Two-State Solution</a:t>
            </a:r>
          </a:p>
        </p:txBody>
      </p:sp>
      <p:graphicFrame>
        <p:nvGraphicFramePr>
          <p:cNvPr id="29" name="Object 5"/>
          <p:cNvGraphicFramePr>
            <a:graphicFrameLocks noChangeAspect="1"/>
          </p:cNvGraphicFramePr>
          <p:nvPr/>
        </p:nvGraphicFramePr>
        <p:xfrm>
          <a:off x="6923088" y="3222625"/>
          <a:ext cx="5319712" cy="5765800"/>
        </p:xfrm>
        <a:graphic>
          <a:graphicData uri="http://schemas.openxmlformats.org/drawingml/2006/chart">
            <c:chart xmlns:c="http://schemas.openxmlformats.org/drawingml/2006/chart" xmlns:r="http://schemas.openxmlformats.org/officeDocument/2006/relationships" r:id="rId4"/>
          </a:graphicData>
        </a:graphic>
      </p:graphicFrame>
      <p:grpSp>
        <p:nvGrpSpPr>
          <p:cNvPr id="44038" name="Group 40"/>
          <p:cNvGrpSpPr>
            <a:grpSpLocks/>
          </p:cNvGrpSpPr>
          <p:nvPr/>
        </p:nvGrpSpPr>
        <p:grpSpPr bwMode="auto">
          <a:xfrm>
            <a:off x="7921625" y="8362950"/>
            <a:ext cx="4849813" cy="584200"/>
            <a:chOff x="7809447" y="8378583"/>
            <a:chExt cx="4152902" cy="584775"/>
          </a:xfrm>
        </p:grpSpPr>
        <p:grpSp>
          <p:nvGrpSpPr>
            <p:cNvPr id="44053" name="Group 17"/>
            <p:cNvGrpSpPr>
              <a:grpSpLocks/>
            </p:cNvGrpSpPr>
            <p:nvPr/>
          </p:nvGrpSpPr>
          <p:grpSpPr bwMode="auto">
            <a:xfrm>
              <a:off x="7809447" y="8378583"/>
              <a:ext cx="4152902" cy="584775"/>
              <a:chOff x="3989855" y="7867520"/>
              <a:chExt cx="4891403" cy="584775"/>
            </a:xfrm>
          </p:grpSpPr>
          <p:sp>
            <p:nvSpPr>
              <p:cNvPr id="44055" name="TextBox 43"/>
              <p:cNvSpPr txBox="1">
                <a:spLocks noChangeArrowheads="1"/>
              </p:cNvSpPr>
              <p:nvPr/>
            </p:nvSpPr>
            <p:spPr bwMode="auto">
              <a:xfrm>
                <a:off x="3989855" y="7867520"/>
                <a:ext cx="4891403" cy="584775"/>
              </a:xfrm>
              <a:prstGeom prst="rect">
                <a:avLst/>
              </a:prstGeom>
              <a:noFill/>
              <a:ln w="9525">
                <a:noFill/>
                <a:miter lim="800000"/>
                <a:headEnd/>
                <a:tailEnd/>
              </a:ln>
            </p:spPr>
            <p:txBody>
              <a:bodyPr>
                <a:spAutoFit/>
              </a:bodyPr>
              <a:lstStyle/>
              <a:p>
                <a:r>
                  <a:rPr lang="en-US" sz="1600">
                    <a:latin typeface="Arial" charset="0"/>
                  </a:rPr>
                  <a:t>    Prefer plan                         Prefer plan</a:t>
                </a:r>
              </a:p>
              <a:p>
                <a:r>
                  <a:rPr lang="en-US" sz="1600">
                    <a:latin typeface="Arial" charset="0"/>
                  </a:rPr>
                  <a:t>    Prefer status quo               Prefer status quo </a:t>
                </a:r>
              </a:p>
            </p:txBody>
          </p:sp>
          <p:sp>
            <p:nvSpPr>
              <p:cNvPr id="45" name="Rectangle 44"/>
              <p:cNvSpPr/>
              <p:nvPr/>
            </p:nvSpPr>
            <p:spPr bwMode="auto">
              <a:xfrm>
                <a:off x="6554839" y="7967631"/>
                <a:ext cx="124887" cy="125535"/>
              </a:xfrm>
              <a:prstGeom prst="rect">
                <a:avLst/>
              </a:prstGeom>
              <a:solidFill>
                <a:schemeClr val="tx1">
                  <a:lumMod val="20000"/>
                  <a:lumOff val="80000"/>
                </a:schemeClr>
              </a:solidFill>
              <a:ln w="3175" cap="flat" cmpd="sng" algn="ctr">
                <a:noFill/>
                <a:prstDash val="solid"/>
                <a:round/>
                <a:headEnd type="none" w="med" len="med"/>
                <a:tailEnd type="none" w="med" len="med"/>
              </a:ln>
              <a:effectLst/>
            </p:spPr>
            <p:txBody>
              <a:bodyPr anchor="ctr"/>
              <a:lstStyle/>
              <a:p>
                <a:pPr algn="ctr">
                  <a:lnSpc>
                    <a:spcPct val="95000"/>
                  </a:lnSpc>
                  <a:defRPr/>
                </a:pPr>
                <a:endParaRPr lang="en-US">
                  <a:latin typeface="Gotham-Medium" pitchFamily="2" charset="0"/>
                  <a:sym typeface="Minion Pro Med" pitchFamily="18" charset="0"/>
                </a:endParaRPr>
              </a:p>
            </p:txBody>
          </p:sp>
          <p:sp>
            <p:nvSpPr>
              <p:cNvPr id="44057" name="Rectangle 45"/>
              <p:cNvSpPr>
                <a:spLocks noChangeArrowheads="1"/>
              </p:cNvSpPr>
              <p:nvPr/>
            </p:nvSpPr>
            <p:spPr bwMode="auto">
              <a:xfrm>
                <a:off x="4088327" y="8220340"/>
                <a:ext cx="131573" cy="126124"/>
              </a:xfrm>
              <a:prstGeom prst="rect">
                <a:avLst/>
              </a:prstGeom>
              <a:solidFill>
                <a:srgbClr val="007635"/>
              </a:solidFill>
              <a:ln w="9525" algn="ctr">
                <a:noFill/>
                <a:round/>
                <a:headEnd/>
                <a:tailEnd/>
              </a:ln>
            </p:spPr>
            <p:txBody>
              <a:bodyPr anchor="ctr"/>
              <a:lstStyle/>
              <a:p>
                <a:pPr algn="ctr">
                  <a:lnSpc>
                    <a:spcPct val="95000"/>
                  </a:lnSpc>
                </a:pPr>
                <a:endParaRPr lang="en-US"/>
              </a:p>
            </p:txBody>
          </p:sp>
          <p:sp>
            <p:nvSpPr>
              <p:cNvPr id="44058" name="Rectangle 46"/>
              <p:cNvSpPr>
                <a:spLocks noChangeArrowheads="1"/>
              </p:cNvSpPr>
              <p:nvPr/>
            </p:nvSpPr>
            <p:spPr bwMode="auto">
              <a:xfrm>
                <a:off x="4093775" y="8001880"/>
                <a:ext cx="126124" cy="126124"/>
              </a:xfrm>
              <a:prstGeom prst="rect">
                <a:avLst/>
              </a:prstGeom>
              <a:solidFill>
                <a:srgbClr val="FF0000"/>
              </a:solidFill>
              <a:ln w="3175" algn="ctr">
                <a:noFill/>
                <a:round/>
                <a:headEnd/>
                <a:tailEnd/>
              </a:ln>
            </p:spPr>
            <p:txBody>
              <a:bodyPr anchor="ctr"/>
              <a:lstStyle/>
              <a:p>
                <a:pPr algn="ctr">
                  <a:lnSpc>
                    <a:spcPct val="95000"/>
                  </a:lnSpc>
                </a:pPr>
                <a:endParaRPr lang="en-US"/>
              </a:p>
            </p:txBody>
          </p:sp>
        </p:grpSp>
        <p:sp>
          <p:nvSpPr>
            <p:cNvPr id="44054" name="Rectangle 42"/>
            <p:cNvSpPr>
              <a:spLocks noChangeArrowheads="1"/>
            </p:cNvSpPr>
            <p:nvPr/>
          </p:nvSpPr>
          <p:spPr bwMode="auto">
            <a:xfrm>
              <a:off x="9977045" y="8725996"/>
              <a:ext cx="107082" cy="126124"/>
            </a:xfrm>
            <a:prstGeom prst="rect">
              <a:avLst/>
            </a:prstGeom>
            <a:solidFill>
              <a:srgbClr val="0070C0"/>
            </a:solidFill>
            <a:ln w="9525" algn="ctr">
              <a:noFill/>
              <a:round/>
              <a:headEnd/>
              <a:tailEnd/>
            </a:ln>
          </p:spPr>
          <p:txBody>
            <a:bodyPr anchor="ctr"/>
            <a:lstStyle/>
            <a:p>
              <a:pPr algn="ctr">
                <a:lnSpc>
                  <a:spcPct val="95000"/>
                </a:lnSpc>
              </a:pPr>
              <a:endParaRPr lang="en-US"/>
            </a:p>
          </p:txBody>
        </p:sp>
      </p:grpSp>
      <p:grpSp>
        <p:nvGrpSpPr>
          <p:cNvPr id="44039" name="Group 47"/>
          <p:cNvGrpSpPr>
            <a:grpSpLocks/>
          </p:cNvGrpSpPr>
          <p:nvPr/>
        </p:nvGrpSpPr>
        <p:grpSpPr bwMode="auto">
          <a:xfrm>
            <a:off x="1568450" y="8364538"/>
            <a:ext cx="5549900" cy="841375"/>
            <a:chOff x="572820" y="7719858"/>
            <a:chExt cx="5548723" cy="841506"/>
          </a:xfrm>
        </p:grpSpPr>
        <p:grpSp>
          <p:nvGrpSpPr>
            <p:cNvPr id="44043" name="Group 34"/>
            <p:cNvGrpSpPr>
              <a:grpSpLocks/>
            </p:cNvGrpSpPr>
            <p:nvPr/>
          </p:nvGrpSpPr>
          <p:grpSpPr bwMode="auto">
            <a:xfrm>
              <a:off x="3131790" y="7719858"/>
              <a:ext cx="2989753" cy="830997"/>
              <a:chOff x="-4640611" y="7341478"/>
              <a:chExt cx="2989753" cy="830997"/>
            </a:xfrm>
          </p:grpSpPr>
          <p:sp>
            <p:nvSpPr>
              <p:cNvPr id="44049" name="TextBox 61"/>
              <p:cNvSpPr txBox="1">
                <a:spLocks noChangeArrowheads="1"/>
              </p:cNvSpPr>
              <p:nvPr/>
            </p:nvSpPr>
            <p:spPr bwMode="auto">
              <a:xfrm>
                <a:off x="-4640611" y="7341478"/>
                <a:ext cx="2989753" cy="830997"/>
              </a:xfrm>
              <a:prstGeom prst="rect">
                <a:avLst/>
              </a:prstGeom>
              <a:noFill/>
              <a:ln w="9525">
                <a:noFill/>
                <a:miter lim="800000"/>
                <a:headEnd/>
                <a:tailEnd/>
              </a:ln>
            </p:spPr>
            <p:txBody>
              <a:bodyPr>
                <a:spAutoFit/>
              </a:bodyPr>
              <a:lstStyle/>
              <a:p>
                <a:r>
                  <a:rPr lang="en-US" sz="1600">
                    <a:latin typeface="Arial" charset="0"/>
                  </a:rPr>
                  <a:t>   Provisional borders/state</a:t>
                </a:r>
              </a:p>
              <a:p>
                <a:r>
                  <a:rPr lang="en-US" sz="1600">
                    <a:latin typeface="Arial" charset="0"/>
                  </a:rPr>
                  <a:t>   All issues agreed</a:t>
                </a:r>
              </a:p>
              <a:p>
                <a:r>
                  <a:rPr lang="en-US" sz="1600">
                    <a:latin typeface="Arial" charset="0"/>
                  </a:rPr>
                  <a:t>   Neither</a:t>
                </a:r>
              </a:p>
            </p:txBody>
          </p:sp>
          <p:sp>
            <p:nvSpPr>
              <p:cNvPr id="44050" name="Rectangle 62"/>
              <p:cNvSpPr>
                <a:spLocks noChangeArrowheads="1"/>
              </p:cNvSpPr>
              <p:nvPr/>
            </p:nvSpPr>
            <p:spPr bwMode="auto">
              <a:xfrm>
                <a:off x="-4596694" y="7921301"/>
                <a:ext cx="126123" cy="126124"/>
              </a:xfrm>
              <a:prstGeom prst="rect">
                <a:avLst/>
              </a:prstGeom>
              <a:solidFill>
                <a:srgbClr val="FFC000"/>
              </a:solidFill>
              <a:ln w="9525" algn="ctr">
                <a:noFill/>
                <a:round/>
                <a:headEnd/>
                <a:tailEnd/>
              </a:ln>
            </p:spPr>
            <p:txBody>
              <a:bodyPr anchor="ctr"/>
              <a:lstStyle/>
              <a:p>
                <a:pPr algn="ctr">
                  <a:lnSpc>
                    <a:spcPct val="95000"/>
                  </a:lnSpc>
                </a:pPr>
                <a:endParaRPr lang="en-US"/>
              </a:p>
            </p:txBody>
          </p:sp>
          <p:sp>
            <p:nvSpPr>
              <p:cNvPr id="44051" name="Rectangle 63"/>
              <p:cNvSpPr>
                <a:spLocks noChangeArrowheads="1"/>
              </p:cNvSpPr>
              <p:nvPr/>
            </p:nvSpPr>
            <p:spPr bwMode="auto">
              <a:xfrm>
                <a:off x="-4596705" y="7441326"/>
                <a:ext cx="126123" cy="126124"/>
              </a:xfrm>
              <a:prstGeom prst="rect">
                <a:avLst/>
              </a:prstGeom>
              <a:solidFill>
                <a:srgbClr val="FFFFFF"/>
              </a:solidFill>
              <a:ln w="3175" algn="ctr">
                <a:noFill/>
                <a:round/>
                <a:headEnd/>
                <a:tailEnd/>
              </a:ln>
            </p:spPr>
            <p:txBody>
              <a:bodyPr anchor="ctr"/>
              <a:lstStyle/>
              <a:p>
                <a:pPr algn="ctr">
                  <a:lnSpc>
                    <a:spcPct val="95000"/>
                  </a:lnSpc>
                </a:pPr>
                <a:endParaRPr lang="en-US"/>
              </a:p>
            </p:txBody>
          </p:sp>
          <p:sp>
            <p:nvSpPr>
              <p:cNvPr id="44052" name="Rectangle 64"/>
              <p:cNvSpPr>
                <a:spLocks noChangeArrowheads="1"/>
              </p:cNvSpPr>
              <p:nvPr/>
            </p:nvSpPr>
            <p:spPr bwMode="auto">
              <a:xfrm>
                <a:off x="-4599094" y="7681313"/>
                <a:ext cx="126123" cy="126124"/>
              </a:xfrm>
              <a:prstGeom prst="rect">
                <a:avLst/>
              </a:prstGeom>
              <a:solidFill>
                <a:srgbClr val="0070C0"/>
              </a:solidFill>
              <a:ln w="3175" algn="ctr">
                <a:noFill/>
                <a:round/>
                <a:headEnd/>
                <a:tailEnd/>
              </a:ln>
            </p:spPr>
            <p:txBody>
              <a:bodyPr anchor="ctr"/>
              <a:lstStyle/>
              <a:p>
                <a:pPr algn="ctr">
                  <a:lnSpc>
                    <a:spcPct val="95000"/>
                  </a:lnSpc>
                </a:pPr>
                <a:endParaRPr lang="en-US"/>
              </a:p>
            </p:txBody>
          </p:sp>
        </p:grpSp>
        <p:grpSp>
          <p:nvGrpSpPr>
            <p:cNvPr id="44044" name="Group 35"/>
            <p:cNvGrpSpPr>
              <a:grpSpLocks/>
            </p:cNvGrpSpPr>
            <p:nvPr/>
          </p:nvGrpSpPr>
          <p:grpSpPr bwMode="auto">
            <a:xfrm>
              <a:off x="572820" y="7730367"/>
              <a:ext cx="2927130" cy="830997"/>
              <a:chOff x="-4120055" y="7341478"/>
              <a:chExt cx="2927130" cy="830997"/>
            </a:xfrm>
          </p:grpSpPr>
          <p:sp>
            <p:nvSpPr>
              <p:cNvPr id="44046" name="TextBox 51"/>
              <p:cNvSpPr txBox="1">
                <a:spLocks noChangeArrowheads="1"/>
              </p:cNvSpPr>
              <p:nvPr/>
            </p:nvSpPr>
            <p:spPr bwMode="auto">
              <a:xfrm>
                <a:off x="-4120055" y="7341478"/>
                <a:ext cx="2927130" cy="830997"/>
              </a:xfrm>
              <a:prstGeom prst="rect">
                <a:avLst/>
              </a:prstGeom>
              <a:noFill/>
              <a:ln w="9525">
                <a:noFill/>
                <a:miter lim="800000"/>
                <a:headEnd/>
                <a:tailEnd/>
              </a:ln>
            </p:spPr>
            <p:txBody>
              <a:bodyPr>
                <a:spAutoFit/>
              </a:bodyPr>
              <a:lstStyle/>
              <a:p>
                <a:r>
                  <a:rPr lang="en-US" sz="1600">
                    <a:latin typeface="Arial" charset="0"/>
                  </a:rPr>
                  <a:t>   Provisional borders/state</a:t>
                </a:r>
              </a:p>
              <a:p>
                <a:r>
                  <a:rPr lang="en-US" sz="1600">
                    <a:latin typeface="Arial" charset="0"/>
                  </a:rPr>
                  <a:t>   All issues agreed</a:t>
                </a:r>
              </a:p>
              <a:p>
                <a:r>
                  <a:rPr lang="en-US" sz="1600">
                    <a:latin typeface="Arial" charset="0"/>
                  </a:rPr>
                  <a:t>   Neither</a:t>
                </a:r>
              </a:p>
            </p:txBody>
          </p:sp>
          <p:sp>
            <p:nvSpPr>
              <p:cNvPr id="44047" name="Rectangle 59"/>
              <p:cNvSpPr>
                <a:spLocks noChangeArrowheads="1"/>
              </p:cNvSpPr>
              <p:nvPr/>
            </p:nvSpPr>
            <p:spPr bwMode="auto">
              <a:xfrm>
                <a:off x="-4051762" y="7921301"/>
                <a:ext cx="126123" cy="126124"/>
              </a:xfrm>
              <a:prstGeom prst="rect">
                <a:avLst/>
              </a:prstGeom>
              <a:solidFill>
                <a:srgbClr val="FFC000"/>
              </a:solidFill>
              <a:ln w="9525" algn="ctr">
                <a:noFill/>
                <a:round/>
                <a:headEnd/>
                <a:tailEnd/>
              </a:ln>
            </p:spPr>
            <p:txBody>
              <a:bodyPr anchor="ctr"/>
              <a:lstStyle/>
              <a:p>
                <a:pPr algn="ctr">
                  <a:lnSpc>
                    <a:spcPct val="95000"/>
                  </a:lnSpc>
                </a:pPr>
                <a:endParaRPr lang="en-US"/>
              </a:p>
            </p:txBody>
          </p:sp>
          <p:sp>
            <p:nvSpPr>
              <p:cNvPr id="44048" name="Rectangle 60"/>
              <p:cNvSpPr>
                <a:spLocks noChangeArrowheads="1"/>
              </p:cNvSpPr>
              <p:nvPr/>
            </p:nvSpPr>
            <p:spPr bwMode="auto">
              <a:xfrm>
                <a:off x="-4046542" y="7681313"/>
                <a:ext cx="126123" cy="126124"/>
              </a:xfrm>
              <a:prstGeom prst="rect">
                <a:avLst/>
              </a:prstGeom>
              <a:solidFill>
                <a:srgbClr val="FF0000"/>
              </a:solidFill>
              <a:ln w="3175" algn="ctr">
                <a:noFill/>
                <a:round/>
                <a:headEnd/>
                <a:tailEnd/>
              </a:ln>
            </p:spPr>
            <p:txBody>
              <a:bodyPr anchor="ctr"/>
              <a:lstStyle/>
              <a:p>
                <a:pPr algn="ctr">
                  <a:lnSpc>
                    <a:spcPct val="95000"/>
                  </a:lnSpc>
                </a:pPr>
                <a:endParaRPr lang="en-US"/>
              </a:p>
            </p:txBody>
          </p:sp>
        </p:grpSp>
        <p:sp>
          <p:nvSpPr>
            <p:cNvPr id="44045" name="Rectangle 50"/>
            <p:cNvSpPr>
              <a:spLocks noChangeArrowheads="1"/>
            </p:cNvSpPr>
            <p:nvPr/>
          </p:nvSpPr>
          <p:spPr bwMode="auto">
            <a:xfrm>
              <a:off x="640556" y="7858125"/>
              <a:ext cx="128829" cy="125836"/>
            </a:xfrm>
            <a:prstGeom prst="rect">
              <a:avLst/>
            </a:prstGeom>
            <a:solidFill>
              <a:srgbClr val="007635"/>
            </a:solidFill>
            <a:ln w="9525" algn="ctr">
              <a:noFill/>
              <a:round/>
              <a:headEnd/>
              <a:tailEnd/>
            </a:ln>
          </p:spPr>
          <p:txBody>
            <a:bodyPr anchor="ctr"/>
            <a:lstStyle/>
            <a:p>
              <a:pPr algn="ctr">
                <a:lnSpc>
                  <a:spcPct val="95000"/>
                </a:lnSpc>
              </a:pPr>
              <a:endParaRPr lang="en-US"/>
            </a:p>
          </p:txBody>
        </p:sp>
      </p:grpSp>
      <p:sp>
        <p:nvSpPr>
          <p:cNvPr id="44040" name="TextBox 32"/>
          <p:cNvSpPr txBox="1">
            <a:spLocks noChangeArrowheads="1"/>
          </p:cNvSpPr>
          <p:nvPr/>
        </p:nvSpPr>
        <p:spPr bwMode="auto">
          <a:xfrm>
            <a:off x="1751013" y="3619500"/>
            <a:ext cx="692150" cy="338138"/>
          </a:xfrm>
          <a:prstGeom prst="rect">
            <a:avLst/>
          </a:prstGeom>
          <a:noFill/>
          <a:ln w="9525">
            <a:noFill/>
            <a:miter lim="800000"/>
            <a:headEnd/>
            <a:tailEnd/>
          </a:ln>
        </p:spPr>
        <p:txBody>
          <a:bodyPr>
            <a:spAutoFit/>
          </a:bodyPr>
          <a:lstStyle/>
          <a:p>
            <a:pPr algn="ctr"/>
            <a:r>
              <a:rPr lang="en-US" sz="1600">
                <a:latin typeface="Arial" charset="0"/>
              </a:rPr>
              <a:t>86%</a:t>
            </a:r>
          </a:p>
        </p:txBody>
      </p:sp>
      <p:sp>
        <p:nvSpPr>
          <p:cNvPr id="44041" name="TextBox 38"/>
          <p:cNvSpPr txBox="1">
            <a:spLocks noChangeArrowheads="1"/>
          </p:cNvSpPr>
          <p:nvPr/>
        </p:nvSpPr>
        <p:spPr bwMode="auto">
          <a:xfrm>
            <a:off x="4208463" y="5119688"/>
            <a:ext cx="692150" cy="338137"/>
          </a:xfrm>
          <a:prstGeom prst="rect">
            <a:avLst/>
          </a:prstGeom>
          <a:noFill/>
          <a:ln w="9525">
            <a:noFill/>
            <a:miter lim="800000"/>
            <a:headEnd/>
            <a:tailEnd/>
          </a:ln>
        </p:spPr>
        <p:txBody>
          <a:bodyPr>
            <a:spAutoFit/>
          </a:bodyPr>
          <a:lstStyle/>
          <a:p>
            <a:pPr algn="ctr"/>
            <a:r>
              <a:rPr lang="en-US" sz="1600">
                <a:latin typeface="Arial" charset="0"/>
              </a:rPr>
              <a:t>48%</a:t>
            </a:r>
          </a:p>
        </p:txBody>
      </p:sp>
      <p:sp>
        <p:nvSpPr>
          <p:cNvPr id="44042" name="TextBox 65"/>
          <p:cNvSpPr txBox="1">
            <a:spLocks noChangeArrowheads="1"/>
          </p:cNvSpPr>
          <p:nvPr/>
        </p:nvSpPr>
        <p:spPr bwMode="auto">
          <a:xfrm>
            <a:off x="3176588" y="3413125"/>
            <a:ext cx="2730500" cy="338138"/>
          </a:xfrm>
          <a:prstGeom prst="rect">
            <a:avLst/>
          </a:prstGeom>
          <a:noFill/>
          <a:ln w="9525">
            <a:noFill/>
            <a:miter lim="800000"/>
            <a:headEnd/>
            <a:tailEnd/>
          </a:ln>
        </p:spPr>
        <p:txBody>
          <a:bodyPr>
            <a:spAutoFit/>
          </a:bodyPr>
          <a:lstStyle/>
          <a:p>
            <a:pPr algn="ctr"/>
            <a:r>
              <a:rPr lang="en-US" sz="1600">
                <a:latin typeface="Arial" charset="0"/>
              </a:rPr>
              <a:t>Support two states</a:t>
            </a:r>
          </a:p>
        </p:txBody>
      </p:sp>
    </p:spTree>
  </p:cSld>
  <p:clrMapOvr>
    <a:masterClrMapping/>
  </p:clrMapOvr>
  <p:transition spd="med" advTm="26566">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bwMode="auto">
          <a:xfrm>
            <a:off x="711200" y="560388"/>
            <a:ext cx="12074525" cy="1624012"/>
          </a:xfrm>
          <a:noFill/>
          <a:ln>
            <a:miter lim="800000"/>
            <a:headEnd/>
            <a:tailEnd/>
          </a:ln>
        </p:spPr>
        <p:txBody>
          <a:bodyPr vert="horz" wrap="square" lIns="91440" tIns="45720" rIns="91440" bIns="45720" numCol="1" compatLnSpc="1">
            <a:prstTxWarp prst="textNoShape">
              <a:avLst/>
            </a:prstTxWarp>
          </a:bodyPr>
          <a:lstStyle/>
          <a:p>
            <a:r>
              <a:rPr lang="en-US" smtClean="0">
                <a:latin typeface="Arial" charset="0"/>
                <a:cs typeface="Arial" charset="0"/>
              </a:rPr>
              <a:t>Two-thirds of Palestinians think they will be ready to establish a state in two years, but only one-third of Israelis do.</a:t>
            </a:r>
          </a:p>
        </p:txBody>
      </p:sp>
      <p:sp>
        <p:nvSpPr>
          <p:cNvPr id="46082" name="TextBox 4"/>
          <p:cNvSpPr txBox="1">
            <a:spLocks noChangeArrowheads="1"/>
          </p:cNvSpPr>
          <p:nvPr/>
        </p:nvSpPr>
        <p:spPr bwMode="auto">
          <a:xfrm>
            <a:off x="722086" y="2521179"/>
            <a:ext cx="11818938" cy="400050"/>
          </a:xfrm>
          <a:prstGeom prst="rect">
            <a:avLst/>
          </a:prstGeom>
          <a:noFill/>
          <a:ln w="9525">
            <a:noFill/>
            <a:miter lim="800000"/>
            <a:headEnd/>
            <a:tailEnd/>
          </a:ln>
        </p:spPr>
        <p:txBody>
          <a:bodyPr>
            <a:spAutoFit/>
          </a:bodyPr>
          <a:lstStyle/>
          <a:p>
            <a:pPr defTabSz="912813" eaLnBrk="0" hangingPunct="0">
              <a:buClr>
                <a:srgbClr val="FFFFFF"/>
              </a:buClr>
            </a:pPr>
            <a:r>
              <a:rPr lang="en-US" sz="2000" dirty="0">
                <a:solidFill>
                  <a:schemeClr val="tx1"/>
                </a:solidFill>
                <a:latin typeface="Arial" charset="0"/>
              </a:rPr>
              <a:t>How likely is it that the Palestinians will be ready to establish a state in two years?</a:t>
            </a:r>
          </a:p>
        </p:txBody>
      </p:sp>
      <p:graphicFrame>
        <p:nvGraphicFramePr>
          <p:cNvPr id="11" name="Object 10"/>
          <p:cNvGraphicFramePr>
            <a:graphicFrameLocks noChangeAspect="1"/>
          </p:cNvGraphicFramePr>
          <p:nvPr/>
        </p:nvGraphicFramePr>
        <p:xfrm>
          <a:off x="715055" y="3197225"/>
          <a:ext cx="11555412" cy="6826250"/>
        </p:xfrm>
        <a:graphic>
          <a:graphicData uri="http://schemas.openxmlformats.org/drawingml/2006/chart">
            <c:chart xmlns:c="http://schemas.openxmlformats.org/drawingml/2006/chart" xmlns:r="http://schemas.openxmlformats.org/officeDocument/2006/relationships" r:id="rId3"/>
          </a:graphicData>
        </a:graphic>
      </p:graphicFrame>
      <p:sp>
        <p:nvSpPr>
          <p:cNvPr id="46084" name="TextBox 32"/>
          <p:cNvSpPr txBox="1">
            <a:spLocks noChangeArrowheads="1"/>
          </p:cNvSpPr>
          <p:nvPr/>
        </p:nvSpPr>
        <p:spPr bwMode="auto">
          <a:xfrm>
            <a:off x="3146425" y="9042400"/>
            <a:ext cx="2674938" cy="339725"/>
          </a:xfrm>
          <a:prstGeom prst="rect">
            <a:avLst/>
          </a:prstGeom>
          <a:noFill/>
          <a:ln w="9525">
            <a:noFill/>
            <a:miter lim="800000"/>
            <a:headEnd/>
            <a:tailEnd/>
          </a:ln>
        </p:spPr>
        <p:txBody>
          <a:bodyPr>
            <a:spAutoFit/>
          </a:bodyPr>
          <a:lstStyle/>
          <a:p>
            <a:r>
              <a:rPr lang="en-US" sz="1600">
                <a:latin typeface="Arial" charset="0"/>
              </a:rPr>
              <a:t>   Likely	            Unlikely</a:t>
            </a:r>
          </a:p>
        </p:txBody>
      </p:sp>
      <p:sp>
        <p:nvSpPr>
          <p:cNvPr id="46085" name="Rectangle 34"/>
          <p:cNvSpPr>
            <a:spLocks noChangeArrowheads="1"/>
          </p:cNvSpPr>
          <p:nvPr/>
        </p:nvSpPr>
        <p:spPr bwMode="auto">
          <a:xfrm>
            <a:off x="4624388" y="9161463"/>
            <a:ext cx="107950" cy="127000"/>
          </a:xfrm>
          <a:prstGeom prst="rect">
            <a:avLst/>
          </a:prstGeom>
          <a:solidFill>
            <a:srgbClr val="007635"/>
          </a:solidFill>
          <a:ln w="9525" algn="ctr">
            <a:noFill/>
            <a:round/>
            <a:headEnd/>
            <a:tailEnd/>
          </a:ln>
        </p:spPr>
        <p:txBody>
          <a:bodyPr anchor="ctr"/>
          <a:lstStyle/>
          <a:p>
            <a:pPr algn="ctr">
              <a:lnSpc>
                <a:spcPct val="95000"/>
              </a:lnSpc>
            </a:pPr>
            <a:endParaRPr lang="en-US"/>
          </a:p>
        </p:txBody>
      </p:sp>
      <p:sp>
        <p:nvSpPr>
          <p:cNvPr id="46086" name="Rectangle 35"/>
          <p:cNvSpPr>
            <a:spLocks noChangeArrowheads="1"/>
          </p:cNvSpPr>
          <p:nvPr/>
        </p:nvSpPr>
        <p:spPr bwMode="auto">
          <a:xfrm>
            <a:off x="3124200" y="9150350"/>
            <a:ext cx="106363" cy="125413"/>
          </a:xfrm>
          <a:prstGeom prst="rect">
            <a:avLst/>
          </a:prstGeom>
          <a:solidFill>
            <a:srgbClr val="FF0000"/>
          </a:solidFill>
          <a:ln w="3175" algn="ctr">
            <a:noFill/>
            <a:round/>
            <a:headEnd/>
            <a:tailEnd/>
          </a:ln>
        </p:spPr>
        <p:txBody>
          <a:bodyPr anchor="ctr"/>
          <a:lstStyle/>
          <a:p>
            <a:pPr algn="ctr">
              <a:lnSpc>
                <a:spcPct val="95000"/>
              </a:lnSpc>
            </a:pPr>
            <a:endParaRPr lang="en-US"/>
          </a:p>
        </p:txBody>
      </p:sp>
      <p:sp>
        <p:nvSpPr>
          <p:cNvPr id="46087" name="TextBox 11"/>
          <p:cNvSpPr txBox="1">
            <a:spLocks noChangeArrowheads="1"/>
          </p:cNvSpPr>
          <p:nvPr/>
        </p:nvSpPr>
        <p:spPr bwMode="auto">
          <a:xfrm>
            <a:off x="8809038" y="9042400"/>
            <a:ext cx="2674937" cy="339725"/>
          </a:xfrm>
          <a:prstGeom prst="rect">
            <a:avLst/>
          </a:prstGeom>
          <a:noFill/>
          <a:ln w="9525">
            <a:noFill/>
            <a:miter lim="800000"/>
            <a:headEnd/>
            <a:tailEnd/>
          </a:ln>
        </p:spPr>
        <p:txBody>
          <a:bodyPr>
            <a:spAutoFit/>
          </a:bodyPr>
          <a:lstStyle/>
          <a:p>
            <a:r>
              <a:rPr lang="en-US" sz="1600">
                <a:latin typeface="Arial" charset="0"/>
              </a:rPr>
              <a:t>   Likely	             Unlikely</a:t>
            </a:r>
          </a:p>
        </p:txBody>
      </p:sp>
      <p:sp>
        <p:nvSpPr>
          <p:cNvPr id="46088" name="Rectangle 13"/>
          <p:cNvSpPr>
            <a:spLocks noChangeArrowheads="1"/>
          </p:cNvSpPr>
          <p:nvPr/>
        </p:nvSpPr>
        <p:spPr bwMode="auto">
          <a:xfrm>
            <a:off x="10363200" y="9161463"/>
            <a:ext cx="107950" cy="127000"/>
          </a:xfrm>
          <a:prstGeom prst="rect">
            <a:avLst/>
          </a:prstGeom>
          <a:solidFill>
            <a:srgbClr val="0070C0"/>
          </a:solidFill>
          <a:ln w="9525" algn="ctr">
            <a:noFill/>
            <a:round/>
            <a:headEnd/>
            <a:tailEnd/>
          </a:ln>
        </p:spPr>
        <p:txBody>
          <a:bodyPr anchor="ctr"/>
          <a:lstStyle/>
          <a:p>
            <a:pPr algn="ctr">
              <a:lnSpc>
                <a:spcPct val="95000"/>
              </a:lnSpc>
            </a:pPr>
            <a:endParaRPr lang="en-US"/>
          </a:p>
        </p:txBody>
      </p:sp>
      <p:sp>
        <p:nvSpPr>
          <p:cNvPr id="15" name="Rectangle 14"/>
          <p:cNvSpPr/>
          <p:nvPr/>
        </p:nvSpPr>
        <p:spPr bwMode="auto">
          <a:xfrm>
            <a:off x="8786813" y="9150350"/>
            <a:ext cx="106362" cy="125413"/>
          </a:xfrm>
          <a:prstGeom prst="rect">
            <a:avLst/>
          </a:prstGeom>
          <a:solidFill>
            <a:schemeClr val="tx1">
              <a:lumMod val="20000"/>
              <a:lumOff val="80000"/>
            </a:schemeClr>
          </a:solidFill>
          <a:ln w="9525" cap="flat" cmpd="sng" algn="ctr">
            <a:noFill/>
            <a:prstDash val="solid"/>
            <a:round/>
            <a:headEnd type="none" w="med" len="med"/>
            <a:tailEnd type="none" w="med" len="med"/>
          </a:ln>
          <a:effectLst/>
        </p:spPr>
        <p:txBody>
          <a:bodyPr anchor="ctr"/>
          <a:lstStyle/>
          <a:p>
            <a:pPr algn="ctr">
              <a:lnSpc>
                <a:spcPct val="95000"/>
              </a:lnSpc>
              <a:defRPr/>
            </a:pPr>
            <a:endParaRPr lang="en-US">
              <a:latin typeface="Gotham-Medium" pitchFamily="2" charset="0"/>
              <a:sym typeface="Minion Pro Med" pitchFamily="18" charset="0"/>
            </a:endParaRPr>
          </a:p>
        </p:txBody>
      </p:sp>
    </p:spTree>
  </p:cSld>
  <p:clrMapOvr>
    <a:masterClrMapping/>
  </p:clrMapOvr>
  <p:transition spd="med" advTm="21233">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dirty="0" smtClean="0"/>
              <a:t>Israeli attitudes reflect fear based on past conflicts and ignorance of Arab politics and Arab </a:t>
            </a:r>
            <a:br>
              <a:rPr lang="en-US" dirty="0" smtClean="0"/>
            </a:br>
            <a:r>
              <a:rPr lang="en-US" dirty="0" smtClean="0"/>
              <a:t>Peace Initiative.</a:t>
            </a:r>
            <a:r>
              <a:rPr lang="en-US" dirty="0" smtClean="0">
                <a:sym typeface="Minion Pro Med"/>
              </a:rPr>
              <a:t/>
            </a:r>
            <a:br>
              <a:rPr lang="en-US" dirty="0" smtClean="0">
                <a:sym typeface="Minion Pro Med"/>
              </a:rPr>
            </a:br>
            <a:r>
              <a:rPr lang="en-US" dirty="0" smtClean="0"/>
              <a:t/>
            </a:r>
            <a:br>
              <a:rPr lang="en-US" dirty="0" smtClean="0"/>
            </a:br>
            <a:r>
              <a:rPr lang="en-US" dirty="0" smtClean="0"/>
              <a:t/>
            </a:r>
            <a:br>
              <a:rPr lang="en-US" dirty="0" smtClean="0"/>
            </a:br>
            <a:endParaRPr lang="en-US" dirty="0" smtClean="0"/>
          </a:p>
        </p:txBody>
      </p:sp>
      <p:sp>
        <p:nvSpPr>
          <p:cNvPr id="11" name="Content Placeholder 10"/>
          <p:cNvSpPr>
            <a:spLocks noGrp="1"/>
          </p:cNvSpPr>
          <p:nvPr>
            <p:ph idx="1"/>
          </p:nvPr>
        </p:nvSpPr>
        <p:spPr>
          <a:xfrm>
            <a:off x="814833" y="3160711"/>
            <a:ext cx="11507788" cy="6400800"/>
          </a:xfrm>
        </p:spPr>
        <p:txBody>
          <a:bodyPr/>
          <a:lstStyle/>
          <a:p>
            <a:r>
              <a:rPr lang="en-US" sz="3200" dirty="0" smtClean="0"/>
              <a:t>Past conflicts, especially those since Oslo began, left scars.</a:t>
            </a:r>
            <a:br>
              <a:rPr lang="en-US" sz="3200" dirty="0" smtClean="0"/>
            </a:br>
            <a:endParaRPr lang="en-US" sz="3200" dirty="0" smtClean="0"/>
          </a:p>
          <a:p>
            <a:r>
              <a:rPr lang="en-US" sz="3200" dirty="0" smtClean="0"/>
              <a:t>Only 1 of 58 focus group members recognized the content of the Arab Peace Initiative.</a:t>
            </a:r>
            <a:br>
              <a:rPr lang="en-US" sz="3200" dirty="0" smtClean="0"/>
            </a:br>
            <a:endParaRPr lang="en-US" sz="3200" dirty="0" smtClean="0"/>
          </a:p>
          <a:p>
            <a:r>
              <a:rPr lang="en-US" sz="3200" dirty="0" smtClean="0"/>
              <a:t>Initial reactions when told it was the API anxious but curious.</a:t>
            </a:r>
            <a:br>
              <a:rPr lang="en-US" sz="3200" dirty="0" smtClean="0"/>
            </a:br>
            <a:r>
              <a:rPr lang="en-US" sz="3200" dirty="0" smtClean="0"/>
              <a:t>	</a:t>
            </a:r>
          </a:p>
          <a:p>
            <a:r>
              <a:rPr lang="en-US" sz="3200" dirty="0" smtClean="0"/>
              <a:t>Israeli focus group members unaware of the “three </a:t>
            </a:r>
            <a:r>
              <a:rPr lang="en-US" sz="3200" dirty="0" err="1" smtClean="0"/>
              <a:t>nos</a:t>
            </a:r>
            <a:r>
              <a:rPr lang="en-US" sz="3200" dirty="0" smtClean="0"/>
              <a:t>” </a:t>
            </a:r>
            <a:br>
              <a:rPr lang="en-US" sz="3200" dirty="0" smtClean="0"/>
            </a:br>
            <a:r>
              <a:rPr lang="en-US" sz="3200" dirty="0" smtClean="0"/>
              <a:t>of 1967 (no negotiations, no recognition, no peace).</a:t>
            </a:r>
            <a:br>
              <a:rPr lang="en-US" sz="3200" dirty="0" smtClean="0"/>
            </a:br>
            <a:endParaRPr lang="en-US" sz="3200" dirty="0" smtClean="0"/>
          </a:p>
          <a:p>
            <a:r>
              <a:rPr lang="en-US" sz="3200" dirty="0" smtClean="0"/>
              <a:t>Do not know Saudi Arabia has had no relations with Israel </a:t>
            </a:r>
            <a:br>
              <a:rPr lang="en-US" sz="3200" dirty="0" smtClean="0"/>
            </a:br>
            <a:r>
              <a:rPr lang="en-US" sz="3200" dirty="0" smtClean="0"/>
              <a:t>since 1948 or the extent of the Arab trade boycott.</a:t>
            </a:r>
          </a:p>
        </p:txBody>
      </p:sp>
      <p:sp>
        <p:nvSpPr>
          <p:cNvPr id="4" name="Text Placeholder 27"/>
          <p:cNvSpPr txBox="1">
            <a:spLocks/>
          </p:cNvSpPr>
          <p:nvPr/>
        </p:nvSpPr>
        <p:spPr bwMode="auto">
          <a:xfrm>
            <a:off x="815753" y="2254254"/>
            <a:ext cx="5661247" cy="511175"/>
          </a:xfrm>
          <a:prstGeom prst="rect">
            <a:avLst/>
          </a:prstGeom>
        </p:spPr>
        <p:txBody>
          <a:bodyPr vert="horz" wrap="square" lIns="0" tIns="0" rIns="0" bIns="0" numCol="1" anchor="t" anchorCtr="0" compatLnSpc="1">
            <a:prstTxWarp prst="textNoShape">
              <a:avLst/>
            </a:prstTxWarp>
          </a:bodyPr>
          <a:lstStyle/>
          <a:p>
            <a:pPr marR="0" lvl="0" algn="l" defTabSz="914400" rtl="0" eaLnBrk="0" fontAlgn="base" latinLnBrk="0" hangingPunct="0">
              <a:lnSpc>
                <a:spcPct val="100000"/>
              </a:lnSpc>
              <a:spcBef>
                <a:spcPct val="10000"/>
              </a:spcBef>
              <a:spcAft>
                <a:spcPct val="10000"/>
              </a:spcAft>
              <a:buClr>
                <a:srgbClr val="FFFFFF"/>
              </a:buClr>
              <a:buSzTx/>
              <a:buFontTx/>
              <a:buNone/>
              <a:tabLst/>
              <a:defRPr/>
            </a:pPr>
            <a:r>
              <a:rPr lang="en-US" sz="3200" b="1" dirty="0" smtClean="0">
                <a:solidFill>
                  <a:srgbClr val="AEC5E7"/>
                </a:solidFill>
                <a:latin typeface="Arial" charset="0"/>
                <a:ea typeface="+mj-ea"/>
              </a:rPr>
              <a:t>Israeli Focus Group Results</a:t>
            </a:r>
          </a:p>
        </p:txBody>
      </p:sp>
    </p:spTree>
    <p:custDataLst>
      <p:tags r:id="rId1"/>
    </p:custDataLst>
  </p:cSld>
  <p:clrMapOvr>
    <a:masterClrMapping/>
  </p:clrMapOvr>
  <p:transition spd="slow" advTm="24133">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fade">
                                      <p:cBhvr>
                                        <p:cTn id="2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To Israelis, the best argument for two states is that a state will make the Palestinians take responsibility for their affairs.</a:t>
            </a:r>
            <a:br>
              <a:rPr lang="en-US" dirty="0" smtClean="0"/>
            </a:br>
            <a:endParaRPr lang="en-US" dirty="0" smtClean="0">
              <a:sym typeface="Minion Pro Med"/>
            </a:endParaRPr>
          </a:p>
        </p:txBody>
      </p:sp>
      <p:sp>
        <p:nvSpPr>
          <p:cNvPr id="9" name="Content Placeholder 8"/>
          <p:cNvSpPr>
            <a:spLocks noGrp="1"/>
          </p:cNvSpPr>
          <p:nvPr>
            <p:ph idx="1"/>
          </p:nvPr>
        </p:nvSpPr>
        <p:spPr>
          <a:xfrm>
            <a:off x="814833" y="3159130"/>
            <a:ext cx="11507788" cy="6400800"/>
          </a:xfrm>
        </p:spPr>
        <p:txBody>
          <a:bodyPr/>
          <a:lstStyle/>
          <a:p>
            <a:r>
              <a:rPr lang="en-US" sz="3200" dirty="0" smtClean="0"/>
              <a:t>If they have a state, Palestinians will act to protect it. </a:t>
            </a:r>
            <a:br>
              <a:rPr lang="en-US" sz="3200" dirty="0" smtClean="0"/>
            </a:br>
            <a:endParaRPr lang="en-US" sz="3200" dirty="0" smtClean="0"/>
          </a:p>
          <a:p>
            <a:r>
              <a:rPr lang="en-US" sz="3200" dirty="0" smtClean="0"/>
              <a:t>Ending conflict would eliminate perceived special moral status of the Palestinians.</a:t>
            </a:r>
            <a:br>
              <a:rPr lang="en-US" sz="3200" dirty="0" smtClean="0"/>
            </a:br>
            <a:endParaRPr lang="en-US" sz="3200" dirty="0" smtClean="0"/>
          </a:p>
          <a:p>
            <a:r>
              <a:rPr lang="en-US" sz="3200" dirty="0" smtClean="0"/>
              <a:t>Israel’s right to self-defense against another state would </a:t>
            </a:r>
            <a:br>
              <a:rPr lang="en-US" sz="3200" dirty="0" smtClean="0"/>
            </a:br>
            <a:r>
              <a:rPr lang="en-US" sz="3200" dirty="0" smtClean="0"/>
              <a:t>be accepted. </a:t>
            </a:r>
            <a:br>
              <a:rPr lang="en-US" sz="3200" dirty="0" smtClean="0"/>
            </a:br>
            <a:endParaRPr lang="en-US" sz="3200" dirty="0" smtClean="0"/>
          </a:p>
          <a:p>
            <a:r>
              <a:rPr lang="en-US" sz="3200" dirty="0" smtClean="0"/>
              <a:t>Hope that state will give Palestinians reason to act responsibly prevails over mistrust by 3 to 1. </a:t>
            </a:r>
          </a:p>
        </p:txBody>
      </p:sp>
      <p:sp>
        <p:nvSpPr>
          <p:cNvPr id="7" name="Text Placeholder 27"/>
          <p:cNvSpPr txBox="1">
            <a:spLocks/>
          </p:cNvSpPr>
          <p:nvPr/>
        </p:nvSpPr>
        <p:spPr bwMode="auto">
          <a:xfrm>
            <a:off x="815753" y="2254254"/>
            <a:ext cx="5661247" cy="511175"/>
          </a:xfrm>
          <a:prstGeom prst="rect">
            <a:avLst/>
          </a:prstGeom>
        </p:spPr>
        <p:txBody>
          <a:bodyPr vert="horz" wrap="square" lIns="0" tIns="0" rIns="0" bIns="0" numCol="1" anchor="t" anchorCtr="0" compatLnSpc="1">
            <a:prstTxWarp prst="textNoShape">
              <a:avLst/>
            </a:prstTxWarp>
          </a:bodyPr>
          <a:lstStyle/>
          <a:p>
            <a:pPr marR="0" lvl="0" algn="l" defTabSz="914400" rtl="0" eaLnBrk="0" fontAlgn="base" latinLnBrk="0" hangingPunct="0">
              <a:lnSpc>
                <a:spcPct val="100000"/>
              </a:lnSpc>
              <a:spcBef>
                <a:spcPct val="10000"/>
              </a:spcBef>
              <a:spcAft>
                <a:spcPct val="10000"/>
              </a:spcAft>
              <a:buClr>
                <a:srgbClr val="FFFFFF"/>
              </a:buClr>
              <a:buSzTx/>
              <a:buFontTx/>
              <a:buNone/>
              <a:tabLst/>
              <a:defRPr/>
            </a:pPr>
            <a:r>
              <a:rPr lang="en-US" sz="3200" b="1" dirty="0" smtClean="0">
                <a:solidFill>
                  <a:srgbClr val="AEC5E7"/>
                </a:solidFill>
                <a:latin typeface="Arial" charset="0"/>
                <a:ea typeface="+mj-ea"/>
              </a:rPr>
              <a:t>Israeli Focus Group Results</a:t>
            </a:r>
          </a:p>
        </p:txBody>
      </p:sp>
    </p:spTree>
    <p:custDataLst>
      <p:tags r:id="rId1"/>
    </p:custDataLst>
  </p:cSld>
  <p:clrMapOvr>
    <a:masterClrMapping/>
  </p:clrMapOvr>
  <p:transition spd="slow" advTm="15533">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Details of two states produce more reluctance than the principle among Israelis, who find compromise difficult on security, refugees, and Jerusalem.</a:t>
            </a:r>
            <a:br>
              <a:rPr lang="en-US" smtClean="0"/>
            </a:br>
            <a:r>
              <a:rPr lang="en-US" smtClean="0">
                <a:sym typeface="Minion Pro Med"/>
              </a:rPr>
              <a:t/>
            </a:r>
            <a:br>
              <a:rPr lang="en-US" smtClean="0">
                <a:sym typeface="Minion Pro Med"/>
              </a:rPr>
            </a:br>
            <a:endParaRPr lang="en-US" dirty="0" smtClean="0"/>
          </a:p>
        </p:txBody>
      </p:sp>
      <p:sp>
        <p:nvSpPr>
          <p:cNvPr id="11" name="Content Placeholder 10"/>
          <p:cNvSpPr>
            <a:spLocks noGrp="1"/>
          </p:cNvSpPr>
          <p:nvPr>
            <p:ph idx="1"/>
          </p:nvPr>
        </p:nvSpPr>
        <p:spPr>
          <a:xfrm>
            <a:off x="814833" y="3159125"/>
            <a:ext cx="11507788" cy="6400800"/>
          </a:xfrm>
        </p:spPr>
        <p:txBody>
          <a:bodyPr/>
          <a:lstStyle/>
          <a:p>
            <a:r>
              <a:rPr lang="en-US" sz="3200" dirty="0" smtClean="0"/>
              <a:t>37/58 support two states for two people in principle, but only 15/58 accept a detailed plan based on Geneva and </a:t>
            </a:r>
            <a:r>
              <a:rPr lang="en-US" sz="3200" dirty="0" err="1" smtClean="0"/>
              <a:t>Taba</a:t>
            </a:r>
            <a:r>
              <a:rPr lang="en-US" sz="3200" dirty="0" smtClean="0"/>
              <a:t>.</a:t>
            </a:r>
            <a:br>
              <a:rPr lang="en-US" sz="3200" dirty="0" smtClean="0"/>
            </a:br>
            <a:endParaRPr lang="en-US" sz="3200" dirty="0" smtClean="0"/>
          </a:p>
          <a:p>
            <a:r>
              <a:rPr lang="en-US" sz="3200" dirty="0" smtClean="0"/>
              <a:t>Key on security is demilitarization.</a:t>
            </a:r>
            <a:br>
              <a:rPr lang="en-US" sz="3200" dirty="0" smtClean="0"/>
            </a:br>
            <a:endParaRPr lang="en-US" sz="3200" dirty="0" smtClean="0"/>
          </a:p>
          <a:p>
            <a:r>
              <a:rPr lang="en-US" sz="3200" dirty="0" smtClean="0"/>
              <a:t>Refugee returns to Israel led to anxiety.</a:t>
            </a:r>
            <a:br>
              <a:rPr lang="en-US" sz="3200" dirty="0" smtClean="0"/>
            </a:br>
            <a:endParaRPr lang="en-US" sz="3200" dirty="0" smtClean="0"/>
          </a:p>
          <a:p>
            <a:r>
              <a:rPr lang="en-US" sz="3200" dirty="0" smtClean="0"/>
              <a:t>Dividing Jerusalem provoked concern.</a:t>
            </a:r>
            <a:br>
              <a:rPr lang="en-US" sz="3200" dirty="0" smtClean="0"/>
            </a:br>
            <a:endParaRPr lang="en-US" sz="3200" dirty="0" smtClean="0"/>
          </a:p>
          <a:p>
            <a:r>
              <a:rPr lang="en-US" sz="3200" dirty="0" smtClean="0"/>
              <a:t>Israeli leaders will need to prepare their public for painful compromises on these issues.</a:t>
            </a:r>
          </a:p>
        </p:txBody>
      </p:sp>
      <p:sp>
        <p:nvSpPr>
          <p:cNvPr id="4" name="Text Placeholder 27"/>
          <p:cNvSpPr txBox="1">
            <a:spLocks/>
          </p:cNvSpPr>
          <p:nvPr/>
        </p:nvSpPr>
        <p:spPr bwMode="auto">
          <a:xfrm>
            <a:off x="815753" y="2254254"/>
            <a:ext cx="5661247" cy="511175"/>
          </a:xfrm>
          <a:prstGeom prst="rect">
            <a:avLst/>
          </a:prstGeom>
        </p:spPr>
        <p:txBody>
          <a:bodyPr vert="horz" wrap="square" lIns="0" tIns="0" rIns="0" bIns="0" numCol="1" anchor="t" anchorCtr="0" compatLnSpc="1">
            <a:prstTxWarp prst="textNoShape">
              <a:avLst/>
            </a:prstTxWarp>
          </a:bodyPr>
          <a:lstStyle/>
          <a:p>
            <a:pPr marR="0" lvl="0" algn="l" defTabSz="914400" rtl="0" eaLnBrk="0" fontAlgn="base" latinLnBrk="0" hangingPunct="0">
              <a:lnSpc>
                <a:spcPct val="100000"/>
              </a:lnSpc>
              <a:spcBef>
                <a:spcPct val="10000"/>
              </a:spcBef>
              <a:spcAft>
                <a:spcPct val="10000"/>
              </a:spcAft>
              <a:buClr>
                <a:srgbClr val="FFFFFF"/>
              </a:buClr>
              <a:buSzTx/>
              <a:buFontTx/>
              <a:buNone/>
              <a:tabLst/>
              <a:defRPr/>
            </a:pPr>
            <a:r>
              <a:rPr lang="en-US" sz="3200" b="1" dirty="0" smtClean="0">
                <a:solidFill>
                  <a:srgbClr val="AEC5E7"/>
                </a:solidFill>
                <a:latin typeface="Arial" charset="0"/>
                <a:ea typeface="+mj-ea"/>
              </a:rPr>
              <a:t>Israeli Focus Group Results</a:t>
            </a:r>
          </a:p>
        </p:txBody>
      </p:sp>
    </p:spTree>
    <p:custDataLst>
      <p:tags r:id="rId1"/>
    </p:custDataLst>
  </p:cSld>
  <p:clrMapOvr>
    <a:masterClrMapping/>
  </p:clrMapOvr>
  <p:transition spd="slow" advTm="23116">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xEl>
                                              <p:pRg st="1" end="1"/>
                                            </p:txEl>
                                          </p:spTgt>
                                        </p:tgtEl>
                                        <p:attrNameLst>
                                          <p:attrName>style.visibility</p:attrName>
                                        </p:attrNameLst>
                                      </p:cBhvr>
                                      <p:to>
                                        <p:strVal val="visible"/>
                                      </p:to>
                                    </p:set>
                                    <p:animEffect transition="in" filter="fade">
                                      <p:cBhvr>
                                        <p:cTn id="12" dur="500"/>
                                        <p:tgtEl>
                                          <p:spTgt spid="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
                                            <p:txEl>
                                              <p:pRg st="2" end="2"/>
                                            </p:txEl>
                                          </p:spTgt>
                                        </p:tgtEl>
                                        <p:attrNameLst>
                                          <p:attrName>style.visibility</p:attrName>
                                        </p:attrNameLst>
                                      </p:cBhvr>
                                      <p:to>
                                        <p:strVal val="visible"/>
                                      </p:to>
                                    </p:set>
                                    <p:animEffect transition="in" filter="fade">
                                      <p:cBhvr>
                                        <p:cTn id="17" dur="500"/>
                                        <p:tgtEl>
                                          <p:spTgt spid="11">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
                                            <p:txEl>
                                              <p:pRg st="3" end="3"/>
                                            </p:txEl>
                                          </p:spTgt>
                                        </p:tgtEl>
                                        <p:attrNameLst>
                                          <p:attrName>style.visibility</p:attrName>
                                        </p:attrNameLst>
                                      </p:cBhvr>
                                      <p:to>
                                        <p:strVal val="visible"/>
                                      </p:to>
                                    </p:set>
                                    <p:animEffect transition="in" filter="fade">
                                      <p:cBhvr>
                                        <p:cTn id="22" dur="500"/>
                                        <p:tgtEl>
                                          <p:spTgt spid="11">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xEl>
                                              <p:pRg st="4" end="4"/>
                                            </p:txEl>
                                          </p:spTgt>
                                        </p:tgtEl>
                                        <p:attrNameLst>
                                          <p:attrName>style.visibility</p:attrName>
                                        </p:attrNameLst>
                                      </p:cBhvr>
                                      <p:to>
                                        <p:strVal val="visible"/>
                                      </p:to>
                                    </p:set>
                                    <p:animEffect transition="in" filter="fade">
                                      <p:cBhvr>
                                        <p:cTn id="27" dur="500"/>
                                        <p:tgtEl>
                                          <p:spTgt spid="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 name="Title 7"/>
          <p:cNvSpPr>
            <a:spLocks noGrp="1"/>
          </p:cNvSpPr>
          <p:nvPr>
            <p:ph type="title"/>
          </p:nvPr>
        </p:nvSpPr>
        <p:spPr>
          <a:xfrm>
            <a:off x="712788" y="557213"/>
            <a:ext cx="11595100" cy="1676400"/>
          </a:xfrm>
        </p:spPr>
        <p:txBody>
          <a:bodyPr vert="horz" wrap="square" lIns="91440" tIns="45720" rIns="91440" bIns="45720" numCol="1" compatLnSpc="1">
            <a:prstTxWarp prst="textNoShape">
              <a:avLst/>
            </a:prstTxWarp>
          </a:bodyPr>
          <a:lstStyle/>
          <a:p>
            <a:r>
              <a:rPr lang="en-US" dirty="0" smtClean="0">
                <a:latin typeface="Arial" charset="0"/>
                <a:cs typeface="Arial" charset="0"/>
              </a:rPr>
              <a:t>For Israelis, benefits of peace – security, prosperity, and recognition – are reason to compromise with Palestinians. They also trust King Abdullah and President Mubarak.</a:t>
            </a:r>
            <a:br>
              <a:rPr lang="en-US" dirty="0" smtClean="0">
                <a:latin typeface="Arial" charset="0"/>
                <a:cs typeface="Arial" charset="0"/>
              </a:rPr>
            </a:br>
            <a:endParaRPr lang="en-US" sz="3200" dirty="0" smtClean="0">
              <a:solidFill>
                <a:srgbClr val="AEC5E7"/>
              </a:solidFill>
              <a:latin typeface="Arial" charset="0"/>
              <a:cs typeface="Arial" charset="0"/>
              <a:sym typeface="Minion Pro Med"/>
            </a:endParaRPr>
          </a:p>
        </p:txBody>
      </p:sp>
      <p:sp>
        <p:nvSpPr>
          <p:cNvPr id="9" name="Content Placeholder 8"/>
          <p:cNvSpPr>
            <a:spLocks noGrp="1"/>
          </p:cNvSpPr>
          <p:nvPr>
            <p:ph idx="1"/>
          </p:nvPr>
        </p:nvSpPr>
        <p:spPr>
          <a:xfrm>
            <a:off x="805542" y="3652610"/>
            <a:ext cx="11617325" cy="6400800"/>
          </a:xfrm>
        </p:spPr>
        <p:txBody>
          <a:bodyPr/>
          <a:lstStyle/>
          <a:p>
            <a:r>
              <a:rPr lang="en-US" sz="3200" dirty="0" smtClean="0">
                <a:latin typeface="Arial" charset="0"/>
                <a:cs typeface="Arial" charset="0"/>
              </a:rPr>
              <a:t>Security is the key benefit.</a:t>
            </a:r>
            <a:br>
              <a:rPr lang="en-US" sz="3200" dirty="0" smtClean="0">
                <a:latin typeface="Arial" charset="0"/>
                <a:cs typeface="Arial" charset="0"/>
              </a:rPr>
            </a:br>
            <a:endParaRPr lang="en-US" sz="3200" dirty="0" smtClean="0">
              <a:latin typeface="Arial" charset="0"/>
              <a:cs typeface="Arial" charset="0"/>
            </a:endParaRPr>
          </a:p>
          <a:p>
            <a:r>
              <a:rPr lang="en-US" sz="3200" dirty="0" smtClean="0">
                <a:latin typeface="Arial" charset="0"/>
                <a:cs typeface="Arial" charset="0"/>
              </a:rPr>
              <a:t>Economy would also gain.</a:t>
            </a:r>
            <a:br>
              <a:rPr lang="en-US" sz="3200" dirty="0" smtClean="0">
                <a:latin typeface="Arial" charset="0"/>
                <a:cs typeface="Arial" charset="0"/>
              </a:rPr>
            </a:br>
            <a:endParaRPr lang="en-US" sz="3200" dirty="0" smtClean="0">
              <a:latin typeface="Arial" charset="0"/>
              <a:cs typeface="Arial" charset="0"/>
            </a:endParaRPr>
          </a:p>
          <a:p>
            <a:r>
              <a:rPr lang="en-US" sz="3200" dirty="0" smtClean="0">
                <a:latin typeface="Arial" charset="0"/>
                <a:cs typeface="Arial" charset="0"/>
              </a:rPr>
              <a:t>Peace would bring Israel international contact and legitimacy.</a:t>
            </a:r>
            <a:br>
              <a:rPr lang="en-US" sz="3200" dirty="0" smtClean="0">
                <a:latin typeface="Arial" charset="0"/>
                <a:cs typeface="Arial" charset="0"/>
              </a:rPr>
            </a:br>
            <a:endParaRPr lang="en-US" sz="3200" dirty="0" smtClean="0">
              <a:latin typeface="Arial" charset="0"/>
              <a:cs typeface="Arial" charset="0"/>
            </a:endParaRPr>
          </a:p>
          <a:p>
            <a:r>
              <a:rPr lang="en-US" sz="3200" dirty="0" smtClean="0">
                <a:latin typeface="Arial" charset="0"/>
                <a:cs typeface="Arial" charset="0"/>
              </a:rPr>
              <a:t>Jordan’s King Abdullah and Egypt’s President Mubarak the two </a:t>
            </a:r>
            <a:br>
              <a:rPr lang="en-US" sz="3200" dirty="0" smtClean="0">
                <a:latin typeface="Arial" charset="0"/>
                <a:cs typeface="Arial" charset="0"/>
              </a:rPr>
            </a:br>
            <a:r>
              <a:rPr lang="en-US" sz="3200" dirty="0" smtClean="0">
                <a:latin typeface="Arial" charset="0"/>
                <a:cs typeface="Arial" charset="0"/>
              </a:rPr>
              <a:t>Arab leaders trusted by many Israelis</a:t>
            </a:r>
            <a:r>
              <a:rPr lang="en-US" sz="3000" dirty="0" smtClean="0">
                <a:latin typeface="Arial" charset="0"/>
                <a:cs typeface="Arial" charset="0"/>
              </a:rPr>
              <a:t>. </a:t>
            </a:r>
          </a:p>
          <a:p>
            <a:endParaRPr lang="en-US" dirty="0" smtClean="0">
              <a:latin typeface="Arial" charset="0"/>
              <a:cs typeface="Arial" charset="0"/>
            </a:endParaRPr>
          </a:p>
        </p:txBody>
      </p:sp>
      <p:sp>
        <p:nvSpPr>
          <p:cNvPr id="4" name="Text Placeholder 27"/>
          <p:cNvSpPr txBox="1">
            <a:spLocks/>
          </p:cNvSpPr>
          <p:nvPr/>
        </p:nvSpPr>
        <p:spPr bwMode="auto">
          <a:xfrm>
            <a:off x="815753" y="2733226"/>
            <a:ext cx="5661247" cy="511175"/>
          </a:xfrm>
          <a:prstGeom prst="rect">
            <a:avLst/>
          </a:prstGeom>
        </p:spPr>
        <p:txBody>
          <a:bodyPr vert="horz" wrap="square" lIns="0" tIns="0" rIns="0" bIns="0" numCol="1" anchor="t" anchorCtr="0" compatLnSpc="1">
            <a:prstTxWarp prst="textNoShape">
              <a:avLst/>
            </a:prstTxWarp>
          </a:bodyPr>
          <a:lstStyle/>
          <a:p>
            <a:pPr marR="0" lvl="0" algn="l" defTabSz="914400" rtl="0" eaLnBrk="0" fontAlgn="base" latinLnBrk="0" hangingPunct="0">
              <a:lnSpc>
                <a:spcPct val="100000"/>
              </a:lnSpc>
              <a:spcBef>
                <a:spcPct val="10000"/>
              </a:spcBef>
              <a:spcAft>
                <a:spcPct val="10000"/>
              </a:spcAft>
              <a:buClr>
                <a:srgbClr val="FFFFFF"/>
              </a:buClr>
              <a:buSzTx/>
              <a:buFontTx/>
              <a:buNone/>
              <a:tabLst/>
              <a:defRPr/>
            </a:pPr>
            <a:r>
              <a:rPr lang="en-US" sz="3200" b="1" dirty="0" smtClean="0">
                <a:solidFill>
                  <a:srgbClr val="AEC5E7"/>
                </a:solidFill>
                <a:latin typeface="Arial" charset="0"/>
                <a:ea typeface="+mj-ea"/>
              </a:rPr>
              <a:t>Israeli Focus Group Results</a:t>
            </a:r>
          </a:p>
        </p:txBody>
      </p:sp>
    </p:spTree>
    <p:custDataLst>
      <p:tags r:id="rId1"/>
    </p:custDataLst>
  </p:cSld>
  <p:clrMapOvr>
    <a:masterClrMapping/>
  </p:clrMapOvr>
  <p:transition spd="slow" advTm="12550">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Effect transition="in" filter="fade">
                                      <p:cBhvr>
                                        <p:cTn id="17" dur="500"/>
                                        <p:tgtEl>
                                          <p:spTgt spid="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
                                            <p:txEl>
                                              <p:pRg st="3" end="3"/>
                                            </p:txEl>
                                          </p:spTgt>
                                        </p:tgtEl>
                                        <p:attrNameLst>
                                          <p:attrName>style.visibility</p:attrName>
                                        </p:attrNameLst>
                                      </p:cBhvr>
                                      <p:to>
                                        <p:strVal val="visible"/>
                                      </p:to>
                                    </p:set>
                                    <p:animEffect transition="in" filter="fade">
                                      <p:cBhvr>
                                        <p:cTn id="22"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4390" name="Rectangle 2"/>
          <p:cNvSpPr>
            <a:spLocks noGrp="1" noChangeArrowheads="1"/>
          </p:cNvSpPr>
          <p:nvPr>
            <p:ph type="title"/>
          </p:nvPr>
        </p:nvSpPr>
        <p:spPr>
          <a:xfrm>
            <a:off x="712788" y="557213"/>
            <a:ext cx="11595100" cy="1676400"/>
          </a:xfrm>
        </p:spPr>
        <p:txBody>
          <a:bodyPr vert="horz" wrap="square" lIns="91440" tIns="45720" rIns="91440" bIns="45720" numCol="1" compatLnSpc="1">
            <a:prstTxWarp prst="textNoShape">
              <a:avLst/>
            </a:prstTxWarp>
          </a:bodyPr>
          <a:lstStyle/>
          <a:p>
            <a:pPr>
              <a:spcBef>
                <a:spcPts val="1200"/>
              </a:spcBef>
            </a:pPr>
            <a:r>
              <a:rPr lang="en-US" dirty="0" smtClean="0">
                <a:latin typeface="Arial" charset="0"/>
                <a:cs typeface="Arial" charset="0"/>
              </a:rPr>
              <a:t>Israelis voiced a wish list of measures that would encourage them to accept two states.</a:t>
            </a:r>
            <a:endParaRPr lang="en-US" sz="3200" dirty="0" smtClean="0">
              <a:solidFill>
                <a:srgbClr val="AEC5E7"/>
              </a:solidFill>
              <a:latin typeface="Arial" charset="0"/>
              <a:cs typeface="Arial" charset="0"/>
            </a:endParaRPr>
          </a:p>
        </p:txBody>
      </p:sp>
      <p:sp>
        <p:nvSpPr>
          <p:cNvPr id="29" name="Content Placeholder 28"/>
          <p:cNvSpPr>
            <a:spLocks noGrp="1"/>
          </p:cNvSpPr>
          <p:nvPr>
            <p:ph idx="1"/>
          </p:nvPr>
        </p:nvSpPr>
        <p:spPr>
          <a:xfrm>
            <a:off x="860203" y="3078163"/>
            <a:ext cx="11625262" cy="6400800"/>
          </a:xfrm>
        </p:spPr>
        <p:txBody>
          <a:bodyPr/>
          <a:lstStyle/>
          <a:p>
            <a:r>
              <a:rPr lang="en-US" sz="2200" dirty="0" smtClean="0">
                <a:latin typeface="Arial" charset="0"/>
                <a:cs typeface="Arial" charset="0"/>
              </a:rPr>
              <a:t>PA clampdown on violence and incitement.</a:t>
            </a:r>
          </a:p>
          <a:p>
            <a:r>
              <a:rPr lang="en-US" sz="2200" dirty="0" smtClean="0">
                <a:latin typeface="Arial" charset="0"/>
                <a:cs typeface="Arial" charset="0"/>
              </a:rPr>
              <a:t>Reunifying West Bank and Gaza under </a:t>
            </a:r>
            <a:br>
              <a:rPr lang="en-US" sz="2200" dirty="0" smtClean="0">
                <a:latin typeface="Arial" charset="0"/>
                <a:cs typeface="Arial" charset="0"/>
              </a:rPr>
            </a:br>
            <a:r>
              <a:rPr lang="en-US" sz="2200" dirty="0" smtClean="0">
                <a:latin typeface="Arial" charset="0"/>
                <a:cs typeface="Arial" charset="0"/>
              </a:rPr>
              <a:t>President </a:t>
            </a:r>
            <a:r>
              <a:rPr lang="en-US" sz="2200" dirty="0" err="1" smtClean="0">
                <a:latin typeface="Arial" charset="0"/>
                <a:cs typeface="Arial" charset="0"/>
              </a:rPr>
              <a:t>Abbas</a:t>
            </a:r>
            <a:r>
              <a:rPr lang="en-US" sz="2200" dirty="0" smtClean="0">
                <a:latin typeface="Arial" charset="0"/>
                <a:cs typeface="Arial" charset="0"/>
              </a:rPr>
              <a:t> and PM Fayyad.</a:t>
            </a:r>
          </a:p>
          <a:p>
            <a:r>
              <a:rPr lang="en-US" sz="2200" dirty="0" smtClean="0">
                <a:latin typeface="Arial" charset="0"/>
                <a:cs typeface="Arial" charset="0"/>
              </a:rPr>
              <a:t>Ratifying 2-state accord by referendum.</a:t>
            </a:r>
          </a:p>
          <a:p>
            <a:r>
              <a:rPr lang="en-US" sz="2200" dirty="0" smtClean="0">
                <a:latin typeface="Arial" charset="0"/>
                <a:cs typeface="Arial" charset="0"/>
              </a:rPr>
              <a:t>Demilitarized Palestinians State.</a:t>
            </a:r>
          </a:p>
          <a:p>
            <a:r>
              <a:rPr lang="en-US" sz="2200" dirty="0" smtClean="0">
                <a:latin typeface="Arial" charset="0"/>
                <a:cs typeface="Arial" charset="0"/>
              </a:rPr>
              <a:t>Right of return primarily to Palestine.</a:t>
            </a:r>
          </a:p>
        </p:txBody>
      </p:sp>
      <p:sp>
        <p:nvSpPr>
          <p:cNvPr id="28" name="Text Placeholder 27"/>
          <p:cNvSpPr>
            <a:spLocks noGrp="1"/>
          </p:cNvSpPr>
          <p:nvPr>
            <p:ph type="body" idx="4294967295"/>
          </p:nvPr>
        </p:nvSpPr>
        <p:spPr>
          <a:xfrm>
            <a:off x="815753" y="2559050"/>
            <a:ext cx="4365625" cy="511175"/>
          </a:xfrm>
        </p:spPr>
        <p:txBody>
          <a:bodyPr/>
          <a:lstStyle/>
          <a:p>
            <a:pPr>
              <a:buFontTx/>
              <a:buNone/>
            </a:pPr>
            <a:r>
              <a:rPr lang="en-US" sz="2400" b="1" dirty="0" smtClean="0">
                <a:solidFill>
                  <a:srgbClr val="AEC5E7"/>
                </a:solidFill>
                <a:latin typeface="Arial" charset="0"/>
                <a:cs typeface="Arial" charset="0"/>
              </a:rPr>
              <a:t>Palestinians</a:t>
            </a:r>
          </a:p>
        </p:txBody>
      </p:sp>
      <p:sp>
        <p:nvSpPr>
          <p:cNvPr id="30" name="Text Placeholder 29"/>
          <p:cNvSpPr>
            <a:spLocks noGrp="1"/>
          </p:cNvSpPr>
          <p:nvPr>
            <p:ph type="body" sz="quarter" idx="4294967295"/>
          </p:nvPr>
        </p:nvSpPr>
        <p:spPr>
          <a:xfrm>
            <a:off x="7442200" y="2559050"/>
            <a:ext cx="3687763" cy="593725"/>
          </a:xfrm>
        </p:spPr>
        <p:txBody>
          <a:bodyPr/>
          <a:lstStyle/>
          <a:p>
            <a:pPr>
              <a:lnSpc>
                <a:spcPct val="95000"/>
              </a:lnSpc>
              <a:spcBef>
                <a:spcPts val="400"/>
              </a:spcBef>
              <a:spcAft>
                <a:spcPts val="400"/>
              </a:spcAft>
              <a:buFontTx/>
              <a:buNone/>
            </a:pPr>
            <a:r>
              <a:rPr lang="en-US" sz="2400" b="1" smtClean="0">
                <a:solidFill>
                  <a:srgbClr val="AEC5E7"/>
                </a:solidFill>
                <a:latin typeface="Arial" charset="0"/>
                <a:cs typeface="Arial" charset="0"/>
              </a:rPr>
              <a:t>Arab States</a:t>
            </a:r>
          </a:p>
        </p:txBody>
      </p:sp>
      <p:sp>
        <p:nvSpPr>
          <p:cNvPr id="31" name="Content Placeholder 30"/>
          <p:cNvSpPr>
            <a:spLocks noGrp="1"/>
          </p:cNvSpPr>
          <p:nvPr>
            <p:ph sz="quarter" idx="4294967295"/>
          </p:nvPr>
        </p:nvSpPr>
        <p:spPr>
          <a:xfrm>
            <a:off x="7256463" y="3078163"/>
            <a:ext cx="5057775" cy="6392862"/>
          </a:xfrm>
        </p:spPr>
        <p:txBody>
          <a:bodyPr/>
          <a:lstStyle/>
          <a:p>
            <a:r>
              <a:rPr lang="en-US" sz="2200" dirty="0" smtClean="0">
                <a:latin typeface="Arial" charset="0"/>
                <a:cs typeface="Arial" charset="0"/>
              </a:rPr>
              <a:t>Pledge to cease military aid to </a:t>
            </a:r>
            <a:br>
              <a:rPr lang="en-US" sz="2200" dirty="0" smtClean="0">
                <a:latin typeface="Arial" charset="0"/>
                <a:cs typeface="Arial" charset="0"/>
              </a:rPr>
            </a:br>
            <a:r>
              <a:rPr lang="en-US" sz="2200" dirty="0" smtClean="0">
                <a:latin typeface="Arial" charset="0"/>
                <a:cs typeface="Arial" charset="0"/>
              </a:rPr>
              <a:t>Hamas, Hezbollah if API implemented.</a:t>
            </a:r>
          </a:p>
          <a:p>
            <a:r>
              <a:rPr lang="en-US" sz="2200" dirty="0" smtClean="0">
                <a:latin typeface="Arial" charset="0"/>
                <a:cs typeface="Arial" charset="0"/>
              </a:rPr>
              <a:t>Israeli PM invited to Arab capital to discuss API.</a:t>
            </a:r>
          </a:p>
          <a:p>
            <a:r>
              <a:rPr lang="en-US" sz="2200" dirty="0" smtClean="0">
                <a:latin typeface="Arial" charset="0"/>
                <a:cs typeface="Arial" charset="0"/>
              </a:rPr>
              <a:t>End trade boycotts, send trade missions if Israel accepts API.</a:t>
            </a:r>
          </a:p>
          <a:p>
            <a:endParaRPr lang="en-US" sz="2200" dirty="0" smtClean="0">
              <a:latin typeface="Arial" charset="0"/>
              <a:cs typeface="Arial" charset="0"/>
            </a:endParaRPr>
          </a:p>
          <a:p>
            <a:endParaRPr lang="en-US" sz="2200" dirty="0" smtClean="0">
              <a:latin typeface="Arial" charset="0"/>
              <a:cs typeface="Arial" charset="0"/>
            </a:endParaRPr>
          </a:p>
          <a:p>
            <a:r>
              <a:rPr lang="en-US" sz="2200" dirty="0" smtClean="0">
                <a:latin typeface="Arial" charset="0"/>
                <a:cs typeface="Arial" charset="0"/>
              </a:rPr>
              <a:t>Announce that it will pay for compensating Palestine refugees </a:t>
            </a:r>
            <a:br>
              <a:rPr lang="en-US" sz="2200" dirty="0" smtClean="0">
                <a:latin typeface="Arial" charset="0"/>
                <a:cs typeface="Arial" charset="0"/>
              </a:rPr>
            </a:br>
            <a:r>
              <a:rPr lang="en-US" sz="2200" dirty="0" smtClean="0">
                <a:latin typeface="Arial" charset="0"/>
                <a:cs typeface="Arial" charset="0"/>
              </a:rPr>
              <a:t>and Israeli settlement withdrawal.</a:t>
            </a:r>
          </a:p>
          <a:p>
            <a:r>
              <a:rPr lang="en-US" sz="2200" dirty="0" smtClean="0">
                <a:latin typeface="Arial" charset="0"/>
                <a:cs typeface="Arial" charset="0"/>
              </a:rPr>
              <a:t>Accept API but require negotiation to apply.</a:t>
            </a:r>
          </a:p>
          <a:p>
            <a:r>
              <a:rPr lang="en-US" sz="2200" dirty="0" smtClean="0">
                <a:latin typeface="Arial" charset="0"/>
                <a:cs typeface="Arial" charset="0"/>
              </a:rPr>
              <a:t>Condition aid to independent Palestine on non-violence.</a:t>
            </a:r>
          </a:p>
        </p:txBody>
      </p:sp>
      <p:sp>
        <p:nvSpPr>
          <p:cNvPr id="32" name="Text Placeholder 29"/>
          <p:cNvSpPr txBox="1">
            <a:spLocks/>
          </p:cNvSpPr>
          <p:nvPr/>
        </p:nvSpPr>
        <p:spPr bwMode="auto">
          <a:xfrm>
            <a:off x="7442200" y="5184775"/>
            <a:ext cx="4840288" cy="749300"/>
          </a:xfrm>
          <a:prstGeom prst="rect">
            <a:avLst/>
          </a:prstGeom>
          <a:noFill/>
          <a:ln w="12700" algn="ctr">
            <a:noFill/>
            <a:miter lim="800000"/>
            <a:headEnd/>
            <a:tailEnd/>
          </a:ln>
        </p:spPr>
        <p:txBody>
          <a:bodyPr lIns="0" tIns="0" rIns="0" bIns="0" anchor="b"/>
          <a:lstStyle/>
          <a:p>
            <a:pPr eaLnBrk="0" hangingPunct="0">
              <a:spcBef>
                <a:spcPct val="10000"/>
              </a:spcBef>
              <a:spcAft>
                <a:spcPct val="10000"/>
              </a:spcAft>
              <a:buClr>
                <a:srgbClr val="FFFFFF"/>
              </a:buClr>
            </a:pPr>
            <a:r>
              <a:rPr lang="en-US" sz="2400" b="1" dirty="0">
                <a:solidFill>
                  <a:srgbClr val="AEC5E7"/>
                </a:solidFill>
                <a:latin typeface="Arial" charset="0"/>
              </a:rPr>
              <a:t>West</a:t>
            </a:r>
          </a:p>
        </p:txBody>
      </p:sp>
      <p:sp>
        <p:nvSpPr>
          <p:cNvPr id="10" name="Text Placeholder 27"/>
          <p:cNvSpPr txBox="1">
            <a:spLocks/>
          </p:cNvSpPr>
          <p:nvPr/>
        </p:nvSpPr>
        <p:spPr bwMode="auto">
          <a:xfrm>
            <a:off x="815753" y="1720853"/>
            <a:ext cx="5661247" cy="511175"/>
          </a:xfrm>
          <a:prstGeom prst="rect">
            <a:avLst/>
          </a:prstGeom>
        </p:spPr>
        <p:txBody>
          <a:bodyPr vert="horz" wrap="square" lIns="0" tIns="0" rIns="0" bIns="0" numCol="1" anchor="t" anchorCtr="0" compatLnSpc="1">
            <a:prstTxWarp prst="textNoShape">
              <a:avLst/>
            </a:prstTxWarp>
          </a:bodyPr>
          <a:lstStyle/>
          <a:p>
            <a:pPr marR="0" lvl="0" algn="l" defTabSz="914400" rtl="0" eaLnBrk="0" fontAlgn="base" latinLnBrk="0" hangingPunct="0">
              <a:lnSpc>
                <a:spcPct val="100000"/>
              </a:lnSpc>
              <a:spcBef>
                <a:spcPct val="10000"/>
              </a:spcBef>
              <a:spcAft>
                <a:spcPct val="10000"/>
              </a:spcAft>
              <a:buClr>
                <a:srgbClr val="FFFFFF"/>
              </a:buClr>
              <a:buSzTx/>
              <a:buFontTx/>
              <a:buNone/>
              <a:tabLst/>
              <a:defRPr/>
            </a:pPr>
            <a:r>
              <a:rPr lang="en-US" sz="3200" b="1" dirty="0" smtClean="0">
                <a:solidFill>
                  <a:srgbClr val="AEC5E7"/>
                </a:solidFill>
                <a:latin typeface="Arial" charset="0"/>
                <a:ea typeface="+mj-ea"/>
              </a:rPr>
              <a:t>Israeli Focus Group Results</a:t>
            </a:r>
          </a:p>
        </p:txBody>
      </p:sp>
    </p:spTree>
    <p:custDataLst>
      <p:tags r:id="rId1"/>
    </p:custDataLst>
  </p:cSld>
  <p:clrMapOvr>
    <a:masterClrMapping/>
  </p:clrMapOvr>
  <p:transition spd="med" advTm="25916">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xEl>
                                              <p:pRg st="0" end="0"/>
                                            </p:txEl>
                                          </p:spTgt>
                                        </p:tgtEl>
                                        <p:attrNameLst>
                                          <p:attrName>style.visibility</p:attrName>
                                        </p:attrNameLst>
                                      </p:cBhvr>
                                      <p:to>
                                        <p:strVal val="visible"/>
                                      </p:to>
                                    </p:set>
                                    <p:animEffect transition="in" filter="fade">
                                      <p:cBhvr>
                                        <p:cTn id="7" dur="1000"/>
                                        <p:tgtEl>
                                          <p:spTgt spid="28">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xEl>
                                              <p:pRg st="0" end="0"/>
                                            </p:txEl>
                                          </p:spTgt>
                                        </p:tgtEl>
                                        <p:attrNameLst>
                                          <p:attrName>style.visibility</p:attrName>
                                        </p:attrNameLst>
                                      </p:cBhvr>
                                      <p:to>
                                        <p:strVal val="visible"/>
                                      </p:to>
                                    </p:set>
                                    <p:animEffect transition="in" filter="fade">
                                      <p:cBhvr>
                                        <p:cTn id="10" dur="1000"/>
                                        <p:tgtEl>
                                          <p:spTgt spid="29">
                                            <p:txEl>
                                              <p:pRg st="0" end="0"/>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9">
                                            <p:txEl>
                                              <p:pRg st="1" end="1"/>
                                            </p:txEl>
                                          </p:spTgt>
                                        </p:tgtEl>
                                        <p:attrNameLst>
                                          <p:attrName>style.visibility</p:attrName>
                                        </p:attrNameLst>
                                      </p:cBhvr>
                                      <p:to>
                                        <p:strVal val="visible"/>
                                      </p:to>
                                    </p:set>
                                    <p:animEffect transition="in" filter="fade">
                                      <p:cBhvr>
                                        <p:cTn id="13" dur="1000"/>
                                        <p:tgtEl>
                                          <p:spTgt spid="29">
                                            <p:txEl>
                                              <p:pRg st="1" end="1"/>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9">
                                            <p:txEl>
                                              <p:pRg st="2" end="2"/>
                                            </p:txEl>
                                          </p:spTgt>
                                        </p:tgtEl>
                                        <p:attrNameLst>
                                          <p:attrName>style.visibility</p:attrName>
                                        </p:attrNameLst>
                                      </p:cBhvr>
                                      <p:to>
                                        <p:strVal val="visible"/>
                                      </p:to>
                                    </p:set>
                                    <p:animEffect transition="in" filter="fade">
                                      <p:cBhvr>
                                        <p:cTn id="16" dur="1000"/>
                                        <p:tgtEl>
                                          <p:spTgt spid="29">
                                            <p:txEl>
                                              <p:pRg st="2" end="2"/>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9">
                                            <p:txEl>
                                              <p:pRg st="3" end="3"/>
                                            </p:txEl>
                                          </p:spTgt>
                                        </p:tgtEl>
                                        <p:attrNameLst>
                                          <p:attrName>style.visibility</p:attrName>
                                        </p:attrNameLst>
                                      </p:cBhvr>
                                      <p:to>
                                        <p:strVal val="visible"/>
                                      </p:to>
                                    </p:set>
                                    <p:animEffect transition="in" filter="fade">
                                      <p:cBhvr>
                                        <p:cTn id="19" dur="1000"/>
                                        <p:tgtEl>
                                          <p:spTgt spid="29">
                                            <p:txEl>
                                              <p:pRg st="3" end="3"/>
                                            </p:txEl>
                                          </p:spTgt>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9">
                                            <p:txEl>
                                              <p:pRg st="4" end="4"/>
                                            </p:txEl>
                                          </p:spTgt>
                                        </p:tgtEl>
                                        <p:attrNameLst>
                                          <p:attrName>style.visibility</p:attrName>
                                        </p:attrNameLst>
                                      </p:cBhvr>
                                      <p:to>
                                        <p:strVal val="visible"/>
                                      </p:to>
                                    </p:set>
                                    <p:animEffect transition="in" filter="fade">
                                      <p:cBhvr>
                                        <p:cTn id="22" dur="1000"/>
                                        <p:tgtEl>
                                          <p:spTgt spid="29">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0">
                                            <p:txEl>
                                              <p:pRg st="0" end="0"/>
                                            </p:txEl>
                                          </p:spTgt>
                                        </p:tgtEl>
                                        <p:attrNameLst>
                                          <p:attrName>style.visibility</p:attrName>
                                        </p:attrNameLst>
                                      </p:cBhvr>
                                      <p:to>
                                        <p:strVal val="visible"/>
                                      </p:to>
                                    </p:set>
                                    <p:animEffect transition="in" filter="fade">
                                      <p:cBhvr>
                                        <p:cTn id="27" dur="1000"/>
                                        <p:tgtEl>
                                          <p:spTgt spid="30">
                                            <p:txEl>
                                              <p:pRg st="0" end="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1">
                                            <p:txEl>
                                              <p:pRg st="0" end="0"/>
                                            </p:txEl>
                                          </p:spTgt>
                                        </p:tgtEl>
                                        <p:attrNameLst>
                                          <p:attrName>style.visibility</p:attrName>
                                        </p:attrNameLst>
                                      </p:cBhvr>
                                      <p:to>
                                        <p:strVal val="visible"/>
                                      </p:to>
                                    </p:set>
                                    <p:animEffect transition="in" filter="fade">
                                      <p:cBhvr>
                                        <p:cTn id="30" dur="1000"/>
                                        <p:tgtEl>
                                          <p:spTgt spid="31">
                                            <p:txEl>
                                              <p:pRg st="0" end="0"/>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1">
                                            <p:txEl>
                                              <p:pRg st="1" end="1"/>
                                            </p:txEl>
                                          </p:spTgt>
                                        </p:tgtEl>
                                        <p:attrNameLst>
                                          <p:attrName>style.visibility</p:attrName>
                                        </p:attrNameLst>
                                      </p:cBhvr>
                                      <p:to>
                                        <p:strVal val="visible"/>
                                      </p:to>
                                    </p:set>
                                    <p:animEffect transition="in" filter="fade">
                                      <p:cBhvr>
                                        <p:cTn id="33" dur="1000"/>
                                        <p:tgtEl>
                                          <p:spTgt spid="31">
                                            <p:txEl>
                                              <p:pRg st="1" end="1"/>
                                            </p:txEl>
                                          </p:spTgt>
                                        </p:tgtEl>
                                      </p:cBhvr>
                                    </p:animEffect>
                                  </p:childTnLst>
                                </p:cTn>
                              </p:par>
                              <p:par>
                                <p:cTn id="34" presetID="10" presetClass="entr" presetSubtype="0" fill="hold" nodeType="withEffect">
                                  <p:stCondLst>
                                    <p:cond delay="0"/>
                                  </p:stCondLst>
                                  <p:childTnLst>
                                    <p:set>
                                      <p:cBhvr>
                                        <p:cTn id="35" dur="1" fill="hold">
                                          <p:stCondLst>
                                            <p:cond delay="0"/>
                                          </p:stCondLst>
                                        </p:cTn>
                                        <p:tgtEl>
                                          <p:spTgt spid="31">
                                            <p:txEl>
                                              <p:pRg st="2" end="2"/>
                                            </p:txEl>
                                          </p:spTgt>
                                        </p:tgtEl>
                                        <p:attrNameLst>
                                          <p:attrName>style.visibility</p:attrName>
                                        </p:attrNameLst>
                                      </p:cBhvr>
                                      <p:to>
                                        <p:strVal val="visible"/>
                                      </p:to>
                                    </p:set>
                                    <p:animEffect transition="in" filter="fade">
                                      <p:cBhvr>
                                        <p:cTn id="36" dur="1000"/>
                                        <p:tgtEl>
                                          <p:spTgt spid="31">
                                            <p:txEl>
                                              <p:pRg st="2" end="2"/>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32"/>
                                        </p:tgtEl>
                                        <p:attrNameLst>
                                          <p:attrName>style.visibility</p:attrName>
                                        </p:attrNameLst>
                                      </p:cBhvr>
                                      <p:to>
                                        <p:strVal val="visible"/>
                                      </p:to>
                                    </p:set>
                                    <p:animEffect transition="in" filter="fade">
                                      <p:cBhvr>
                                        <p:cTn id="41" dur="1000"/>
                                        <p:tgtEl>
                                          <p:spTgt spid="32"/>
                                        </p:tgtEl>
                                      </p:cBhvr>
                                    </p:animEffect>
                                  </p:childTnLst>
                                </p:cTn>
                              </p:par>
                              <p:par>
                                <p:cTn id="42" presetID="10" presetClass="entr" presetSubtype="0" fill="hold" nodeType="withEffect">
                                  <p:stCondLst>
                                    <p:cond delay="0"/>
                                  </p:stCondLst>
                                  <p:childTnLst>
                                    <p:set>
                                      <p:cBhvr>
                                        <p:cTn id="43" dur="1" fill="hold">
                                          <p:stCondLst>
                                            <p:cond delay="0"/>
                                          </p:stCondLst>
                                        </p:cTn>
                                        <p:tgtEl>
                                          <p:spTgt spid="31">
                                            <p:txEl>
                                              <p:pRg st="5" end="5"/>
                                            </p:txEl>
                                          </p:spTgt>
                                        </p:tgtEl>
                                        <p:attrNameLst>
                                          <p:attrName>style.visibility</p:attrName>
                                        </p:attrNameLst>
                                      </p:cBhvr>
                                      <p:to>
                                        <p:strVal val="visible"/>
                                      </p:to>
                                    </p:set>
                                    <p:animEffect transition="in" filter="fade">
                                      <p:cBhvr>
                                        <p:cTn id="44" dur="1000"/>
                                        <p:tgtEl>
                                          <p:spTgt spid="31">
                                            <p:txEl>
                                              <p:pRg st="5" end="5"/>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31">
                                            <p:txEl>
                                              <p:pRg st="6" end="6"/>
                                            </p:txEl>
                                          </p:spTgt>
                                        </p:tgtEl>
                                        <p:attrNameLst>
                                          <p:attrName>style.visibility</p:attrName>
                                        </p:attrNameLst>
                                      </p:cBhvr>
                                      <p:to>
                                        <p:strVal val="visible"/>
                                      </p:to>
                                    </p:set>
                                    <p:animEffect transition="in" filter="fade">
                                      <p:cBhvr>
                                        <p:cTn id="47" dur="1000"/>
                                        <p:tgtEl>
                                          <p:spTgt spid="31">
                                            <p:txEl>
                                              <p:pRg st="6" end="6"/>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31">
                                            <p:txEl>
                                              <p:pRg st="7" end="7"/>
                                            </p:txEl>
                                          </p:spTgt>
                                        </p:tgtEl>
                                        <p:attrNameLst>
                                          <p:attrName>style.visibility</p:attrName>
                                        </p:attrNameLst>
                                      </p:cBhvr>
                                      <p:to>
                                        <p:strVal val="visible"/>
                                      </p:to>
                                    </p:set>
                                    <p:animEffect transition="in" filter="fade">
                                      <p:cBhvr>
                                        <p:cTn id="50" dur="1000"/>
                                        <p:tgtEl>
                                          <p:spTgt spid="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uiExpand="1" build="p"/>
      <p:bldP spid="28" grpId="0" build="p"/>
      <p:bldP spid="30" grpId="0" build="p"/>
      <p:bldP spid="32" grpId="0"/>
    </p:bld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2946" name="Title 1"/>
          <p:cNvSpPr>
            <a:spLocks noGrp="1"/>
          </p:cNvSpPr>
          <p:nvPr>
            <p:ph type="title" idx="4294967295"/>
          </p:nvPr>
        </p:nvSpPr>
        <p:spPr bwMode="auto">
          <a:xfrm>
            <a:off x="712788" y="557213"/>
            <a:ext cx="11452225" cy="554037"/>
          </a:xfrm>
          <a:prstGeom prst="rect">
            <a:avLst/>
          </a:prstGeom>
          <a:noFill/>
          <a:ln>
            <a:miter lim="800000"/>
            <a:headEnd/>
            <a:tailEnd/>
          </a:ln>
        </p:spPr>
        <p:txBody>
          <a:bodyPr/>
          <a:lstStyle/>
          <a:p>
            <a:r>
              <a:rPr lang="en-US" sz="3600" b="1" smtClean="0">
                <a:latin typeface="Arial" charset="0"/>
                <a:cs typeface="Arial" charset="0"/>
              </a:rPr>
              <a:t>Summary</a:t>
            </a:r>
            <a:endParaRPr lang="en-US" sz="2400" b="1" smtClean="0">
              <a:latin typeface="Arial" charset="0"/>
              <a:cs typeface="Arial" charset="0"/>
            </a:endParaRPr>
          </a:p>
        </p:txBody>
      </p:sp>
      <p:sp>
        <p:nvSpPr>
          <p:cNvPr id="3" name="Content Placeholder 2"/>
          <p:cNvSpPr>
            <a:spLocks noGrp="1"/>
          </p:cNvSpPr>
          <p:nvPr>
            <p:ph idx="4294967295"/>
          </p:nvPr>
        </p:nvSpPr>
        <p:spPr>
          <a:xfrm>
            <a:off x="816659" y="2422525"/>
            <a:ext cx="11617325" cy="6400800"/>
          </a:xfrm>
        </p:spPr>
        <p:txBody>
          <a:bodyPr/>
          <a:lstStyle/>
          <a:p>
            <a:pPr>
              <a:lnSpc>
                <a:spcPct val="95000"/>
              </a:lnSpc>
              <a:spcBef>
                <a:spcPts val="400"/>
              </a:spcBef>
              <a:spcAft>
                <a:spcPts val="400"/>
              </a:spcAft>
            </a:pPr>
            <a:r>
              <a:rPr lang="en-US" dirty="0" smtClean="0">
                <a:latin typeface="Arial" charset="0"/>
                <a:cs typeface="Arial" charset="0"/>
              </a:rPr>
              <a:t>Palestinian mood much better than in 2009, especially on the West Bank.</a:t>
            </a:r>
          </a:p>
          <a:p>
            <a:pPr>
              <a:lnSpc>
                <a:spcPct val="95000"/>
              </a:lnSpc>
              <a:spcBef>
                <a:spcPts val="400"/>
              </a:spcBef>
              <a:spcAft>
                <a:spcPts val="400"/>
              </a:spcAft>
            </a:pPr>
            <a:r>
              <a:rPr lang="en-US" dirty="0" smtClean="0">
                <a:latin typeface="Arial" charset="0"/>
                <a:cs typeface="Arial" charset="0"/>
              </a:rPr>
              <a:t>Israelis anxious despite prosperity and security.</a:t>
            </a:r>
          </a:p>
          <a:p>
            <a:pPr>
              <a:lnSpc>
                <a:spcPct val="95000"/>
              </a:lnSpc>
              <a:spcBef>
                <a:spcPts val="400"/>
              </a:spcBef>
              <a:spcAft>
                <a:spcPts val="400"/>
              </a:spcAft>
            </a:pPr>
            <a:r>
              <a:rPr lang="en-US" dirty="0" smtClean="0">
                <a:latin typeface="Arial" charset="0"/>
                <a:cs typeface="Arial" charset="0"/>
              </a:rPr>
              <a:t>Lebanese unhappy about economy and security.</a:t>
            </a:r>
          </a:p>
          <a:p>
            <a:pPr>
              <a:lnSpc>
                <a:spcPct val="95000"/>
              </a:lnSpc>
              <a:spcBef>
                <a:spcPts val="400"/>
              </a:spcBef>
              <a:spcAft>
                <a:spcPts val="400"/>
              </a:spcAft>
            </a:pPr>
            <a:r>
              <a:rPr lang="en-US" dirty="0" smtClean="0">
                <a:latin typeface="Arial" charset="0"/>
                <a:cs typeface="Arial" charset="0"/>
              </a:rPr>
              <a:t>President and Prime Minister popular in all three governments.</a:t>
            </a:r>
          </a:p>
          <a:p>
            <a:pPr>
              <a:lnSpc>
                <a:spcPct val="95000"/>
              </a:lnSpc>
              <a:spcBef>
                <a:spcPts val="400"/>
              </a:spcBef>
              <a:spcAft>
                <a:spcPts val="400"/>
              </a:spcAft>
            </a:pPr>
            <a:r>
              <a:rPr lang="en-US" dirty="0" smtClean="0">
                <a:latin typeface="Arial" charset="0"/>
                <a:cs typeface="Arial" charset="0"/>
              </a:rPr>
              <a:t>Israel’s right-wing government and Fatah would lead in elections today, Lebanon’s March 14 government could face problems.</a:t>
            </a:r>
          </a:p>
          <a:p>
            <a:pPr>
              <a:lnSpc>
                <a:spcPct val="95000"/>
              </a:lnSpc>
              <a:spcBef>
                <a:spcPts val="400"/>
              </a:spcBef>
              <a:spcAft>
                <a:spcPts val="400"/>
              </a:spcAft>
            </a:pPr>
            <a:r>
              <a:rPr lang="en-US" dirty="0" smtClean="0">
                <a:latin typeface="Arial" charset="0"/>
                <a:cs typeface="Arial" charset="0"/>
              </a:rPr>
              <a:t>Lebanese favor a truce with Israel.</a:t>
            </a:r>
          </a:p>
          <a:p>
            <a:pPr>
              <a:lnSpc>
                <a:spcPct val="95000"/>
              </a:lnSpc>
              <a:spcBef>
                <a:spcPts val="400"/>
              </a:spcBef>
              <a:spcAft>
                <a:spcPts val="400"/>
              </a:spcAft>
            </a:pPr>
            <a:r>
              <a:rPr lang="en-US" dirty="0" smtClean="0">
                <a:latin typeface="Arial" charset="0"/>
                <a:cs typeface="Arial" charset="0"/>
              </a:rPr>
              <a:t>Phased two-state solution appeals to Israelis and Palestinians.</a:t>
            </a:r>
          </a:p>
          <a:p>
            <a:pPr>
              <a:lnSpc>
                <a:spcPct val="95000"/>
              </a:lnSpc>
              <a:spcBef>
                <a:spcPts val="400"/>
              </a:spcBef>
              <a:spcAft>
                <a:spcPts val="400"/>
              </a:spcAft>
            </a:pPr>
            <a:r>
              <a:rPr lang="en-US" dirty="0" smtClean="0">
                <a:latin typeface="Arial" charset="0"/>
                <a:cs typeface="Arial" charset="0"/>
              </a:rPr>
              <a:t>Israelis are fearful and ignorant about Arab politics.</a:t>
            </a:r>
          </a:p>
          <a:p>
            <a:pPr>
              <a:lnSpc>
                <a:spcPct val="95000"/>
              </a:lnSpc>
              <a:spcBef>
                <a:spcPts val="400"/>
              </a:spcBef>
              <a:spcAft>
                <a:spcPts val="400"/>
              </a:spcAft>
            </a:pPr>
            <a:r>
              <a:rPr lang="en-US" dirty="0" smtClean="0">
                <a:latin typeface="Arial" charset="0"/>
                <a:cs typeface="Arial" charset="0"/>
              </a:rPr>
              <a:t>Palestinians, Arab states and West can all encourage Israeli acceptance of a two-state plan.</a:t>
            </a:r>
          </a:p>
        </p:txBody>
      </p:sp>
      <p:sp>
        <p:nvSpPr>
          <p:cNvPr id="5" name="Rectangle 4"/>
          <p:cNvSpPr/>
          <p:nvPr/>
        </p:nvSpPr>
        <p:spPr>
          <a:xfrm>
            <a:off x="685800" y="1116013"/>
            <a:ext cx="11628438" cy="1187450"/>
          </a:xfrm>
          <a:prstGeom prst="rect">
            <a:avLst/>
          </a:prstGeom>
        </p:spPr>
        <p:txBody>
          <a:bodyPr>
            <a:spAutoFit/>
          </a:bodyPr>
          <a:lstStyle/>
          <a:p>
            <a:r>
              <a:rPr lang="en-US" sz="2400" b="1">
                <a:solidFill>
                  <a:srgbClr val="AEC5E7"/>
                </a:solidFill>
                <a:latin typeface="Arial" charset="0"/>
              </a:rPr>
              <a:t>Key findings from polls of 1,019 Palestinians, 1,020 Israelis, and 1,000 Lebanese and eight focus groups in Israel in August and September </a:t>
            </a:r>
            <a:br>
              <a:rPr lang="en-US" sz="2400" b="1">
                <a:solidFill>
                  <a:srgbClr val="AEC5E7"/>
                </a:solidFill>
                <a:latin typeface="Arial" charset="0"/>
              </a:rPr>
            </a:br>
            <a:r>
              <a:rPr lang="en-US" sz="2400" b="1">
                <a:solidFill>
                  <a:srgbClr val="AEC5E7"/>
                </a:solidFill>
                <a:latin typeface="Arial" charset="0"/>
              </a:rPr>
              <a:t>2010 include:</a:t>
            </a:r>
          </a:p>
        </p:txBody>
      </p:sp>
    </p:spTree>
  </p:cSld>
  <p:clrMapOvr>
    <a:masterClrMapping/>
  </p:clrMapOvr>
  <p:transition spd="slow" advTm="2260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bwMode="auto">
          <a:xfrm>
            <a:off x="712788" y="557213"/>
            <a:ext cx="11595100" cy="1676400"/>
          </a:xfrm>
          <a:noFill/>
          <a:ln>
            <a:miter lim="800000"/>
            <a:headEnd/>
            <a:tailEnd/>
          </a:ln>
        </p:spPr>
        <p:txBody>
          <a:bodyPr vert="horz" wrap="square" lIns="91440" tIns="45720" rIns="91440" bIns="45720" numCol="1" compatLnSpc="1">
            <a:prstTxWarp prst="textNoShape">
              <a:avLst/>
            </a:prstTxWarp>
          </a:bodyPr>
          <a:lstStyle/>
          <a:p>
            <a:r>
              <a:rPr lang="en-US" smtClean="0">
                <a:latin typeface="Arial" charset="0"/>
                <a:cs typeface="Arial" charset="0"/>
              </a:rPr>
              <a:t>Methodology</a:t>
            </a:r>
          </a:p>
        </p:txBody>
      </p:sp>
      <p:sp>
        <p:nvSpPr>
          <p:cNvPr id="9" name="Content Placeholder 8"/>
          <p:cNvSpPr>
            <a:spLocks noGrp="1"/>
          </p:cNvSpPr>
          <p:nvPr>
            <p:ph idx="1"/>
          </p:nvPr>
        </p:nvSpPr>
        <p:spPr>
          <a:xfrm>
            <a:off x="816659" y="1585913"/>
            <a:ext cx="11617325" cy="6461125"/>
          </a:xfrm>
        </p:spPr>
        <p:txBody>
          <a:bodyPr/>
          <a:lstStyle/>
          <a:p>
            <a:pPr>
              <a:buFontTx/>
              <a:buNone/>
            </a:pPr>
            <a:r>
              <a:rPr lang="en-US" sz="2400" b="1" dirty="0" smtClean="0">
                <a:solidFill>
                  <a:srgbClr val="AEC5E7"/>
                </a:solidFill>
                <a:latin typeface="Arial" charset="0"/>
                <a:cs typeface="Arial" charset="0"/>
              </a:rPr>
              <a:t>Israel:</a:t>
            </a:r>
          </a:p>
          <a:p>
            <a:pPr lvl="1"/>
            <a:r>
              <a:rPr lang="en-US" sz="2000" dirty="0" smtClean="0">
                <a:latin typeface="Arial" charset="0"/>
                <a:cs typeface="Arial" charset="0"/>
              </a:rPr>
              <a:t>With the </a:t>
            </a:r>
            <a:r>
              <a:rPr lang="en-US" sz="2000" dirty="0" err="1" smtClean="0">
                <a:latin typeface="Arial" charset="0"/>
                <a:cs typeface="Arial" charset="0"/>
              </a:rPr>
              <a:t>Dahaf</a:t>
            </a:r>
            <a:r>
              <a:rPr lang="en-US" sz="2000" dirty="0" smtClean="0">
                <a:latin typeface="Arial" charset="0"/>
                <a:cs typeface="Arial" charset="0"/>
              </a:rPr>
              <a:t> Institute, we conducted 1020 telephone interviews in Israel between August 30 and September 2, 2010.  The error margin is 3%.</a:t>
            </a:r>
          </a:p>
          <a:p>
            <a:pPr lvl="1"/>
            <a:r>
              <a:rPr lang="en-US" sz="2000" dirty="0" smtClean="0">
                <a:latin typeface="Arial" charset="0"/>
                <a:cs typeface="Arial" charset="0"/>
              </a:rPr>
              <a:t>Respondents were a representative sample of the Israeli adult population.  The results are weighted to match Israel’s demographics.</a:t>
            </a:r>
          </a:p>
          <a:p>
            <a:pPr lvl="1"/>
            <a:r>
              <a:rPr lang="en-US" sz="2000" dirty="0" smtClean="0">
                <a:latin typeface="Arial" charset="0"/>
                <a:cs typeface="Arial" charset="0"/>
              </a:rPr>
              <a:t>Eight focus groups (6 in Tel Aviv and 2 in Jerusalem) were conducted between September 13 and 16, 2010 with </a:t>
            </a:r>
            <a:r>
              <a:rPr lang="en-US" sz="2000" dirty="0" err="1" smtClean="0">
                <a:latin typeface="Arial" charset="0"/>
                <a:cs typeface="Arial" charset="0"/>
              </a:rPr>
              <a:t>Brandman</a:t>
            </a:r>
            <a:r>
              <a:rPr lang="en-US" sz="2000" dirty="0" smtClean="0">
                <a:latin typeface="Arial" charset="0"/>
                <a:cs typeface="Arial" charset="0"/>
              </a:rPr>
              <a:t> Research.</a:t>
            </a:r>
          </a:p>
          <a:p>
            <a:pPr lvl="1"/>
            <a:r>
              <a:rPr lang="en-US" sz="2000" dirty="0" smtClean="0">
                <a:latin typeface="Arial" charset="0"/>
                <a:cs typeface="Arial" charset="0"/>
              </a:rPr>
              <a:t>Participants included Ashkenazi and Sephardic Jews (both secular and religious), Ultra-Orthodox, Russian Jews, and Israeli Arabs.</a:t>
            </a:r>
          </a:p>
          <a:p>
            <a:pPr>
              <a:buFontTx/>
              <a:buNone/>
            </a:pPr>
            <a:r>
              <a:rPr lang="en-US" sz="2400" b="1" dirty="0" smtClean="0">
                <a:solidFill>
                  <a:srgbClr val="AEC5E7"/>
                </a:solidFill>
                <a:latin typeface="Arial" charset="0"/>
                <a:cs typeface="Arial" charset="0"/>
              </a:rPr>
              <a:t>Palestinian Territories:</a:t>
            </a:r>
          </a:p>
          <a:p>
            <a:pPr lvl="1"/>
            <a:r>
              <a:rPr lang="en-US" sz="2000" dirty="0" smtClean="0">
                <a:latin typeface="Arial" charset="0"/>
                <a:cs typeface="Arial" charset="0"/>
              </a:rPr>
              <a:t>With the Palestinian Center for Public Opinion, we conducted 1019 in-person interviews in the Palestinian Territories between August 16 and 22, 2010.  The error margin is 3%.</a:t>
            </a:r>
          </a:p>
          <a:p>
            <a:pPr lvl="1"/>
            <a:r>
              <a:rPr lang="en-US" sz="2000" dirty="0" smtClean="0">
                <a:latin typeface="Arial" charset="0"/>
                <a:cs typeface="Arial" charset="0"/>
              </a:rPr>
              <a:t>Respondents were a representative sample of the Palestinian adult population.  The results are weighted to match the demographics of the Palestinian Territories.</a:t>
            </a:r>
          </a:p>
          <a:p>
            <a:pPr lvl="1"/>
            <a:r>
              <a:rPr lang="en-US" sz="2000" dirty="0" smtClean="0">
                <a:latin typeface="Arial" charset="0"/>
                <a:cs typeface="Arial" charset="0"/>
              </a:rPr>
              <a:t>Tracking data is from a national poll taken in 2009 by </a:t>
            </a:r>
            <a:r>
              <a:rPr lang="en-US" sz="2000" dirty="0" err="1" smtClean="0">
                <a:latin typeface="Arial" charset="0"/>
                <a:cs typeface="Arial" charset="0"/>
              </a:rPr>
              <a:t>Charney</a:t>
            </a:r>
            <a:r>
              <a:rPr lang="en-US" sz="2000" dirty="0" smtClean="0">
                <a:latin typeface="Arial" charset="0"/>
                <a:cs typeface="Arial" charset="0"/>
              </a:rPr>
              <a:t> Research.</a:t>
            </a:r>
          </a:p>
          <a:p>
            <a:pPr>
              <a:buFontTx/>
              <a:buNone/>
            </a:pPr>
            <a:r>
              <a:rPr lang="en-US" sz="2400" b="1" dirty="0" smtClean="0">
                <a:solidFill>
                  <a:srgbClr val="AEC5E7"/>
                </a:solidFill>
                <a:latin typeface="Arial" charset="0"/>
                <a:cs typeface="Arial" charset="0"/>
              </a:rPr>
              <a:t>Lebanon:</a:t>
            </a:r>
          </a:p>
          <a:p>
            <a:pPr lvl="1"/>
            <a:r>
              <a:rPr lang="en-US" sz="2000" dirty="0" smtClean="0">
                <a:latin typeface="Arial" charset="0"/>
                <a:cs typeface="Arial" charset="0"/>
              </a:rPr>
              <a:t>With Information International, we conducted 1000 in-person interviews in Lebanon between August 16 and 20, 2010.  The error margin is 3%.</a:t>
            </a:r>
          </a:p>
          <a:p>
            <a:pPr lvl="1"/>
            <a:r>
              <a:rPr lang="en-US" sz="2000" dirty="0" smtClean="0">
                <a:latin typeface="Arial" charset="0"/>
                <a:cs typeface="Arial" charset="0"/>
              </a:rPr>
              <a:t>Respondents were a representative sample of the Lebanese adult population.  The results are weighted to match the demographics of Lebanon.</a:t>
            </a:r>
          </a:p>
          <a:p>
            <a:pPr lvl="1"/>
            <a:r>
              <a:rPr lang="en-US" sz="2000" dirty="0" smtClean="0">
                <a:latin typeface="Arial" charset="0"/>
                <a:cs typeface="Arial" charset="0"/>
              </a:rPr>
              <a:t>Tracking data is from a national poll taken in 2008 by </a:t>
            </a:r>
            <a:r>
              <a:rPr lang="en-US" sz="2000" dirty="0" err="1" smtClean="0">
                <a:latin typeface="Arial" charset="0"/>
                <a:cs typeface="Arial" charset="0"/>
              </a:rPr>
              <a:t>Charney</a:t>
            </a:r>
            <a:r>
              <a:rPr lang="en-US" sz="2000" dirty="0" smtClean="0">
                <a:latin typeface="Arial" charset="0"/>
                <a:cs typeface="Arial" charset="0"/>
              </a:rPr>
              <a:t> Research.</a:t>
            </a:r>
          </a:p>
        </p:txBody>
      </p:sp>
    </p:spTree>
  </p:cSld>
  <p:clrMapOvr>
    <a:masterClrMapping/>
  </p:clrMapOvr>
  <p:transition spd="slow" advTm="17299">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49" name="Title 1"/>
          <p:cNvSpPr>
            <a:spLocks noGrp="1"/>
          </p:cNvSpPr>
          <p:nvPr>
            <p:ph type="title"/>
          </p:nvPr>
        </p:nvSpPr>
        <p:spPr bwMode="auto">
          <a:xfrm>
            <a:off x="712788" y="557213"/>
            <a:ext cx="11452225" cy="554037"/>
          </a:xfrm>
          <a:noFill/>
          <a:ln>
            <a:miter lim="800000"/>
            <a:headEnd/>
            <a:tailEnd/>
          </a:ln>
        </p:spPr>
        <p:txBody>
          <a:bodyPr vert="horz" wrap="square" lIns="91440" tIns="45720" rIns="91440" bIns="45720" numCol="1" compatLnSpc="1">
            <a:prstTxWarp prst="textNoShape">
              <a:avLst/>
            </a:prstTxWarp>
          </a:bodyPr>
          <a:lstStyle/>
          <a:p>
            <a:r>
              <a:rPr lang="en-US" smtClean="0">
                <a:latin typeface="Arial" charset="0"/>
                <a:cs typeface="Arial" charset="0"/>
              </a:rPr>
              <a:t>Summary</a:t>
            </a:r>
            <a:endParaRPr lang="en-US" sz="2400" smtClean="0">
              <a:latin typeface="Arial" charset="0"/>
              <a:cs typeface="Arial" charset="0"/>
            </a:endParaRPr>
          </a:p>
        </p:txBody>
      </p:sp>
      <p:sp>
        <p:nvSpPr>
          <p:cNvPr id="3" name="Content Placeholder 2"/>
          <p:cNvSpPr>
            <a:spLocks noGrp="1"/>
          </p:cNvSpPr>
          <p:nvPr>
            <p:ph idx="1"/>
          </p:nvPr>
        </p:nvSpPr>
        <p:spPr>
          <a:xfrm>
            <a:off x="816659" y="2422525"/>
            <a:ext cx="11617325" cy="6400800"/>
          </a:xfrm>
        </p:spPr>
        <p:txBody>
          <a:bodyPr/>
          <a:lstStyle/>
          <a:p>
            <a:r>
              <a:rPr lang="en-US" sz="3200" dirty="0" smtClean="0">
                <a:latin typeface="Arial" charset="0"/>
                <a:cs typeface="Arial" charset="0"/>
              </a:rPr>
              <a:t>Palestinian mood much better than in 2009, especially on the West Bank.</a:t>
            </a:r>
          </a:p>
          <a:p>
            <a:r>
              <a:rPr lang="en-US" sz="3200" dirty="0" smtClean="0">
                <a:latin typeface="Arial" charset="0"/>
                <a:cs typeface="Arial" charset="0"/>
              </a:rPr>
              <a:t>Israelis anxious despite prosperity and security.</a:t>
            </a:r>
          </a:p>
          <a:p>
            <a:r>
              <a:rPr lang="en-US" sz="3200" dirty="0" smtClean="0">
                <a:latin typeface="Arial" charset="0"/>
                <a:cs typeface="Arial" charset="0"/>
              </a:rPr>
              <a:t>Lebanese unhappy about economy and security.</a:t>
            </a:r>
          </a:p>
          <a:p>
            <a:r>
              <a:rPr lang="en-US" sz="3200" dirty="0" smtClean="0">
                <a:latin typeface="Arial" charset="0"/>
                <a:cs typeface="Arial" charset="0"/>
              </a:rPr>
              <a:t>President and Prime Minister popular in all three governments.</a:t>
            </a:r>
          </a:p>
          <a:p>
            <a:r>
              <a:rPr lang="en-US" sz="3200" dirty="0" smtClean="0">
                <a:latin typeface="Arial" charset="0"/>
                <a:cs typeface="Arial" charset="0"/>
              </a:rPr>
              <a:t>Israel’s right-wing government and Fatah would lead in elections today, Lebanon’s March 14 government could face problems.</a:t>
            </a:r>
          </a:p>
          <a:p>
            <a:r>
              <a:rPr lang="en-US" sz="3200" dirty="0" smtClean="0">
                <a:latin typeface="Arial" charset="0"/>
                <a:cs typeface="Arial" charset="0"/>
              </a:rPr>
              <a:t>Lebanese favor a truce with Israel.</a:t>
            </a:r>
          </a:p>
          <a:p>
            <a:r>
              <a:rPr lang="en-US" sz="3200" dirty="0" smtClean="0">
                <a:latin typeface="Arial" charset="0"/>
                <a:cs typeface="Arial" charset="0"/>
              </a:rPr>
              <a:t>Phased two-state solution appeals to Israelis and Palestinians.</a:t>
            </a:r>
          </a:p>
          <a:p>
            <a:r>
              <a:rPr lang="en-US" sz="3200" dirty="0" smtClean="0">
                <a:latin typeface="Arial" charset="0"/>
                <a:cs typeface="Arial" charset="0"/>
              </a:rPr>
              <a:t>Israelis are fearful and ignorant about Arab politics.</a:t>
            </a:r>
          </a:p>
          <a:p>
            <a:r>
              <a:rPr lang="en-US" sz="3200" dirty="0" smtClean="0">
                <a:latin typeface="Arial" charset="0"/>
                <a:cs typeface="Arial" charset="0"/>
              </a:rPr>
              <a:t>Palestinians, Arab states and West can all encourage Israeli acceptance of a two-state plan.</a:t>
            </a:r>
          </a:p>
        </p:txBody>
      </p:sp>
      <p:sp>
        <p:nvSpPr>
          <p:cNvPr id="5" name="Rectangle 4"/>
          <p:cNvSpPr/>
          <p:nvPr/>
        </p:nvSpPr>
        <p:spPr>
          <a:xfrm>
            <a:off x="729344" y="1116013"/>
            <a:ext cx="11628438" cy="1187450"/>
          </a:xfrm>
          <a:prstGeom prst="rect">
            <a:avLst/>
          </a:prstGeom>
        </p:spPr>
        <p:txBody>
          <a:bodyPr>
            <a:spAutoFit/>
          </a:bodyPr>
          <a:lstStyle/>
          <a:p>
            <a:r>
              <a:rPr lang="en-US" sz="2400" b="1" dirty="0">
                <a:solidFill>
                  <a:srgbClr val="AEC5E7"/>
                </a:solidFill>
                <a:latin typeface="Arial" charset="0"/>
              </a:rPr>
              <a:t>Key findings from polls of 1,019 Palestinians, 1,020 Israelis, and 1,000 Lebanese and eight focus groups in Israel in August and September </a:t>
            </a:r>
            <a:br>
              <a:rPr lang="en-US" sz="2400" b="1" dirty="0">
                <a:solidFill>
                  <a:srgbClr val="AEC5E7"/>
                </a:solidFill>
                <a:latin typeface="Arial" charset="0"/>
              </a:rPr>
            </a:br>
            <a:r>
              <a:rPr lang="en-US" sz="2400" b="1" dirty="0">
                <a:solidFill>
                  <a:srgbClr val="AEC5E7"/>
                </a:solidFill>
                <a:latin typeface="Arial" charset="0"/>
              </a:rPr>
              <a:t>2010 include:</a:t>
            </a:r>
          </a:p>
        </p:txBody>
      </p:sp>
    </p:spTree>
    <p:custDataLst>
      <p:tags r:id="rId1"/>
    </p:custDataLst>
  </p:cSld>
  <p:clrMapOvr>
    <a:masterClrMapping/>
  </p:clrMapOvr>
  <p:transition spd="slow" advTm="25533">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1" name="Title 10"/>
          <p:cNvSpPr>
            <a:spLocks noGrp="1"/>
          </p:cNvSpPr>
          <p:nvPr>
            <p:ph type="title"/>
          </p:nvPr>
        </p:nvSpPr>
        <p:spPr>
          <a:xfrm>
            <a:off x="711200" y="560388"/>
            <a:ext cx="11642725" cy="1624012"/>
          </a:xfrm>
        </p:spPr>
        <p:txBody>
          <a:bodyPr/>
          <a:lstStyle/>
          <a:p>
            <a:pPr>
              <a:defRPr/>
            </a:pPr>
            <a:r>
              <a:rPr lang="en-US" dirty="0" smtClean="0"/>
              <a:t>Palestinian mood has improved markedly, particularly in the West Bank, thanks to a better economy and security. </a:t>
            </a:r>
            <a:br>
              <a:rPr lang="en-US" dirty="0" smtClean="0"/>
            </a:br>
            <a:r>
              <a:rPr lang="en-US" sz="2400" kern="1200" dirty="0" smtClean="0">
                <a:solidFill>
                  <a:srgbClr val="AEC5E7"/>
                </a:solidFill>
                <a:sym typeface="Minion Pro Med"/>
              </a:rPr>
              <a:t>Would you say things in Palestine are headed in the right direction or </a:t>
            </a:r>
            <a:br>
              <a:rPr lang="en-US" sz="2400" kern="1200" dirty="0" smtClean="0">
                <a:solidFill>
                  <a:srgbClr val="AEC5E7"/>
                </a:solidFill>
                <a:sym typeface="Minion Pro Med"/>
              </a:rPr>
            </a:br>
            <a:r>
              <a:rPr lang="en-US" sz="2400" kern="1200" dirty="0" smtClean="0">
                <a:solidFill>
                  <a:srgbClr val="AEC5E7"/>
                </a:solidFill>
                <a:sym typeface="Minion Pro Med"/>
              </a:rPr>
              <a:t>wrong direction? </a:t>
            </a:r>
            <a:r>
              <a:rPr lang="en-US" sz="2200" b="0" kern="1200" dirty="0" smtClean="0">
                <a:solidFill>
                  <a:srgbClr val="AEC5E7"/>
                </a:solidFill>
                <a:sym typeface="Minion Pro Med"/>
              </a:rPr>
              <a:t/>
            </a:r>
            <a:br>
              <a:rPr lang="en-US" sz="2200" b="0" kern="1200" dirty="0" smtClean="0">
                <a:solidFill>
                  <a:srgbClr val="AEC5E7"/>
                </a:solidFill>
                <a:sym typeface="Minion Pro Med"/>
              </a:rPr>
            </a:br>
            <a:r>
              <a:rPr lang="en-US" dirty="0" smtClean="0"/>
              <a:t/>
            </a:r>
            <a:br>
              <a:rPr lang="en-US" dirty="0" smtClean="0"/>
            </a:br>
            <a:endParaRPr lang="en-US" dirty="0"/>
          </a:p>
        </p:txBody>
      </p:sp>
      <p:sp>
        <p:nvSpPr>
          <p:cNvPr id="15" name="Content Placeholder 13"/>
          <p:cNvSpPr>
            <a:spLocks noGrp="1"/>
          </p:cNvSpPr>
          <p:nvPr>
            <p:ph idx="4294967295"/>
          </p:nvPr>
        </p:nvSpPr>
        <p:spPr>
          <a:xfrm>
            <a:off x="6646863" y="3538538"/>
            <a:ext cx="5753100" cy="4195762"/>
          </a:xfrm>
        </p:spPr>
        <p:txBody>
          <a:bodyPr/>
          <a:lstStyle/>
          <a:p>
            <a:pPr>
              <a:buFontTx/>
              <a:buNone/>
            </a:pPr>
            <a:r>
              <a:rPr lang="en-US" sz="2400" smtClean="0">
                <a:solidFill>
                  <a:srgbClr val="AEC5E7"/>
                </a:solidFill>
                <a:latin typeface="Arial" charset="0"/>
                <a:cs typeface="Arial" charset="0"/>
              </a:rPr>
              <a:t>Economic situation good</a:t>
            </a:r>
          </a:p>
          <a:p>
            <a:r>
              <a:rPr lang="en-US" sz="2000" smtClean="0">
                <a:solidFill>
                  <a:srgbClr val="EFF3FA"/>
                </a:solidFill>
                <a:latin typeface="Arial" charset="0"/>
                <a:cs typeface="Arial" charset="0"/>
              </a:rPr>
              <a:t>West Bank		47%	(2009: 35%)</a:t>
            </a:r>
          </a:p>
          <a:p>
            <a:r>
              <a:rPr lang="en-US" sz="2000" smtClean="0">
                <a:solidFill>
                  <a:srgbClr val="EFF3FA"/>
                </a:solidFill>
                <a:latin typeface="Arial" charset="0"/>
                <a:cs typeface="Arial" charset="0"/>
              </a:rPr>
              <a:t>Gaza			34%	(2009: 12%)</a:t>
            </a:r>
          </a:p>
          <a:p>
            <a:pPr lvl="1" indent="-234950"/>
            <a:endParaRPr lang="en-US" b="1" smtClean="0">
              <a:solidFill>
                <a:srgbClr val="8EC0F5"/>
              </a:solidFill>
              <a:latin typeface="Arial" charset="0"/>
              <a:cs typeface="Arial" charset="0"/>
            </a:endParaRPr>
          </a:p>
          <a:p>
            <a:pPr>
              <a:buFontTx/>
              <a:buNone/>
            </a:pPr>
            <a:r>
              <a:rPr lang="en-US" sz="2400" smtClean="0">
                <a:solidFill>
                  <a:srgbClr val="AEC5E7"/>
                </a:solidFill>
                <a:latin typeface="Arial" charset="0"/>
                <a:cs typeface="Arial" charset="0"/>
              </a:rPr>
              <a:t>Rarely/never fear for safety or security</a:t>
            </a:r>
          </a:p>
          <a:p>
            <a:r>
              <a:rPr lang="en-US" sz="2000" smtClean="0">
                <a:solidFill>
                  <a:srgbClr val="EFF3FA"/>
                </a:solidFill>
                <a:latin typeface="Arial" charset="0"/>
                <a:cs typeface="Arial" charset="0"/>
              </a:rPr>
              <a:t>West Bank		63%	(2009: 42%)</a:t>
            </a:r>
          </a:p>
          <a:p>
            <a:r>
              <a:rPr lang="en-US" sz="2000" smtClean="0">
                <a:solidFill>
                  <a:srgbClr val="EFF3FA"/>
                </a:solidFill>
                <a:latin typeface="Arial" charset="0"/>
                <a:cs typeface="Arial" charset="0"/>
              </a:rPr>
              <a:t>Gaza			38%	(2009: 65%)</a:t>
            </a:r>
          </a:p>
          <a:p>
            <a:endParaRPr lang="en-US" b="1" smtClean="0">
              <a:solidFill>
                <a:srgbClr val="8EC0F5"/>
              </a:solidFill>
              <a:latin typeface="Arial" charset="0"/>
              <a:cs typeface="Arial" charset="0"/>
            </a:endParaRPr>
          </a:p>
          <a:p>
            <a:pPr>
              <a:buFontTx/>
              <a:buNone/>
            </a:pPr>
            <a:endParaRPr lang="en-US" b="1" smtClean="0">
              <a:solidFill>
                <a:srgbClr val="8EC0F5"/>
              </a:solidFill>
              <a:latin typeface="Arial" charset="0"/>
              <a:cs typeface="Arial" charset="0"/>
            </a:endParaRPr>
          </a:p>
          <a:p>
            <a:pPr>
              <a:buFontTx/>
              <a:buNone/>
            </a:pPr>
            <a:endParaRPr lang="en-US" b="1" smtClean="0">
              <a:solidFill>
                <a:srgbClr val="8EC0F5"/>
              </a:solidFill>
              <a:latin typeface="Arial" charset="0"/>
              <a:cs typeface="Arial" charset="0"/>
            </a:endParaRPr>
          </a:p>
        </p:txBody>
      </p:sp>
      <p:graphicFrame>
        <p:nvGraphicFramePr>
          <p:cNvPr id="9" name="Object 3"/>
          <p:cNvGraphicFramePr>
            <a:graphicFrameLocks/>
          </p:cNvGraphicFramePr>
          <p:nvPr/>
        </p:nvGraphicFramePr>
        <p:xfrm>
          <a:off x="743858" y="3505200"/>
          <a:ext cx="5256213" cy="5867400"/>
        </p:xfrm>
        <a:graphic>
          <a:graphicData uri="http://schemas.openxmlformats.org/drawingml/2006/chart">
            <c:chart xmlns:c="http://schemas.openxmlformats.org/drawingml/2006/chart" xmlns:r="http://schemas.openxmlformats.org/officeDocument/2006/relationships" r:id="rId3"/>
          </a:graphicData>
        </a:graphic>
      </p:graphicFrame>
      <p:sp>
        <p:nvSpPr>
          <p:cNvPr id="29700" name="TextBox 12"/>
          <p:cNvSpPr txBox="1">
            <a:spLocks noChangeArrowheads="1"/>
          </p:cNvSpPr>
          <p:nvPr/>
        </p:nvSpPr>
        <p:spPr bwMode="auto">
          <a:xfrm>
            <a:off x="1408113" y="8531225"/>
            <a:ext cx="1398587" cy="584200"/>
          </a:xfrm>
          <a:prstGeom prst="rect">
            <a:avLst/>
          </a:prstGeom>
          <a:noFill/>
          <a:ln w="9525">
            <a:noFill/>
            <a:miter lim="800000"/>
            <a:headEnd/>
            <a:tailEnd/>
          </a:ln>
        </p:spPr>
        <p:txBody>
          <a:bodyPr>
            <a:spAutoFit/>
          </a:bodyPr>
          <a:lstStyle/>
          <a:p>
            <a:pPr algn="ctr"/>
            <a:r>
              <a:rPr lang="en-US" sz="1600">
                <a:latin typeface="Arial" charset="0"/>
              </a:rPr>
              <a:t> 2009  2010</a:t>
            </a:r>
          </a:p>
          <a:p>
            <a:pPr algn="ctr"/>
            <a:r>
              <a:rPr lang="en-US" sz="1600">
                <a:latin typeface="Arial" charset="0"/>
              </a:rPr>
              <a:t>All</a:t>
            </a:r>
          </a:p>
        </p:txBody>
      </p:sp>
      <p:sp>
        <p:nvSpPr>
          <p:cNvPr id="29701" name="TextBox 13"/>
          <p:cNvSpPr txBox="1">
            <a:spLocks noChangeArrowheads="1"/>
          </p:cNvSpPr>
          <p:nvPr/>
        </p:nvSpPr>
        <p:spPr bwMode="auto">
          <a:xfrm>
            <a:off x="2868613" y="8531225"/>
            <a:ext cx="1493837" cy="584200"/>
          </a:xfrm>
          <a:prstGeom prst="rect">
            <a:avLst/>
          </a:prstGeom>
          <a:noFill/>
          <a:ln w="9525">
            <a:noFill/>
            <a:miter lim="800000"/>
            <a:headEnd/>
            <a:tailEnd/>
          </a:ln>
        </p:spPr>
        <p:txBody>
          <a:bodyPr>
            <a:spAutoFit/>
          </a:bodyPr>
          <a:lstStyle/>
          <a:p>
            <a:pPr algn="ctr"/>
            <a:r>
              <a:rPr lang="en-US" sz="1600">
                <a:latin typeface="Arial" charset="0"/>
              </a:rPr>
              <a:t> 2009  2010</a:t>
            </a:r>
          </a:p>
          <a:p>
            <a:pPr algn="ctr"/>
            <a:r>
              <a:rPr lang="en-US" sz="1600">
                <a:latin typeface="Arial" charset="0"/>
              </a:rPr>
              <a:t>West Bank</a:t>
            </a:r>
          </a:p>
        </p:txBody>
      </p:sp>
      <p:sp>
        <p:nvSpPr>
          <p:cNvPr id="29702" name="TextBox 15"/>
          <p:cNvSpPr txBox="1">
            <a:spLocks noChangeArrowheads="1"/>
          </p:cNvSpPr>
          <p:nvPr/>
        </p:nvSpPr>
        <p:spPr bwMode="auto">
          <a:xfrm>
            <a:off x="4367213" y="8531225"/>
            <a:ext cx="1397000" cy="584200"/>
          </a:xfrm>
          <a:prstGeom prst="rect">
            <a:avLst/>
          </a:prstGeom>
          <a:noFill/>
          <a:ln w="9525">
            <a:noFill/>
            <a:miter lim="800000"/>
            <a:headEnd/>
            <a:tailEnd/>
          </a:ln>
        </p:spPr>
        <p:txBody>
          <a:bodyPr>
            <a:spAutoFit/>
          </a:bodyPr>
          <a:lstStyle/>
          <a:p>
            <a:pPr algn="ctr"/>
            <a:r>
              <a:rPr lang="en-US" sz="1600">
                <a:latin typeface="Arial" charset="0"/>
              </a:rPr>
              <a:t> 2009 2010</a:t>
            </a:r>
          </a:p>
          <a:p>
            <a:pPr algn="ctr"/>
            <a:r>
              <a:rPr lang="en-US" sz="1600">
                <a:latin typeface="Arial" charset="0"/>
              </a:rPr>
              <a:t>Gaza</a:t>
            </a:r>
          </a:p>
        </p:txBody>
      </p:sp>
      <p:sp>
        <p:nvSpPr>
          <p:cNvPr id="29703" name="TextBox 17"/>
          <p:cNvSpPr txBox="1">
            <a:spLocks noChangeArrowheads="1"/>
          </p:cNvSpPr>
          <p:nvPr/>
        </p:nvSpPr>
        <p:spPr bwMode="auto">
          <a:xfrm>
            <a:off x="1409700" y="2922588"/>
            <a:ext cx="4533900" cy="369887"/>
          </a:xfrm>
          <a:prstGeom prst="rect">
            <a:avLst/>
          </a:prstGeom>
          <a:noFill/>
          <a:ln w="9525">
            <a:noFill/>
            <a:miter lim="800000"/>
            <a:headEnd/>
            <a:tailEnd/>
          </a:ln>
        </p:spPr>
        <p:txBody>
          <a:bodyPr>
            <a:spAutoFit/>
          </a:bodyPr>
          <a:lstStyle/>
          <a:p>
            <a:pPr algn="ctr"/>
            <a:r>
              <a:rPr lang="en-US" sz="1800" i="1">
                <a:latin typeface="Arial" charset="0"/>
              </a:rPr>
              <a:t>(Percent saying right direction)</a:t>
            </a:r>
          </a:p>
        </p:txBody>
      </p:sp>
    </p:spTree>
  </p:cSld>
  <p:clrMapOvr>
    <a:masterClrMapping/>
  </p:clrMapOvr>
  <p:transition spd="slow" advTm="17483">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2" name="Content Placeholder 13"/>
          <p:cNvSpPr txBox="1">
            <a:spLocks/>
          </p:cNvSpPr>
          <p:nvPr/>
        </p:nvSpPr>
        <p:spPr bwMode="auto">
          <a:xfrm>
            <a:off x="6638925" y="3271838"/>
            <a:ext cx="5715000" cy="4616450"/>
          </a:xfrm>
          <a:prstGeom prst="rect">
            <a:avLst/>
          </a:prstGeom>
          <a:noFill/>
          <a:ln w="12700" algn="ctr">
            <a:noFill/>
            <a:miter lim="800000"/>
            <a:headEnd/>
            <a:tailEnd/>
          </a:ln>
        </p:spPr>
        <p:txBody>
          <a:bodyPr lIns="0" tIns="0" rIns="0" bIns="0"/>
          <a:lstStyle/>
          <a:p>
            <a:pPr marL="234950" indent="-234950" eaLnBrk="0" hangingPunct="0">
              <a:spcBef>
                <a:spcPct val="10000"/>
              </a:spcBef>
              <a:spcAft>
                <a:spcPct val="10000"/>
              </a:spcAft>
              <a:buClr>
                <a:srgbClr val="FFFFFF"/>
              </a:buClr>
            </a:pPr>
            <a:r>
              <a:rPr lang="en-US" sz="2400">
                <a:solidFill>
                  <a:srgbClr val="AEC5E7"/>
                </a:solidFill>
                <a:latin typeface="Arial" charset="0"/>
              </a:rPr>
              <a:t>Economic situation good</a:t>
            </a:r>
          </a:p>
          <a:p>
            <a:pPr marL="234950" indent="-234950" eaLnBrk="0" hangingPunct="0">
              <a:spcBef>
                <a:spcPct val="10000"/>
              </a:spcBef>
              <a:spcAft>
                <a:spcPct val="10000"/>
              </a:spcAft>
              <a:buClr>
                <a:srgbClr val="FFFFFF"/>
              </a:buClr>
              <a:buFontTx/>
              <a:buChar char="•"/>
            </a:pPr>
            <a:r>
              <a:rPr lang="en-US" sz="2000">
                <a:solidFill>
                  <a:srgbClr val="EFF3FA"/>
                </a:solidFill>
                <a:latin typeface="Arial" charset="0"/>
              </a:rPr>
              <a:t>68%</a:t>
            </a:r>
            <a:br>
              <a:rPr lang="en-US" sz="2000">
                <a:solidFill>
                  <a:srgbClr val="EFF3FA"/>
                </a:solidFill>
                <a:latin typeface="Arial" charset="0"/>
              </a:rPr>
            </a:br>
            <a:endParaRPr lang="en-US" sz="2000">
              <a:solidFill>
                <a:srgbClr val="EFF3FA"/>
              </a:solidFill>
              <a:latin typeface="Arial" charset="0"/>
              <a:sym typeface="Formata Regular"/>
            </a:endParaRPr>
          </a:p>
          <a:p>
            <a:pPr marL="234950" indent="-234950" eaLnBrk="0" hangingPunct="0">
              <a:spcBef>
                <a:spcPct val="10000"/>
              </a:spcBef>
              <a:spcAft>
                <a:spcPct val="10000"/>
              </a:spcAft>
              <a:buClr>
                <a:srgbClr val="FFFFFF"/>
              </a:buClr>
            </a:pPr>
            <a:r>
              <a:rPr lang="en-US" sz="2400">
                <a:solidFill>
                  <a:srgbClr val="AEC5E7"/>
                </a:solidFill>
                <a:latin typeface="Arial" charset="0"/>
              </a:rPr>
              <a:t>Rarely/never fear for safety or security</a:t>
            </a:r>
          </a:p>
          <a:p>
            <a:pPr marL="234950" indent="-234950" eaLnBrk="0" hangingPunct="0">
              <a:spcBef>
                <a:spcPct val="10000"/>
              </a:spcBef>
              <a:spcAft>
                <a:spcPct val="10000"/>
              </a:spcAft>
              <a:buClr>
                <a:srgbClr val="FFFFFF"/>
              </a:buClr>
              <a:buFontTx/>
              <a:buChar char="•"/>
            </a:pPr>
            <a:r>
              <a:rPr lang="en-US" sz="2000">
                <a:solidFill>
                  <a:srgbClr val="EFF3FA"/>
                </a:solidFill>
                <a:latin typeface="Arial" charset="0"/>
              </a:rPr>
              <a:t>53%</a:t>
            </a:r>
          </a:p>
          <a:p>
            <a:pPr marL="234950" indent="-234950" eaLnBrk="0" hangingPunct="0">
              <a:spcBef>
                <a:spcPct val="10000"/>
              </a:spcBef>
              <a:spcAft>
                <a:spcPct val="10000"/>
              </a:spcAft>
              <a:buClr>
                <a:srgbClr val="FFFFFF"/>
              </a:buClr>
              <a:buFontTx/>
              <a:buChar char="•"/>
            </a:pPr>
            <a:endParaRPr lang="en-US" sz="3200" b="1">
              <a:solidFill>
                <a:srgbClr val="8EC0F5"/>
              </a:solidFill>
              <a:latin typeface="Arial" charset="0"/>
            </a:endParaRPr>
          </a:p>
          <a:p>
            <a:pPr marL="234950" indent="-234950" eaLnBrk="0" hangingPunct="0">
              <a:spcBef>
                <a:spcPct val="10000"/>
              </a:spcBef>
              <a:spcAft>
                <a:spcPct val="10000"/>
              </a:spcAft>
              <a:buClr>
                <a:srgbClr val="FFFFFF"/>
              </a:buClr>
            </a:pPr>
            <a:endParaRPr lang="en-US" sz="3200" b="1">
              <a:solidFill>
                <a:srgbClr val="8EC0F5"/>
              </a:solidFill>
              <a:latin typeface="Arial" charset="0"/>
            </a:endParaRPr>
          </a:p>
          <a:p>
            <a:pPr marL="234950" indent="-234950" eaLnBrk="0" hangingPunct="0">
              <a:spcBef>
                <a:spcPct val="10000"/>
              </a:spcBef>
              <a:spcAft>
                <a:spcPct val="10000"/>
              </a:spcAft>
              <a:buClr>
                <a:srgbClr val="FFFFFF"/>
              </a:buClr>
            </a:pPr>
            <a:endParaRPr lang="en-US" sz="3200" b="1">
              <a:solidFill>
                <a:srgbClr val="8EC0F5"/>
              </a:solidFill>
              <a:latin typeface="Arial" charset="0"/>
            </a:endParaRPr>
          </a:p>
        </p:txBody>
      </p:sp>
      <p:graphicFrame>
        <p:nvGraphicFramePr>
          <p:cNvPr id="5" name="Object 10"/>
          <p:cNvGraphicFramePr>
            <a:graphicFrameLocks noChangeAspect="1"/>
          </p:cNvGraphicFramePr>
          <p:nvPr/>
        </p:nvGraphicFramePr>
        <p:xfrm>
          <a:off x="751114" y="3287713"/>
          <a:ext cx="5132388" cy="5942012"/>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5"/>
          <p:cNvSpPr>
            <a:spLocks noGrp="1"/>
          </p:cNvSpPr>
          <p:nvPr>
            <p:ph type="title"/>
          </p:nvPr>
        </p:nvSpPr>
        <p:spPr>
          <a:xfrm>
            <a:off x="711200" y="560388"/>
            <a:ext cx="11642725" cy="1624012"/>
          </a:xfrm>
        </p:spPr>
        <p:txBody>
          <a:bodyPr/>
          <a:lstStyle/>
          <a:p>
            <a:pPr>
              <a:defRPr/>
            </a:pPr>
            <a:r>
              <a:rPr lang="en-US" dirty="0" smtClean="0"/>
              <a:t>Israelis are pessimistic and fearful about long-term security despite a strong economy and calm </a:t>
            </a:r>
            <a:br>
              <a:rPr lang="en-US" dirty="0" smtClean="0"/>
            </a:br>
            <a:r>
              <a:rPr lang="en-US" dirty="0" smtClean="0"/>
              <a:t>at present. </a:t>
            </a:r>
            <a:br>
              <a:rPr lang="en-US" dirty="0" smtClean="0"/>
            </a:br>
            <a:r>
              <a:rPr lang="en-US" sz="2400" kern="1200" dirty="0" smtClean="0">
                <a:solidFill>
                  <a:srgbClr val="AEC5E7"/>
                </a:solidFill>
                <a:sym typeface="Minion Pro Med"/>
              </a:rPr>
              <a:t>Would you say things in Israel are headed in the right direction or </a:t>
            </a:r>
            <a:br>
              <a:rPr lang="en-US" sz="2400" kern="1200" dirty="0" smtClean="0">
                <a:solidFill>
                  <a:srgbClr val="AEC5E7"/>
                </a:solidFill>
                <a:sym typeface="Minion Pro Med"/>
              </a:rPr>
            </a:br>
            <a:r>
              <a:rPr lang="en-US" sz="2400" kern="1200" dirty="0" smtClean="0">
                <a:solidFill>
                  <a:srgbClr val="AEC5E7"/>
                </a:solidFill>
                <a:sym typeface="Minion Pro Med"/>
              </a:rPr>
              <a:t>wrong direction? </a:t>
            </a:r>
            <a:br>
              <a:rPr lang="en-US" sz="2400" kern="1200" dirty="0" smtClean="0">
                <a:solidFill>
                  <a:srgbClr val="AEC5E7"/>
                </a:solidFill>
                <a:sym typeface="Minion Pro Med"/>
              </a:rPr>
            </a:br>
            <a:endParaRPr lang="en-US" sz="2400" kern="1200" dirty="0">
              <a:solidFill>
                <a:srgbClr val="AEC5E7"/>
              </a:solidFill>
              <a:sym typeface="Minion Pro Med"/>
            </a:endParaRPr>
          </a:p>
        </p:txBody>
      </p:sp>
    </p:spTree>
  </p:cSld>
  <p:clrMapOvr>
    <a:masterClrMapping/>
  </p:clrMapOvr>
  <p:transition spd="slow" advTm="19833">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3793" name="TextBox 8"/>
          <p:cNvSpPr txBox="1">
            <a:spLocks noChangeArrowheads="1"/>
          </p:cNvSpPr>
          <p:nvPr/>
        </p:nvSpPr>
        <p:spPr bwMode="auto">
          <a:xfrm>
            <a:off x="1409700" y="2457450"/>
            <a:ext cx="4533900" cy="368300"/>
          </a:xfrm>
          <a:prstGeom prst="rect">
            <a:avLst/>
          </a:prstGeom>
          <a:noFill/>
          <a:ln w="9525">
            <a:noFill/>
            <a:miter lim="800000"/>
            <a:headEnd/>
            <a:tailEnd/>
          </a:ln>
        </p:spPr>
        <p:txBody>
          <a:bodyPr>
            <a:spAutoFit/>
          </a:bodyPr>
          <a:lstStyle/>
          <a:p>
            <a:pPr algn="ctr"/>
            <a:r>
              <a:rPr lang="en-US" sz="1800" i="1">
                <a:latin typeface="Arial" charset="0"/>
              </a:rPr>
              <a:t>(Percent saying right direction)</a:t>
            </a:r>
          </a:p>
        </p:txBody>
      </p:sp>
      <p:graphicFrame>
        <p:nvGraphicFramePr>
          <p:cNvPr id="7" name="Object 3"/>
          <p:cNvGraphicFramePr>
            <a:graphicFrameLocks/>
          </p:cNvGraphicFramePr>
          <p:nvPr/>
        </p:nvGraphicFramePr>
        <p:xfrm>
          <a:off x="762000" y="2990850"/>
          <a:ext cx="5053013" cy="6711950"/>
        </p:xfrm>
        <a:graphic>
          <a:graphicData uri="http://schemas.openxmlformats.org/drawingml/2006/chart">
            <c:chart xmlns:c="http://schemas.openxmlformats.org/drawingml/2006/chart" xmlns:r="http://schemas.openxmlformats.org/officeDocument/2006/relationships" r:id="rId3"/>
          </a:graphicData>
        </a:graphic>
      </p:graphicFrame>
      <p:sp>
        <p:nvSpPr>
          <p:cNvPr id="11" name="Title 10"/>
          <p:cNvSpPr>
            <a:spLocks noGrp="1"/>
          </p:cNvSpPr>
          <p:nvPr>
            <p:ph type="title"/>
          </p:nvPr>
        </p:nvSpPr>
        <p:spPr>
          <a:xfrm>
            <a:off x="711200" y="560388"/>
            <a:ext cx="11642725" cy="1624012"/>
          </a:xfrm>
        </p:spPr>
        <p:txBody>
          <a:bodyPr/>
          <a:lstStyle/>
          <a:p>
            <a:pPr>
              <a:defRPr/>
            </a:pPr>
            <a:r>
              <a:rPr lang="en-US" dirty="0" smtClean="0"/>
              <a:t>Lebanese mood darker than in 2008, though economy and security somewhat better. </a:t>
            </a:r>
            <a:br>
              <a:rPr lang="en-US" dirty="0" smtClean="0"/>
            </a:br>
            <a:r>
              <a:rPr lang="en-US" sz="2400" kern="1200" dirty="0" smtClean="0">
                <a:solidFill>
                  <a:srgbClr val="AEC5E7"/>
                </a:solidFill>
                <a:sym typeface="Minion Pro Med"/>
              </a:rPr>
              <a:t>Would you say things in Lebanon are headed in the right direction </a:t>
            </a:r>
            <a:br>
              <a:rPr lang="en-US" sz="2400" kern="1200" dirty="0" smtClean="0">
                <a:solidFill>
                  <a:srgbClr val="AEC5E7"/>
                </a:solidFill>
                <a:sym typeface="Minion Pro Med"/>
              </a:rPr>
            </a:br>
            <a:r>
              <a:rPr lang="en-US" sz="2400" kern="1200" dirty="0" smtClean="0">
                <a:solidFill>
                  <a:srgbClr val="AEC5E7"/>
                </a:solidFill>
                <a:sym typeface="Minion Pro Med"/>
              </a:rPr>
              <a:t>or wrong direction? </a:t>
            </a:r>
            <a:r>
              <a:rPr lang="en-US" sz="2200" b="0" kern="1200" dirty="0" smtClean="0">
                <a:solidFill>
                  <a:srgbClr val="AEC5E7"/>
                </a:solidFill>
                <a:sym typeface="Minion Pro Med"/>
              </a:rPr>
              <a:t/>
            </a:r>
            <a:br>
              <a:rPr lang="en-US" sz="2200" b="0" kern="1200" dirty="0" smtClean="0">
                <a:solidFill>
                  <a:srgbClr val="AEC5E7"/>
                </a:solidFill>
                <a:sym typeface="Minion Pro Med"/>
              </a:rPr>
            </a:br>
            <a:endParaRPr lang="en-US" dirty="0"/>
          </a:p>
        </p:txBody>
      </p:sp>
      <p:sp>
        <p:nvSpPr>
          <p:cNvPr id="6" name="Content Placeholder 13"/>
          <p:cNvSpPr txBox="1">
            <a:spLocks/>
          </p:cNvSpPr>
          <p:nvPr/>
        </p:nvSpPr>
        <p:spPr bwMode="auto">
          <a:xfrm>
            <a:off x="6643688" y="3016250"/>
            <a:ext cx="5715000" cy="4616450"/>
          </a:xfrm>
          <a:prstGeom prst="rect">
            <a:avLst/>
          </a:prstGeom>
          <a:noFill/>
          <a:ln w="12700" algn="ctr">
            <a:noFill/>
            <a:miter lim="800000"/>
            <a:headEnd/>
            <a:tailEnd/>
          </a:ln>
        </p:spPr>
        <p:txBody>
          <a:bodyPr lIns="0" tIns="0" rIns="0" bIns="0"/>
          <a:lstStyle/>
          <a:p>
            <a:pPr marL="234950" indent="-234950" eaLnBrk="0" hangingPunct="0">
              <a:spcBef>
                <a:spcPct val="10000"/>
              </a:spcBef>
              <a:spcAft>
                <a:spcPct val="10000"/>
              </a:spcAft>
              <a:buClr>
                <a:srgbClr val="FFFFFF"/>
              </a:buClr>
              <a:defRPr/>
            </a:pPr>
            <a:r>
              <a:rPr lang="en-US" sz="2400" kern="0" dirty="0">
                <a:solidFill>
                  <a:srgbClr val="AEC5E7"/>
                </a:solidFill>
                <a:latin typeface="Arial"/>
                <a:cs typeface="Arial"/>
              </a:rPr>
              <a:t>Economic situation good</a:t>
            </a:r>
          </a:p>
          <a:p>
            <a:pPr marL="234950" indent="-234950" eaLnBrk="0" hangingPunct="0">
              <a:spcBef>
                <a:spcPct val="10000"/>
              </a:spcBef>
              <a:spcAft>
                <a:spcPct val="10000"/>
              </a:spcAft>
              <a:buClr>
                <a:srgbClr val="FFFFFF"/>
              </a:buClr>
              <a:buFontTx/>
              <a:buChar char="•"/>
              <a:defRPr/>
            </a:pPr>
            <a:r>
              <a:rPr lang="en-US" sz="2000" kern="0" dirty="0">
                <a:solidFill>
                  <a:schemeClr val="tx1">
                    <a:lumMod val="20000"/>
                    <a:lumOff val="80000"/>
                  </a:schemeClr>
                </a:solidFill>
                <a:latin typeface="Arial"/>
                <a:cs typeface="Arial"/>
              </a:rPr>
              <a:t>19% (2008: 12%)</a:t>
            </a:r>
            <a:endParaRPr lang="en-US" sz="2800" kern="0" dirty="0">
              <a:solidFill>
                <a:srgbClr val="8EC0F5"/>
              </a:solidFill>
              <a:latin typeface="Arial" pitchFamily="34" charset="0"/>
              <a:cs typeface="Arial" pitchFamily="34" charset="0"/>
              <a:sym typeface="Formata Regular"/>
            </a:endParaRPr>
          </a:p>
          <a:p>
            <a:pPr eaLnBrk="0" hangingPunct="0">
              <a:spcBef>
                <a:spcPct val="10000"/>
              </a:spcBef>
              <a:spcAft>
                <a:spcPct val="10000"/>
              </a:spcAft>
              <a:buClr>
                <a:srgbClr val="FFFFFF"/>
              </a:buClr>
              <a:defRPr/>
            </a:pPr>
            <a:r>
              <a:rPr lang="en-US" sz="2000" kern="0" dirty="0">
                <a:solidFill>
                  <a:schemeClr val="tx1">
                    <a:lumMod val="20000"/>
                    <a:lumOff val="80000"/>
                  </a:schemeClr>
                </a:solidFill>
                <a:latin typeface="Arial"/>
                <a:cs typeface="Arial"/>
                <a:sym typeface="Formata Regular"/>
              </a:rPr>
              <a:t/>
            </a:r>
            <a:br>
              <a:rPr lang="en-US" sz="2000" kern="0" dirty="0">
                <a:solidFill>
                  <a:schemeClr val="tx1">
                    <a:lumMod val="20000"/>
                    <a:lumOff val="80000"/>
                  </a:schemeClr>
                </a:solidFill>
                <a:latin typeface="Arial"/>
                <a:cs typeface="Arial"/>
                <a:sym typeface="Formata Regular"/>
              </a:rPr>
            </a:br>
            <a:r>
              <a:rPr lang="en-US" sz="2400" kern="0" dirty="0">
                <a:solidFill>
                  <a:srgbClr val="AEC5E7"/>
                </a:solidFill>
                <a:latin typeface="Arial"/>
                <a:cs typeface="Arial"/>
                <a:sym typeface="Formata Regular"/>
              </a:rPr>
              <a:t>Rarely/never fear for safety or security</a:t>
            </a:r>
          </a:p>
          <a:p>
            <a:pPr marL="234950" indent="-234950" eaLnBrk="0" hangingPunct="0">
              <a:spcBef>
                <a:spcPct val="10000"/>
              </a:spcBef>
              <a:spcAft>
                <a:spcPct val="10000"/>
              </a:spcAft>
              <a:buClr>
                <a:srgbClr val="FFFFFF"/>
              </a:buClr>
              <a:buFontTx/>
              <a:buChar char="•"/>
              <a:defRPr/>
            </a:pPr>
            <a:r>
              <a:rPr lang="en-US" sz="2000" kern="0" dirty="0">
                <a:solidFill>
                  <a:schemeClr val="tx1">
                    <a:lumMod val="20000"/>
                    <a:lumOff val="80000"/>
                  </a:schemeClr>
                </a:solidFill>
                <a:latin typeface="Arial"/>
                <a:cs typeface="Arial"/>
              </a:rPr>
              <a:t>38% (2008: 22%)</a:t>
            </a:r>
          </a:p>
          <a:p>
            <a:pPr marL="234950" indent="-234950" eaLnBrk="0" hangingPunct="0">
              <a:spcBef>
                <a:spcPct val="10000"/>
              </a:spcBef>
              <a:spcAft>
                <a:spcPct val="10000"/>
              </a:spcAft>
              <a:buClr>
                <a:srgbClr val="FFFFFF"/>
              </a:buClr>
              <a:buFontTx/>
              <a:buChar char="•"/>
              <a:defRPr/>
            </a:pPr>
            <a:endParaRPr lang="en-US" sz="2000" kern="0" dirty="0">
              <a:solidFill>
                <a:schemeClr val="tx1">
                  <a:lumMod val="20000"/>
                  <a:lumOff val="80000"/>
                </a:schemeClr>
              </a:solidFill>
              <a:latin typeface="Arial"/>
              <a:cs typeface="Arial"/>
            </a:endParaRPr>
          </a:p>
          <a:p>
            <a:pPr marL="234950" indent="-234950">
              <a:defRPr/>
            </a:pPr>
            <a:r>
              <a:rPr lang="en-US" sz="2400" dirty="0">
                <a:solidFill>
                  <a:srgbClr val="AEC5E7"/>
                </a:solidFill>
                <a:latin typeface="Arial" pitchFamily="34" charset="0"/>
                <a:cs typeface="Arial" pitchFamily="34" charset="0"/>
              </a:rPr>
              <a:t>The Hariri Tribunal has wide support</a:t>
            </a:r>
          </a:p>
          <a:p>
            <a:pPr indent="-238125">
              <a:buFont typeface="Arial" pitchFamily="34" charset="0"/>
              <a:buChar char="•"/>
              <a:defRPr/>
            </a:pPr>
            <a:r>
              <a:rPr lang="en-US" sz="2000" dirty="0">
                <a:solidFill>
                  <a:schemeClr val="tx1">
                    <a:lumMod val="20000"/>
                    <a:lumOff val="80000"/>
                  </a:schemeClr>
                </a:solidFill>
                <a:latin typeface="Arial" pitchFamily="34" charset="0"/>
                <a:cs typeface="Arial" pitchFamily="34" charset="0"/>
              </a:rPr>
              <a:t>Tribunal should pursue justice regardless of                                          </a:t>
            </a:r>
          </a:p>
          <a:p>
            <a:pPr indent="-238125">
              <a:defRPr/>
            </a:pPr>
            <a:r>
              <a:rPr lang="en-US" sz="2000" dirty="0">
                <a:solidFill>
                  <a:schemeClr val="tx1">
                    <a:lumMod val="20000"/>
                    <a:lumOff val="80000"/>
                  </a:schemeClr>
                </a:solidFill>
                <a:latin typeface="Arial" pitchFamily="34" charset="0"/>
                <a:cs typeface="Arial" pitchFamily="34" charset="0"/>
              </a:rPr>
              <a:t>    political consequences:   60%</a:t>
            </a:r>
            <a:endParaRPr lang="en-US" sz="2000" kern="0" dirty="0">
              <a:solidFill>
                <a:srgbClr val="8EC0F5"/>
              </a:solidFill>
              <a:latin typeface="Arial" pitchFamily="34" charset="0"/>
              <a:cs typeface="Arial" pitchFamily="34" charset="0"/>
            </a:endParaRPr>
          </a:p>
          <a:p>
            <a:pPr marL="234950" indent="-234950" eaLnBrk="0" hangingPunct="0">
              <a:spcBef>
                <a:spcPct val="10000"/>
              </a:spcBef>
              <a:spcAft>
                <a:spcPct val="10000"/>
              </a:spcAft>
              <a:buClr>
                <a:srgbClr val="FFFFFF"/>
              </a:buClr>
              <a:defRPr/>
            </a:pPr>
            <a:endParaRPr lang="en-US" sz="3200" b="1" kern="0" dirty="0">
              <a:solidFill>
                <a:srgbClr val="8EC0F5"/>
              </a:solidFill>
              <a:latin typeface="Arial" pitchFamily="34" charset="0"/>
              <a:cs typeface="Arial" pitchFamily="34" charset="0"/>
            </a:endParaRPr>
          </a:p>
          <a:p>
            <a:pPr marL="234950" indent="-234950" eaLnBrk="0" hangingPunct="0">
              <a:spcBef>
                <a:spcPct val="10000"/>
              </a:spcBef>
              <a:spcAft>
                <a:spcPct val="10000"/>
              </a:spcAft>
              <a:buClr>
                <a:srgbClr val="FFFFFF"/>
              </a:buClr>
              <a:defRPr/>
            </a:pPr>
            <a:endParaRPr lang="en-US" sz="3200" b="1" kern="0" dirty="0">
              <a:solidFill>
                <a:srgbClr val="8EC0F5"/>
              </a:solidFill>
              <a:latin typeface="Arial" pitchFamily="34" charset="0"/>
              <a:cs typeface="Arial" pitchFamily="34" charset="0"/>
            </a:endParaRPr>
          </a:p>
        </p:txBody>
      </p:sp>
    </p:spTree>
  </p:cSld>
  <p:clrMapOvr>
    <a:masterClrMapping/>
  </p:clrMapOvr>
  <p:transition spd="slow" advTm="17049">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bwMode="auto">
          <a:xfrm>
            <a:off x="711200" y="560388"/>
            <a:ext cx="11831638" cy="1624012"/>
          </a:xfrm>
          <a:noFill/>
          <a:ln>
            <a:miter lim="800000"/>
            <a:headEnd/>
            <a:tailEnd/>
          </a:ln>
        </p:spPr>
        <p:txBody>
          <a:bodyPr vert="horz" wrap="square" lIns="91440" tIns="45720" rIns="91440" bIns="45720" numCol="1" compatLnSpc="1">
            <a:prstTxWarp prst="textNoShape">
              <a:avLst/>
            </a:prstTxWarp>
          </a:bodyPr>
          <a:lstStyle/>
          <a:p>
            <a:r>
              <a:rPr lang="en-US" smtClean="0">
                <a:latin typeface="Arial" charset="0"/>
                <a:cs typeface="Arial" charset="0"/>
              </a:rPr>
              <a:t>National leadership is popular in all three governments. Fayyad only Prime Minister with majority job approval.</a:t>
            </a:r>
          </a:p>
        </p:txBody>
      </p:sp>
      <p:graphicFrame>
        <p:nvGraphicFramePr>
          <p:cNvPr id="4" name="Group 48"/>
          <p:cNvGraphicFramePr>
            <a:graphicFrameLocks/>
          </p:cNvGraphicFramePr>
          <p:nvPr/>
        </p:nvGraphicFramePr>
        <p:xfrm>
          <a:off x="696913" y="2498725"/>
          <a:ext cx="11542759" cy="6324601"/>
        </p:xfrm>
        <a:graphic>
          <a:graphicData uri="http://schemas.openxmlformats.org/drawingml/2006/table">
            <a:tbl>
              <a:tblPr/>
              <a:tblGrid>
                <a:gridCol w="3315803"/>
                <a:gridCol w="2826806"/>
                <a:gridCol w="2727328"/>
                <a:gridCol w="2672822"/>
              </a:tblGrid>
              <a:tr h="1499045">
                <a:tc>
                  <a:txBody>
                    <a:bodyPr/>
                    <a:lstStyle/>
                    <a:p>
                      <a:pPr marL="0" marR="0" lvl="0" indent="0" algn="ctr" defTabSz="914400" rtl="0" eaLnBrk="1" fontAlgn="base" latinLnBrk="0" hangingPunct="1">
                        <a:lnSpc>
                          <a:spcPct val="100000"/>
                        </a:lnSpc>
                        <a:spcBef>
                          <a:spcPct val="10000"/>
                        </a:spcBef>
                        <a:spcAft>
                          <a:spcPct val="10000"/>
                        </a:spcAft>
                        <a:buClr>
                          <a:srgbClr val="FFFFFF"/>
                        </a:buClr>
                        <a:buSzTx/>
                        <a:buFontTx/>
                        <a:buNone/>
                        <a:tabLst/>
                      </a:pPr>
                      <a:endPar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endParaRP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solidFill>
                      <a:srgbClr val="005480"/>
                    </a:solidFill>
                  </a:tcPr>
                </a:tc>
                <a:tc>
                  <a:txBody>
                    <a:bodyPr/>
                    <a:lstStyle/>
                    <a:p>
                      <a:pPr marL="228600" marR="0" lvl="0" indent="0" algn="ctr" defTabSz="914400" rtl="0" eaLnBrk="1" fontAlgn="base" latinLnBrk="0" hangingPunct="1">
                        <a:lnSpc>
                          <a:spcPct val="100000"/>
                        </a:lnSpc>
                        <a:spcBef>
                          <a:spcPct val="10000"/>
                        </a:spcBef>
                        <a:spcAft>
                          <a:spcPct val="10000"/>
                        </a:spcAft>
                        <a:buClr>
                          <a:srgbClr val="FFFFFF"/>
                        </a:buClr>
                        <a:buSzTx/>
                        <a:buFontTx/>
                        <a:buNone/>
                        <a:tabLst/>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President Favorability</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solidFill>
                      <a:srgbClr val="005480"/>
                    </a:solidFill>
                  </a:tcPr>
                </a:tc>
                <a:tc>
                  <a:txBody>
                    <a:bodyPr/>
                    <a:lstStyle/>
                    <a:p>
                      <a:pPr marL="228600" marR="0" lvl="0" indent="0" algn="ctr" defTabSz="914400" rtl="0" eaLnBrk="1" fontAlgn="base" latinLnBrk="0" hangingPunct="1">
                        <a:lnSpc>
                          <a:spcPct val="100000"/>
                        </a:lnSpc>
                        <a:spcBef>
                          <a:spcPct val="10000"/>
                        </a:spcBef>
                        <a:spcAft>
                          <a:spcPct val="10000"/>
                        </a:spcAft>
                        <a:buClr>
                          <a:srgbClr val="FFFFFF"/>
                        </a:buClr>
                        <a:buSzTx/>
                        <a:buFontTx/>
                        <a:buNone/>
                        <a:tabLst/>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Prime Minister</a:t>
                      </a:r>
                      <a:b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b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Favorability</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solidFill>
                      <a:srgbClr val="005480"/>
                    </a:solidFill>
                  </a:tcPr>
                </a:tc>
                <a:tc>
                  <a:txBody>
                    <a:bodyPr/>
                    <a:lstStyle/>
                    <a:p>
                      <a:pPr marL="0" marR="0" lvl="0" indent="0" algn="ctr" defTabSz="914400" rtl="0" eaLnBrk="1" fontAlgn="base" latinLnBrk="0" hangingPunct="1">
                        <a:lnSpc>
                          <a:spcPct val="100000"/>
                        </a:lnSpc>
                        <a:spcBef>
                          <a:spcPct val="10000"/>
                        </a:spcBef>
                        <a:spcAft>
                          <a:spcPct val="10000"/>
                        </a:spcAft>
                        <a:buClr>
                          <a:srgbClr val="FFFFFF"/>
                        </a:buClr>
                        <a:buSzTx/>
                        <a:buFontTx/>
                        <a:buNone/>
                        <a:tabLst/>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PM Job</a:t>
                      </a:r>
                      <a:b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b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Good/ Excellent</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solidFill>
                      <a:srgbClr val="005480"/>
                    </a:solidFill>
                  </a:tcPr>
                </a:tc>
              </a:tr>
              <a:tr h="1427872">
                <a:tc>
                  <a:txBody>
                    <a:bodyPr/>
                    <a:lstStyle/>
                    <a:p>
                      <a:pPr marL="342900" marR="0" lvl="0" indent="-342900" algn="l" defTabSz="914400" rtl="0" eaLnBrk="1" fontAlgn="base" latinLnBrk="0" hangingPunct="1">
                        <a:lnSpc>
                          <a:spcPct val="100000"/>
                        </a:lnSpc>
                        <a:spcBef>
                          <a:spcPct val="0"/>
                        </a:spcBef>
                        <a:spcAft>
                          <a:spcPct val="10000"/>
                        </a:spcAft>
                        <a:buClr>
                          <a:srgbClr val="FFFFFF"/>
                        </a:buClr>
                        <a:buSzTx/>
                        <a:buFontTx/>
                        <a:buNone/>
                        <a:tabLst/>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    Palestinian</a:t>
                      </a:r>
                      <a:b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b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Authority</a:t>
                      </a:r>
                      <a:endParaRPr kumimoji="0" lang="en-US" sz="2400" b="0"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endParaRP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10000"/>
                        </a:spcAft>
                        <a:buClr>
                          <a:srgbClr val="FFFFFF"/>
                        </a:buClr>
                        <a:buSzTx/>
                        <a:buFontTx/>
                        <a:buNone/>
                        <a:tabLst/>
                      </a:pPr>
                      <a:r>
                        <a:rPr kumimoji="0" lang="en-US" sz="2400" b="1" i="0" u="none" strike="noStrike" cap="none" normalizeH="0" baseline="0" dirty="0" err="1" smtClean="0">
                          <a:ln w="6350">
                            <a:noFill/>
                            <a:prstDash val="dash"/>
                          </a:ln>
                          <a:solidFill>
                            <a:srgbClr val="8EC0F5"/>
                          </a:solidFill>
                          <a:effectLst/>
                          <a:latin typeface="Arial" pitchFamily="34" charset="0"/>
                          <a:cs typeface="Arial" pitchFamily="34" charset="0"/>
                          <a:sym typeface="Minion Pro Med" pitchFamily="18" charset="0"/>
                        </a:rPr>
                        <a:t>Abbas</a:t>
                      </a:r>
                      <a:r>
                        <a:rPr kumimoji="0" lang="en-US" sz="2400" b="1" i="0" u="none" strike="noStrike" cap="none" normalizeH="0" baseline="0" dirty="0" smtClean="0">
                          <a:ln w="6350">
                            <a:noFill/>
                            <a:prstDash val="dash"/>
                          </a:ln>
                          <a:solidFill>
                            <a:srgbClr val="8EC0F5"/>
                          </a:solidFill>
                          <a:effectLst/>
                          <a:latin typeface="Arial" pitchFamily="34" charset="0"/>
                          <a:cs typeface="Arial" pitchFamily="34" charset="0"/>
                          <a:sym typeface="Minion Pro Med" pitchFamily="18" charset="0"/>
                        </a:rPr>
                        <a:t> </a:t>
                      </a:r>
                    </a:p>
                    <a:p>
                      <a:pPr marL="0" marR="0" lvl="0" indent="0" algn="ctr" defTabSz="914400" rtl="0" eaLnBrk="1" fontAlgn="base" latinLnBrk="0" hangingPunct="1">
                        <a:lnSpc>
                          <a:spcPct val="100000"/>
                        </a:lnSpc>
                        <a:spcBef>
                          <a:spcPct val="0"/>
                        </a:spcBef>
                        <a:spcAft>
                          <a:spcPct val="10000"/>
                        </a:spcAft>
                        <a:buClr>
                          <a:srgbClr val="FFFFFF"/>
                        </a:buClr>
                        <a:buSzTx/>
                        <a:buFontTx/>
                        <a:buNone/>
                        <a:tabLst/>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67%</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kern="1200" cap="none" spc="0" normalizeH="0" baseline="0" noProof="0" dirty="0" smtClean="0">
                          <a:ln w="6350">
                            <a:noFill/>
                            <a:prstDash val="dash"/>
                          </a:ln>
                          <a:solidFill>
                            <a:srgbClr val="8EC0F5"/>
                          </a:solidFill>
                          <a:effectLst/>
                          <a:uLnTx/>
                          <a:uFillTx/>
                          <a:latin typeface="Arial" pitchFamily="34" charset="0"/>
                          <a:ea typeface="+mn-ea"/>
                          <a:cs typeface="Arial" pitchFamily="34" charset="0"/>
                          <a:sym typeface="Minion Pro Med" pitchFamily="18" charset="0"/>
                        </a:rPr>
                        <a:t>Fayyad </a:t>
                      </a:r>
                    </a:p>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69%</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kern="1200" cap="none" spc="0" normalizeH="0" baseline="0" noProof="0" dirty="0" smtClean="0">
                          <a:ln w="6350">
                            <a:noFill/>
                            <a:prstDash val="dash"/>
                          </a:ln>
                          <a:solidFill>
                            <a:srgbClr val="8EC0F5"/>
                          </a:solidFill>
                          <a:effectLst/>
                          <a:uLnTx/>
                          <a:uFillTx/>
                          <a:latin typeface="Arial" pitchFamily="34" charset="0"/>
                          <a:ea typeface="+mn-ea"/>
                          <a:cs typeface="Arial" pitchFamily="34" charset="0"/>
                          <a:sym typeface="Minion Pro Med" pitchFamily="18" charset="0"/>
                        </a:rPr>
                        <a:t>Fayyad </a:t>
                      </a:r>
                    </a:p>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58%</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r>
              <a:tr h="1698842">
                <a:tc>
                  <a:txBody>
                    <a:bodyPr/>
                    <a:lstStyle/>
                    <a:p>
                      <a:pPr marL="342900" marR="0" lvl="0" indent="-342900" algn="l" defTabSz="914400" rtl="0" eaLnBrk="1" fontAlgn="base" latinLnBrk="0" hangingPunct="1">
                        <a:lnSpc>
                          <a:spcPct val="100000"/>
                        </a:lnSpc>
                        <a:spcBef>
                          <a:spcPct val="0"/>
                        </a:spcBef>
                        <a:spcAft>
                          <a:spcPct val="10000"/>
                        </a:spcAft>
                        <a:buClr>
                          <a:srgbClr val="FFFFFF"/>
                        </a:buClr>
                        <a:buSzTx/>
                        <a:buFontTx/>
                        <a:buNone/>
                        <a:tabLst/>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    Israel</a:t>
                      </a:r>
                      <a:endParaRPr kumimoji="0" lang="en-US" sz="2400" b="0"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endParaRP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kern="1200" cap="none" spc="0" normalizeH="0" baseline="0" noProof="0" dirty="0" smtClean="0">
                          <a:ln w="6350">
                            <a:noFill/>
                            <a:prstDash val="dash"/>
                          </a:ln>
                          <a:solidFill>
                            <a:srgbClr val="8EC0F5"/>
                          </a:solidFill>
                          <a:effectLst/>
                          <a:uLnTx/>
                          <a:uFillTx/>
                          <a:latin typeface="Arial" pitchFamily="34" charset="0"/>
                          <a:ea typeface="+mn-ea"/>
                          <a:cs typeface="Arial" pitchFamily="34" charset="0"/>
                          <a:sym typeface="Minion Pro Med" pitchFamily="18" charset="0"/>
                        </a:rPr>
                        <a:t>Peres</a:t>
                      </a:r>
                    </a:p>
                    <a:p>
                      <a:pPr marL="0" marR="0" lvl="0" indent="0" algn="ctr" defTabSz="914400" rtl="0" eaLnBrk="1" fontAlgn="base" latinLnBrk="0" hangingPunct="1">
                        <a:lnSpc>
                          <a:spcPct val="100000"/>
                        </a:lnSpc>
                        <a:spcBef>
                          <a:spcPct val="0"/>
                        </a:spcBef>
                        <a:spcAft>
                          <a:spcPct val="10000"/>
                        </a:spcAft>
                        <a:buClr>
                          <a:srgbClr val="FFFFFF"/>
                        </a:buClr>
                        <a:buSzTx/>
                        <a:buFontTx/>
                        <a:buNone/>
                        <a:tabLst/>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75%</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kern="1200" cap="none" spc="0" normalizeH="0" baseline="0" noProof="0" dirty="0" smtClean="0">
                          <a:ln w="6350">
                            <a:noFill/>
                            <a:prstDash val="dash"/>
                          </a:ln>
                          <a:solidFill>
                            <a:srgbClr val="8EC0F5"/>
                          </a:solidFill>
                          <a:effectLst/>
                          <a:uLnTx/>
                          <a:uFillTx/>
                          <a:latin typeface="Arial" pitchFamily="34" charset="0"/>
                          <a:ea typeface="+mn-ea"/>
                          <a:cs typeface="Arial" pitchFamily="34" charset="0"/>
                          <a:sym typeface="Minion Pro Med" pitchFamily="18" charset="0"/>
                        </a:rPr>
                        <a:t>Netanyahu</a:t>
                      </a:r>
                    </a:p>
                    <a:p>
                      <a:pPr marL="0" marR="0" lvl="0" indent="0" algn="ctr" defTabSz="914400" rtl="0" eaLnBrk="1" fontAlgn="base" latinLnBrk="0" hangingPunct="1">
                        <a:lnSpc>
                          <a:spcPct val="100000"/>
                        </a:lnSpc>
                        <a:spcBef>
                          <a:spcPct val="0"/>
                        </a:spcBef>
                        <a:spcAft>
                          <a:spcPct val="10000"/>
                        </a:spcAft>
                        <a:buClr>
                          <a:srgbClr val="FFFFFF"/>
                        </a:buClr>
                        <a:buSzTx/>
                        <a:buFontTx/>
                        <a:buNone/>
                        <a:tabLst/>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51%</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kern="1200" cap="none" spc="0" normalizeH="0" baseline="0" noProof="0" dirty="0" smtClean="0">
                          <a:ln w="6350">
                            <a:noFill/>
                            <a:prstDash val="dash"/>
                          </a:ln>
                          <a:solidFill>
                            <a:srgbClr val="8EC0F5"/>
                          </a:solidFill>
                          <a:effectLst/>
                          <a:uLnTx/>
                          <a:uFillTx/>
                          <a:latin typeface="Arial" pitchFamily="34" charset="0"/>
                          <a:ea typeface="+mn-ea"/>
                          <a:cs typeface="Arial" pitchFamily="34" charset="0"/>
                          <a:sym typeface="Minion Pro Med" pitchFamily="18" charset="0"/>
                        </a:rPr>
                        <a:t>Netanyahu</a:t>
                      </a:r>
                    </a:p>
                    <a:p>
                      <a:pPr marL="0" marR="0" lvl="0" indent="0" algn="ctr" defTabSz="914400" rtl="0" eaLnBrk="1" fontAlgn="base" latinLnBrk="0" hangingPunct="1">
                        <a:lnSpc>
                          <a:spcPct val="100000"/>
                        </a:lnSpc>
                        <a:spcBef>
                          <a:spcPct val="0"/>
                        </a:spcBef>
                        <a:spcAft>
                          <a:spcPct val="10000"/>
                        </a:spcAft>
                        <a:buClr>
                          <a:srgbClr val="FFFFFF"/>
                        </a:buClr>
                        <a:buSzTx/>
                        <a:buFontTx/>
                        <a:buNone/>
                        <a:tabLst/>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42%</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r>
              <a:tr h="1698842">
                <a:tc>
                  <a:txBody>
                    <a:bodyPr/>
                    <a:lstStyle/>
                    <a:p>
                      <a:pPr marL="0" marR="0" lvl="0" indent="0" algn="l" defTabSz="914400" rtl="0" eaLnBrk="1" fontAlgn="base" latinLnBrk="0" hangingPunct="1">
                        <a:lnSpc>
                          <a:spcPct val="100000"/>
                        </a:lnSpc>
                        <a:spcBef>
                          <a:spcPct val="0"/>
                        </a:spcBef>
                        <a:spcAft>
                          <a:spcPct val="10000"/>
                        </a:spcAft>
                        <a:buClr>
                          <a:srgbClr val="FFFFFF"/>
                        </a:buClr>
                        <a:buSzTx/>
                        <a:buFontTx/>
                        <a:buNone/>
                        <a:tabLst/>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    Lebanon</a:t>
                      </a:r>
                      <a:endParaRPr kumimoji="0" lang="en-US" sz="2400" b="0"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endParaRP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kern="1200" cap="none" spc="0" normalizeH="0" baseline="0" noProof="0" dirty="0" smtClean="0">
                          <a:ln w="6350">
                            <a:noFill/>
                            <a:prstDash val="dash"/>
                          </a:ln>
                          <a:solidFill>
                            <a:srgbClr val="8EC0F5"/>
                          </a:solidFill>
                          <a:effectLst/>
                          <a:uLnTx/>
                          <a:uFillTx/>
                          <a:latin typeface="Arial" pitchFamily="34" charset="0"/>
                          <a:ea typeface="+mn-ea"/>
                          <a:cs typeface="Arial" pitchFamily="34" charset="0"/>
                          <a:sym typeface="Minion Pro Med" pitchFamily="18" charset="0"/>
                        </a:rPr>
                        <a:t>Suleiman </a:t>
                      </a:r>
                    </a:p>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87%</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kern="1200" cap="none" spc="0" normalizeH="0" baseline="0" noProof="0" dirty="0" smtClean="0">
                          <a:ln w="6350">
                            <a:noFill/>
                            <a:prstDash val="dash"/>
                          </a:ln>
                          <a:solidFill>
                            <a:srgbClr val="8EC0F5"/>
                          </a:solidFill>
                          <a:effectLst/>
                          <a:uLnTx/>
                          <a:uFillTx/>
                          <a:latin typeface="Arial" pitchFamily="34" charset="0"/>
                          <a:ea typeface="+mn-ea"/>
                          <a:cs typeface="Arial" pitchFamily="34" charset="0"/>
                          <a:sym typeface="Minion Pro Med" pitchFamily="18" charset="0"/>
                        </a:rPr>
                        <a:t>Hariri </a:t>
                      </a:r>
                    </a:p>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63%</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kern="1200" cap="none" spc="0" normalizeH="0" baseline="0" noProof="0" dirty="0" smtClean="0">
                          <a:ln w="6350">
                            <a:noFill/>
                            <a:prstDash val="dash"/>
                          </a:ln>
                          <a:solidFill>
                            <a:srgbClr val="8EC0F5"/>
                          </a:solidFill>
                          <a:effectLst/>
                          <a:uLnTx/>
                          <a:uFillTx/>
                          <a:latin typeface="Arial" pitchFamily="34" charset="0"/>
                          <a:ea typeface="+mn-ea"/>
                          <a:cs typeface="Arial" pitchFamily="34" charset="0"/>
                          <a:sym typeface="Minion Pro Med" pitchFamily="18" charset="0"/>
                        </a:rPr>
                        <a:t>Hariri </a:t>
                      </a:r>
                    </a:p>
                    <a:p>
                      <a:pPr marL="0" marR="0" lvl="0" indent="0" algn="ctr" defTabSz="914400" rtl="0" eaLnBrk="1" fontAlgn="base" latinLnBrk="0" hangingPunct="1">
                        <a:lnSpc>
                          <a:spcPct val="100000"/>
                        </a:lnSpc>
                        <a:spcBef>
                          <a:spcPct val="0"/>
                        </a:spcBef>
                        <a:spcAft>
                          <a:spcPct val="10000"/>
                        </a:spcAft>
                        <a:buClr>
                          <a:srgbClr val="FFFFFF"/>
                        </a:buClr>
                        <a:buSzTx/>
                        <a:buFontTx/>
                        <a:buNone/>
                        <a:tabLst/>
                        <a:defRPr/>
                      </a:pPr>
                      <a:r>
                        <a:rPr kumimoji="0" lang="en-US" sz="2400" b="1" i="0" u="none" strike="noStrike" cap="none" normalizeH="0" baseline="0" dirty="0" smtClean="0">
                          <a:ln w="6350">
                            <a:noFill/>
                            <a:prstDash val="dash"/>
                          </a:ln>
                          <a:solidFill>
                            <a:schemeClr val="tx1">
                              <a:lumMod val="20000"/>
                              <a:lumOff val="80000"/>
                            </a:schemeClr>
                          </a:solidFill>
                          <a:effectLst/>
                          <a:latin typeface="Arial" pitchFamily="34" charset="0"/>
                          <a:cs typeface="Arial" pitchFamily="34" charset="0"/>
                          <a:sym typeface="Minion Pro Med" pitchFamily="18" charset="0"/>
                        </a:rPr>
                        <a:t>36%</a:t>
                      </a:r>
                    </a:p>
                  </a:txBody>
                  <a:tcPr marL="130046" marR="130046" marT="65023" marB="65023" anchor="ctr" horzOverflow="overflow">
                    <a:lnL w="3175" cap="flat" cmpd="sng" algn="ctr">
                      <a:solidFill>
                        <a:srgbClr val="AEC5E7"/>
                      </a:solidFill>
                      <a:prstDash val="solid"/>
                      <a:round/>
                      <a:headEnd type="none" w="med" len="med"/>
                      <a:tailEnd type="none" w="med" len="med"/>
                    </a:lnL>
                    <a:lnR w="3175" cap="flat" cmpd="sng" algn="ctr">
                      <a:solidFill>
                        <a:srgbClr val="AEC5E7"/>
                      </a:solidFill>
                      <a:prstDash val="solid"/>
                      <a:round/>
                      <a:headEnd type="none" w="med" len="med"/>
                      <a:tailEnd type="none" w="med" len="med"/>
                    </a:lnR>
                    <a:lnT w="3175" cap="flat" cmpd="sng" algn="ctr">
                      <a:solidFill>
                        <a:srgbClr val="AEC5E7"/>
                      </a:solidFill>
                      <a:prstDash val="solid"/>
                      <a:round/>
                      <a:headEnd type="none" w="med" len="med"/>
                      <a:tailEnd type="none" w="med" len="med"/>
                    </a:lnT>
                    <a:lnB w="3175" cap="flat" cmpd="sng" algn="ctr">
                      <a:solidFill>
                        <a:srgbClr val="AEC5E7"/>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advTm="23483">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bwMode="auto">
          <a:xfrm>
            <a:off x="711200" y="560388"/>
            <a:ext cx="11642725" cy="1624012"/>
          </a:xfrm>
          <a:noFill/>
          <a:ln>
            <a:miter lim="800000"/>
            <a:headEnd/>
            <a:tailEnd/>
          </a:ln>
        </p:spPr>
        <p:txBody>
          <a:bodyPr vert="horz" wrap="square" lIns="91440" tIns="45720" rIns="91440" bIns="45720" numCol="1" compatLnSpc="1">
            <a:prstTxWarp prst="textNoShape">
              <a:avLst/>
            </a:prstTxWarp>
          </a:bodyPr>
          <a:lstStyle/>
          <a:p>
            <a:r>
              <a:rPr lang="en-US" sz="3200" smtClean="0">
                <a:latin typeface="Arial" charset="0"/>
                <a:cs typeface="Arial" charset="0"/>
              </a:rPr>
              <a:t>Israel’s ruling coalition and Fatah lead in voting intentions, </a:t>
            </a:r>
            <a:br>
              <a:rPr lang="en-US" sz="3200" smtClean="0">
                <a:latin typeface="Arial" charset="0"/>
                <a:cs typeface="Arial" charset="0"/>
              </a:rPr>
            </a:br>
            <a:r>
              <a:rPr lang="en-US" sz="3200" smtClean="0">
                <a:latin typeface="Arial" charset="0"/>
                <a:cs typeface="Arial" charset="0"/>
              </a:rPr>
              <a:t>while Lebanon’s March 14 government could face difficulty </a:t>
            </a:r>
            <a:br>
              <a:rPr lang="en-US" sz="3200" smtClean="0">
                <a:latin typeface="Arial" charset="0"/>
                <a:cs typeface="Arial" charset="0"/>
              </a:rPr>
            </a:br>
            <a:r>
              <a:rPr lang="en-US" sz="3200" smtClean="0">
                <a:latin typeface="Arial" charset="0"/>
                <a:cs typeface="Arial" charset="0"/>
              </a:rPr>
              <a:t>in elections today.</a:t>
            </a:r>
          </a:p>
        </p:txBody>
      </p:sp>
      <p:sp>
        <p:nvSpPr>
          <p:cNvPr id="37890" name="TextBox 5"/>
          <p:cNvSpPr txBox="1">
            <a:spLocks noChangeArrowheads="1"/>
          </p:cNvSpPr>
          <p:nvPr/>
        </p:nvSpPr>
        <p:spPr bwMode="auto">
          <a:xfrm>
            <a:off x="7385050" y="8145463"/>
            <a:ext cx="1128713" cy="338137"/>
          </a:xfrm>
          <a:prstGeom prst="rect">
            <a:avLst/>
          </a:prstGeom>
          <a:noFill/>
          <a:ln w="9525">
            <a:noFill/>
            <a:miter lim="800000"/>
            <a:headEnd/>
            <a:tailEnd/>
          </a:ln>
        </p:spPr>
        <p:txBody>
          <a:bodyPr>
            <a:spAutoFit/>
          </a:bodyPr>
          <a:lstStyle/>
          <a:p>
            <a:r>
              <a:rPr lang="en-US" sz="1600">
                <a:latin typeface="Arial" charset="0"/>
              </a:rPr>
              <a:t>3</a:t>
            </a:r>
            <a:r>
              <a:rPr lang="en-US" sz="1600" baseline="30000">
                <a:latin typeface="Arial" charset="0"/>
              </a:rPr>
              <a:t>rd</a:t>
            </a:r>
            <a:r>
              <a:rPr lang="en-US" sz="1600">
                <a:latin typeface="Arial" charset="0"/>
              </a:rPr>
              <a:t> Way</a:t>
            </a:r>
          </a:p>
        </p:txBody>
      </p:sp>
      <p:graphicFrame>
        <p:nvGraphicFramePr>
          <p:cNvPr id="23" name="Content Placeholder 18"/>
          <p:cNvGraphicFramePr>
            <a:graphicFrameLocks/>
          </p:cNvGraphicFramePr>
          <p:nvPr/>
        </p:nvGraphicFramePr>
        <p:xfrm>
          <a:off x="762000" y="3055939"/>
          <a:ext cx="3297238" cy="6434426"/>
        </p:xfrm>
        <a:graphic>
          <a:graphicData uri="http://schemas.openxmlformats.org/drawingml/2006/chart">
            <c:chart xmlns:c="http://schemas.openxmlformats.org/drawingml/2006/chart" xmlns:r="http://schemas.openxmlformats.org/officeDocument/2006/relationships" r:id="rId3"/>
          </a:graphicData>
        </a:graphic>
      </p:graphicFrame>
      <p:sp>
        <p:nvSpPr>
          <p:cNvPr id="37892" name="Text Box 5"/>
          <p:cNvSpPr txBox="1">
            <a:spLocks noChangeArrowheads="1"/>
          </p:cNvSpPr>
          <p:nvPr/>
        </p:nvSpPr>
        <p:spPr bwMode="auto">
          <a:xfrm>
            <a:off x="681470" y="2230438"/>
            <a:ext cx="2995612" cy="439737"/>
          </a:xfrm>
          <a:prstGeom prst="rect">
            <a:avLst/>
          </a:prstGeom>
          <a:noFill/>
          <a:ln w="9525">
            <a:noFill/>
            <a:miter lim="800000"/>
            <a:headEnd/>
            <a:tailEnd/>
          </a:ln>
        </p:spPr>
        <p:txBody>
          <a:bodyPr lIns="130046" tIns="65023" rIns="130046" bIns="65023">
            <a:spAutoFit/>
          </a:bodyPr>
          <a:lstStyle/>
          <a:p>
            <a:r>
              <a:rPr lang="en-US" sz="2000" dirty="0">
                <a:solidFill>
                  <a:schemeClr val="tx1"/>
                </a:solidFill>
                <a:latin typeface="Arial" charset="0"/>
              </a:rPr>
              <a:t>Israelis</a:t>
            </a:r>
          </a:p>
        </p:txBody>
      </p:sp>
      <p:sp>
        <p:nvSpPr>
          <p:cNvPr id="37893" name="Text Box 5"/>
          <p:cNvSpPr txBox="1">
            <a:spLocks noChangeArrowheads="1"/>
          </p:cNvSpPr>
          <p:nvPr/>
        </p:nvSpPr>
        <p:spPr bwMode="auto">
          <a:xfrm>
            <a:off x="4643875" y="2230438"/>
            <a:ext cx="3487738" cy="439737"/>
          </a:xfrm>
          <a:prstGeom prst="rect">
            <a:avLst/>
          </a:prstGeom>
          <a:noFill/>
          <a:ln w="9525">
            <a:noFill/>
            <a:miter lim="800000"/>
            <a:headEnd/>
            <a:tailEnd/>
          </a:ln>
        </p:spPr>
        <p:txBody>
          <a:bodyPr lIns="130046" tIns="65023" rIns="130046" bIns="65023">
            <a:spAutoFit/>
          </a:bodyPr>
          <a:lstStyle/>
          <a:p>
            <a:pPr defTabSz="912813" eaLnBrk="0" hangingPunct="0">
              <a:buClr>
                <a:srgbClr val="FFFFFF"/>
              </a:buClr>
            </a:pPr>
            <a:r>
              <a:rPr lang="en-US" sz="2000" dirty="0">
                <a:solidFill>
                  <a:schemeClr val="tx1"/>
                </a:solidFill>
                <a:latin typeface="Arial" charset="0"/>
              </a:rPr>
              <a:t>Palestinians</a:t>
            </a:r>
          </a:p>
        </p:txBody>
      </p:sp>
      <p:sp>
        <p:nvSpPr>
          <p:cNvPr id="37894" name="Text Box 5"/>
          <p:cNvSpPr txBox="1">
            <a:spLocks noChangeArrowheads="1"/>
          </p:cNvSpPr>
          <p:nvPr/>
        </p:nvSpPr>
        <p:spPr bwMode="auto">
          <a:xfrm>
            <a:off x="8718265" y="2230438"/>
            <a:ext cx="3024187" cy="439737"/>
          </a:xfrm>
          <a:prstGeom prst="rect">
            <a:avLst/>
          </a:prstGeom>
          <a:noFill/>
          <a:ln w="9525">
            <a:noFill/>
            <a:miter lim="800000"/>
            <a:headEnd/>
            <a:tailEnd/>
          </a:ln>
        </p:spPr>
        <p:txBody>
          <a:bodyPr lIns="130046" tIns="65023" rIns="130046" bIns="65023">
            <a:spAutoFit/>
          </a:bodyPr>
          <a:lstStyle/>
          <a:p>
            <a:r>
              <a:rPr lang="en-US" sz="2000" dirty="0">
                <a:solidFill>
                  <a:schemeClr val="tx1"/>
                </a:solidFill>
                <a:latin typeface="Arial" charset="0"/>
              </a:rPr>
              <a:t>Lebanese</a:t>
            </a:r>
          </a:p>
        </p:txBody>
      </p:sp>
      <p:graphicFrame>
        <p:nvGraphicFramePr>
          <p:cNvPr id="24" name="Chart 10"/>
          <p:cNvGraphicFramePr>
            <a:graphicFrameLocks/>
          </p:cNvGraphicFramePr>
          <p:nvPr/>
        </p:nvGraphicFramePr>
        <p:xfrm>
          <a:off x="4708525" y="2943225"/>
          <a:ext cx="3794125" cy="614997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25" name="Chart 11"/>
          <p:cNvGraphicFramePr>
            <a:graphicFrameLocks/>
          </p:cNvGraphicFramePr>
          <p:nvPr/>
        </p:nvGraphicFramePr>
        <p:xfrm>
          <a:off x="8628063" y="2984939"/>
          <a:ext cx="3614737" cy="6523586"/>
        </p:xfrm>
        <a:graphic>
          <a:graphicData uri="http://schemas.openxmlformats.org/drawingml/2006/chart">
            <c:chart xmlns:c="http://schemas.openxmlformats.org/drawingml/2006/chart" xmlns:r="http://schemas.openxmlformats.org/officeDocument/2006/relationships" r:id="rId5"/>
          </a:graphicData>
        </a:graphic>
      </p:graphicFrame>
      <p:sp>
        <p:nvSpPr>
          <p:cNvPr id="37897" name="TextBox 12"/>
          <p:cNvSpPr txBox="1">
            <a:spLocks noChangeArrowheads="1"/>
          </p:cNvSpPr>
          <p:nvPr/>
        </p:nvSpPr>
        <p:spPr bwMode="auto">
          <a:xfrm>
            <a:off x="1335088" y="3848100"/>
            <a:ext cx="1482725" cy="338138"/>
          </a:xfrm>
          <a:prstGeom prst="rect">
            <a:avLst/>
          </a:prstGeom>
          <a:noFill/>
          <a:ln w="9525">
            <a:noFill/>
            <a:miter lim="800000"/>
            <a:headEnd/>
            <a:tailEnd/>
          </a:ln>
        </p:spPr>
        <p:txBody>
          <a:bodyPr>
            <a:spAutoFit/>
          </a:bodyPr>
          <a:lstStyle/>
          <a:p>
            <a:r>
              <a:rPr lang="en-US" sz="1600">
                <a:latin typeface="Arial" charset="0"/>
              </a:rPr>
              <a:t>Right Parties</a:t>
            </a:r>
          </a:p>
        </p:txBody>
      </p:sp>
      <p:sp>
        <p:nvSpPr>
          <p:cNvPr id="37898" name="TextBox 13"/>
          <p:cNvSpPr txBox="1">
            <a:spLocks noChangeArrowheads="1"/>
          </p:cNvSpPr>
          <p:nvPr/>
        </p:nvSpPr>
        <p:spPr bwMode="auto">
          <a:xfrm>
            <a:off x="1677988" y="5945188"/>
            <a:ext cx="1482725" cy="339725"/>
          </a:xfrm>
          <a:prstGeom prst="rect">
            <a:avLst/>
          </a:prstGeom>
          <a:noFill/>
          <a:ln w="9525">
            <a:noFill/>
            <a:miter lim="800000"/>
            <a:headEnd/>
            <a:tailEnd/>
          </a:ln>
        </p:spPr>
        <p:txBody>
          <a:bodyPr>
            <a:spAutoFit/>
          </a:bodyPr>
          <a:lstStyle/>
          <a:p>
            <a:r>
              <a:rPr lang="en-US" sz="1600">
                <a:latin typeface="Arial" charset="0"/>
              </a:rPr>
              <a:t>Left Parties</a:t>
            </a:r>
          </a:p>
        </p:txBody>
      </p:sp>
      <p:sp>
        <p:nvSpPr>
          <p:cNvPr id="37899" name="TextBox 14"/>
          <p:cNvSpPr txBox="1">
            <a:spLocks noChangeArrowheads="1"/>
          </p:cNvSpPr>
          <p:nvPr/>
        </p:nvSpPr>
        <p:spPr bwMode="auto">
          <a:xfrm>
            <a:off x="1677988" y="7464425"/>
            <a:ext cx="1482725" cy="338138"/>
          </a:xfrm>
          <a:prstGeom prst="rect">
            <a:avLst/>
          </a:prstGeom>
          <a:noFill/>
          <a:ln w="9525">
            <a:noFill/>
            <a:miter lim="800000"/>
            <a:headEnd/>
            <a:tailEnd/>
          </a:ln>
        </p:spPr>
        <p:txBody>
          <a:bodyPr>
            <a:spAutoFit/>
          </a:bodyPr>
          <a:lstStyle/>
          <a:p>
            <a:r>
              <a:rPr lang="en-US" sz="1600">
                <a:latin typeface="Arial" charset="0"/>
              </a:rPr>
              <a:t>Arab Parties</a:t>
            </a:r>
          </a:p>
        </p:txBody>
      </p:sp>
      <p:sp>
        <p:nvSpPr>
          <p:cNvPr id="37900" name="TextBox 15"/>
          <p:cNvSpPr txBox="1">
            <a:spLocks noChangeArrowheads="1"/>
          </p:cNvSpPr>
          <p:nvPr/>
        </p:nvSpPr>
        <p:spPr bwMode="auto">
          <a:xfrm>
            <a:off x="6670675" y="5438775"/>
            <a:ext cx="793750" cy="338138"/>
          </a:xfrm>
          <a:prstGeom prst="rect">
            <a:avLst/>
          </a:prstGeom>
          <a:noFill/>
          <a:ln w="9525">
            <a:noFill/>
            <a:miter lim="800000"/>
            <a:headEnd/>
            <a:tailEnd/>
          </a:ln>
        </p:spPr>
        <p:txBody>
          <a:bodyPr>
            <a:spAutoFit/>
          </a:bodyPr>
          <a:lstStyle/>
          <a:p>
            <a:r>
              <a:rPr lang="en-US" sz="1600">
                <a:latin typeface="Arial" charset="0"/>
              </a:rPr>
              <a:t>Fatah</a:t>
            </a:r>
          </a:p>
        </p:txBody>
      </p:sp>
      <p:sp>
        <p:nvSpPr>
          <p:cNvPr id="37901" name="TextBox 16"/>
          <p:cNvSpPr txBox="1">
            <a:spLocks noChangeArrowheads="1"/>
          </p:cNvSpPr>
          <p:nvPr/>
        </p:nvSpPr>
        <p:spPr bwMode="auto">
          <a:xfrm>
            <a:off x="5259388" y="6599238"/>
            <a:ext cx="860425" cy="339725"/>
          </a:xfrm>
          <a:prstGeom prst="rect">
            <a:avLst/>
          </a:prstGeom>
          <a:noFill/>
          <a:ln w="9525">
            <a:noFill/>
            <a:miter lim="800000"/>
            <a:headEnd/>
            <a:tailEnd/>
          </a:ln>
        </p:spPr>
        <p:txBody>
          <a:bodyPr>
            <a:spAutoFit/>
          </a:bodyPr>
          <a:lstStyle/>
          <a:p>
            <a:r>
              <a:rPr lang="en-US" sz="1600">
                <a:latin typeface="Arial" charset="0"/>
              </a:rPr>
              <a:t>Hamas</a:t>
            </a:r>
          </a:p>
        </p:txBody>
      </p:sp>
      <p:sp>
        <p:nvSpPr>
          <p:cNvPr id="37902" name="TextBox 17"/>
          <p:cNvSpPr txBox="1">
            <a:spLocks noChangeArrowheads="1"/>
          </p:cNvSpPr>
          <p:nvPr/>
        </p:nvSpPr>
        <p:spPr bwMode="auto">
          <a:xfrm>
            <a:off x="4957763" y="7223125"/>
            <a:ext cx="2017712" cy="338138"/>
          </a:xfrm>
          <a:prstGeom prst="rect">
            <a:avLst/>
          </a:prstGeom>
          <a:noFill/>
          <a:ln w="9525">
            <a:noFill/>
            <a:miter lim="800000"/>
            <a:headEnd/>
            <a:tailEnd/>
          </a:ln>
        </p:spPr>
        <p:txBody>
          <a:bodyPr>
            <a:spAutoFit/>
          </a:bodyPr>
          <a:lstStyle/>
          <a:p>
            <a:pPr algn="ctr"/>
            <a:r>
              <a:rPr lang="en-US" sz="1600">
                <a:latin typeface="Arial" charset="0"/>
              </a:rPr>
              <a:t>Other Nationalists</a:t>
            </a:r>
          </a:p>
        </p:txBody>
      </p:sp>
      <p:sp>
        <p:nvSpPr>
          <p:cNvPr id="37903" name="TextBox 18"/>
          <p:cNvSpPr txBox="1">
            <a:spLocks noChangeArrowheads="1"/>
          </p:cNvSpPr>
          <p:nvPr/>
        </p:nvSpPr>
        <p:spPr bwMode="auto">
          <a:xfrm>
            <a:off x="6611938" y="7405688"/>
            <a:ext cx="2017712" cy="338137"/>
          </a:xfrm>
          <a:prstGeom prst="rect">
            <a:avLst/>
          </a:prstGeom>
          <a:noFill/>
          <a:ln w="9525">
            <a:noFill/>
            <a:miter lim="800000"/>
            <a:headEnd/>
            <a:tailEnd/>
          </a:ln>
        </p:spPr>
        <p:txBody>
          <a:bodyPr>
            <a:spAutoFit/>
          </a:bodyPr>
          <a:lstStyle/>
          <a:p>
            <a:pPr algn="ctr"/>
            <a:r>
              <a:rPr lang="en-US" sz="1600">
                <a:latin typeface="Arial" charset="0"/>
              </a:rPr>
              <a:t>Other Islamists</a:t>
            </a:r>
          </a:p>
        </p:txBody>
      </p:sp>
      <p:sp>
        <p:nvSpPr>
          <p:cNvPr id="37904" name="TextBox 19"/>
          <p:cNvSpPr txBox="1">
            <a:spLocks noChangeArrowheads="1"/>
          </p:cNvSpPr>
          <p:nvPr/>
        </p:nvSpPr>
        <p:spPr bwMode="auto">
          <a:xfrm>
            <a:off x="10331450" y="5318125"/>
            <a:ext cx="1428750" cy="338138"/>
          </a:xfrm>
          <a:prstGeom prst="rect">
            <a:avLst/>
          </a:prstGeom>
          <a:noFill/>
          <a:ln w="9525">
            <a:noFill/>
            <a:miter lim="800000"/>
            <a:headEnd/>
            <a:tailEnd/>
          </a:ln>
        </p:spPr>
        <p:txBody>
          <a:bodyPr>
            <a:spAutoFit/>
          </a:bodyPr>
          <a:lstStyle/>
          <a:p>
            <a:r>
              <a:rPr lang="en-US" sz="1600">
                <a:latin typeface="Arial" charset="0"/>
              </a:rPr>
              <a:t>March 8 bloc</a:t>
            </a:r>
          </a:p>
        </p:txBody>
      </p:sp>
      <p:sp>
        <p:nvSpPr>
          <p:cNvPr id="37905" name="TextBox 20"/>
          <p:cNvSpPr txBox="1">
            <a:spLocks noChangeArrowheads="1"/>
          </p:cNvSpPr>
          <p:nvPr/>
        </p:nvSpPr>
        <p:spPr bwMode="auto">
          <a:xfrm>
            <a:off x="9548813" y="7515225"/>
            <a:ext cx="1600200" cy="338138"/>
          </a:xfrm>
          <a:prstGeom prst="rect">
            <a:avLst/>
          </a:prstGeom>
          <a:noFill/>
          <a:ln w="9525">
            <a:noFill/>
            <a:miter lim="800000"/>
            <a:headEnd/>
            <a:tailEnd/>
          </a:ln>
        </p:spPr>
        <p:txBody>
          <a:bodyPr>
            <a:spAutoFit/>
          </a:bodyPr>
          <a:lstStyle/>
          <a:p>
            <a:r>
              <a:rPr lang="en-US" sz="1600">
                <a:latin typeface="Arial" charset="0"/>
              </a:rPr>
              <a:t>Independents</a:t>
            </a:r>
          </a:p>
        </p:txBody>
      </p:sp>
      <p:sp>
        <p:nvSpPr>
          <p:cNvPr id="37906" name="TextBox 21"/>
          <p:cNvSpPr txBox="1">
            <a:spLocks noChangeArrowheads="1"/>
          </p:cNvSpPr>
          <p:nvPr/>
        </p:nvSpPr>
        <p:spPr bwMode="auto">
          <a:xfrm>
            <a:off x="10971213" y="5969000"/>
            <a:ext cx="1598612" cy="338138"/>
          </a:xfrm>
          <a:prstGeom prst="rect">
            <a:avLst/>
          </a:prstGeom>
          <a:noFill/>
          <a:ln w="9525">
            <a:noFill/>
            <a:miter lim="800000"/>
            <a:headEnd/>
            <a:tailEnd/>
          </a:ln>
        </p:spPr>
        <p:txBody>
          <a:bodyPr>
            <a:spAutoFit/>
          </a:bodyPr>
          <a:lstStyle/>
          <a:p>
            <a:r>
              <a:rPr lang="en-US" sz="1600">
                <a:latin typeface="Arial" charset="0"/>
              </a:rPr>
              <a:t>March 14 bloc</a:t>
            </a:r>
          </a:p>
        </p:txBody>
      </p:sp>
      <p:sp>
        <p:nvSpPr>
          <p:cNvPr id="37907" name="TextBox 22"/>
          <p:cNvSpPr txBox="1">
            <a:spLocks noChangeArrowheads="1"/>
          </p:cNvSpPr>
          <p:nvPr/>
        </p:nvSpPr>
        <p:spPr bwMode="auto">
          <a:xfrm>
            <a:off x="736890" y="2678834"/>
            <a:ext cx="1781175" cy="338138"/>
          </a:xfrm>
          <a:prstGeom prst="rect">
            <a:avLst/>
          </a:prstGeom>
          <a:noFill/>
          <a:ln w="9525">
            <a:noFill/>
            <a:miter lim="800000"/>
            <a:headEnd/>
            <a:tailEnd/>
          </a:ln>
        </p:spPr>
        <p:txBody>
          <a:bodyPr>
            <a:spAutoFit/>
          </a:bodyPr>
          <a:lstStyle/>
          <a:p>
            <a:r>
              <a:rPr lang="en-US" sz="1600" b="1" dirty="0">
                <a:latin typeface="Arial" charset="0"/>
              </a:rPr>
              <a:t>No. of seats</a:t>
            </a:r>
          </a:p>
        </p:txBody>
      </p:sp>
      <p:sp>
        <p:nvSpPr>
          <p:cNvPr id="37908" name="TextBox 23"/>
          <p:cNvSpPr txBox="1">
            <a:spLocks noChangeArrowheads="1"/>
          </p:cNvSpPr>
          <p:nvPr/>
        </p:nvSpPr>
        <p:spPr bwMode="auto">
          <a:xfrm>
            <a:off x="4699295" y="2689947"/>
            <a:ext cx="1184275" cy="339725"/>
          </a:xfrm>
          <a:prstGeom prst="rect">
            <a:avLst/>
          </a:prstGeom>
          <a:noFill/>
          <a:ln w="9525">
            <a:noFill/>
            <a:miter lim="800000"/>
            <a:headEnd/>
            <a:tailEnd/>
          </a:ln>
        </p:spPr>
        <p:txBody>
          <a:bodyPr>
            <a:spAutoFit/>
          </a:bodyPr>
          <a:lstStyle/>
          <a:p>
            <a:r>
              <a:rPr lang="en-US" sz="1600" b="1" dirty="0" smtClean="0">
                <a:latin typeface="Arial" charset="0"/>
              </a:rPr>
              <a:t>Vote %</a:t>
            </a:r>
            <a:endParaRPr lang="en-US" sz="1600" b="1" dirty="0">
              <a:latin typeface="Arial" charset="0"/>
            </a:endParaRPr>
          </a:p>
        </p:txBody>
      </p:sp>
      <p:sp>
        <p:nvSpPr>
          <p:cNvPr id="37909" name="TextBox 25"/>
          <p:cNvSpPr txBox="1">
            <a:spLocks noChangeArrowheads="1"/>
          </p:cNvSpPr>
          <p:nvPr/>
        </p:nvSpPr>
        <p:spPr bwMode="auto">
          <a:xfrm>
            <a:off x="8745975" y="2689947"/>
            <a:ext cx="996950" cy="339725"/>
          </a:xfrm>
          <a:prstGeom prst="rect">
            <a:avLst/>
          </a:prstGeom>
          <a:noFill/>
          <a:ln w="9525">
            <a:noFill/>
            <a:miter lim="800000"/>
            <a:headEnd/>
            <a:tailEnd/>
          </a:ln>
        </p:spPr>
        <p:txBody>
          <a:bodyPr>
            <a:spAutoFit/>
          </a:bodyPr>
          <a:lstStyle/>
          <a:p>
            <a:r>
              <a:rPr lang="en-US" sz="1600" b="1" dirty="0" smtClean="0">
                <a:latin typeface="Arial" charset="0"/>
              </a:rPr>
              <a:t>Vote %</a:t>
            </a:r>
            <a:endParaRPr lang="en-US" sz="1600" b="1" dirty="0">
              <a:latin typeface="Arial" charset="0"/>
            </a:endParaRPr>
          </a:p>
        </p:txBody>
      </p:sp>
    </p:spTree>
  </p:cSld>
  <p:clrMapOvr>
    <a:masterClrMapping/>
  </p:clrMapOvr>
  <p:transition spd="slow" advTm="27316">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bwMode="auto">
          <a:xfrm>
            <a:off x="711200" y="560388"/>
            <a:ext cx="11642725" cy="1624012"/>
          </a:xfrm>
          <a:noFill/>
          <a:ln>
            <a:miter lim="800000"/>
            <a:headEnd/>
            <a:tailEnd/>
          </a:ln>
        </p:spPr>
        <p:txBody>
          <a:bodyPr vert="horz" wrap="square" lIns="91440" tIns="45720" rIns="91440" bIns="45720" numCol="1" compatLnSpc="1">
            <a:prstTxWarp prst="textNoShape">
              <a:avLst/>
            </a:prstTxWarp>
          </a:bodyPr>
          <a:lstStyle/>
          <a:p>
            <a:r>
              <a:rPr lang="en-US" sz="3200" smtClean="0">
                <a:latin typeface="Arial" charset="0"/>
                <a:cs typeface="Arial" charset="0"/>
              </a:rPr>
              <a:t>Doubts about other countries ability to make peace and mistrust towards their leaders. </a:t>
            </a:r>
          </a:p>
        </p:txBody>
      </p:sp>
      <p:sp>
        <p:nvSpPr>
          <p:cNvPr id="16" name="Content Placeholder 15"/>
          <p:cNvSpPr>
            <a:spLocks noGrp="1"/>
          </p:cNvSpPr>
          <p:nvPr>
            <p:ph sz="half" idx="4294967295"/>
          </p:nvPr>
        </p:nvSpPr>
        <p:spPr>
          <a:xfrm>
            <a:off x="6873875" y="3300413"/>
            <a:ext cx="5437188" cy="5921375"/>
          </a:xfrm>
        </p:spPr>
        <p:txBody>
          <a:bodyPr/>
          <a:lstStyle/>
          <a:p>
            <a:pPr marL="0" indent="0">
              <a:buFontTx/>
              <a:buNone/>
              <a:defRPr/>
            </a:pPr>
            <a:r>
              <a:rPr lang="en-US" sz="2400" dirty="0" smtClean="0">
                <a:solidFill>
                  <a:srgbClr val="AEC5E7"/>
                </a:solidFill>
                <a:latin typeface="Arial"/>
                <a:cs typeface="Arial"/>
              </a:rPr>
              <a:t>Israeli leaders trusted by Palestinians</a:t>
            </a:r>
          </a:p>
          <a:p>
            <a:pPr>
              <a:defRPr/>
            </a:pPr>
            <a:r>
              <a:rPr lang="en-US" sz="2000" dirty="0" smtClean="0">
                <a:solidFill>
                  <a:schemeClr val="tx1">
                    <a:lumMod val="20000"/>
                    <a:lumOff val="80000"/>
                  </a:schemeClr>
                </a:solidFill>
                <a:latin typeface="Arial"/>
                <a:cs typeface="Arial"/>
              </a:rPr>
              <a:t>None: 	87%</a:t>
            </a:r>
          </a:p>
          <a:p>
            <a:pPr>
              <a:defRPr/>
            </a:pPr>
            <a:r>
              <a:rPr lang="en-US" sz="2000" dirty="0" smtClean="0">
                <a:solidFill>
                  <a:schemeClr val="tx1">
                    <a:lumMod val="20000"/>
                    <a:lumOff val="80000"/>
                  </a:schemeClr>
                </a:solidFill>
                <a:latin typeface="Arial"/>
                <a:cs typeface="Arial"/>
              </a:rPr>
              <a:t>Peres: 	3%</a:t>
            </a:r>
          </a:p>
          <a:p>
            <a:pPr>
              <a:buFontTx/>
              <a:buNone/>
              <a:defRPr/>
            </a:pPr>
            <a:endParaRPr lang="en-US" sz="2400" b="1" dirty="0" smtClean="0">
              <a:solidFill>
                <a:srgbClr val="8EC0F5"/>
              </a:solidFill>
              <a:latin typeface="Arial"/>
              <a:cs typeface="Arial"/>
            </a:endParaRPr>
          </a:p>
          <a:p>
            <a:pPr marL="0" indent="0">
              <a:buFontTx/>
              <a:buNone/>
              <a:defRPr/>
            </a:pPr>
            <a:r>
              <a:rPr lang="en-US" sz="2400" dirty="0" smtClean="0">
                <a:solidFill>
                  <a:srgbClr val="AEC5E7"/>
                </a:solidFill>
                <a:latin typeface="Arial"/>
                <a:cs typeface="Arial"/>
              </a:rPr>
              <a:t>Palestinian leaders trusted by Israelis</a:t>
            </a:r>
          </a:p>
          <a:p>
            <a:pPr>
              <a:defRPr/>
            </a:pPr>
            <a:r>
              <a:rPr lang="en-US" sz="2000" dirty="0" smtClean="0">
                <a:solidFill>
                  <a:schemeClr val="tx1">
                    <a:lumMod val="20000"/>
                    <a:lumOff val="80000"/>
                  </a:schemeClr>
                </a:solidFill>
                <a:latin typeface="Arial"/>
                <a:cs typeface="Arial"/>
              </a:rPr>
              <a:t>None: 	72%</a:t>
            </a:r>
          </a:p>
          <a:p>
            <a:pPr>
              <a:defRPr/>
            </a:pPr>
            <a:r>
              <a:rPr lang="en-US" sz="2000" dirty="0" err="1" smtClean="0">
                <a:solidFill>
                  <a:schemeClr val="tx1">
                    <a:lumMod val="20000"/>
                    <a:lumOff val="80000"/>
                  </a:schemeClr>
                </a:solidFill>
                <a:latin typeface="Arial"/>
                <a:cs typeface="Arial"/>
              </a:rPr>
              <a:t>Abbas</a:t>
            </a:r>
            <a:r>
              <a:rPr lang="en-US" sz="2000" dirty="0" smtClean="0">
                <a:solidFill>
                  <a:schemeClr val="tx1">
                    <a:lumMod val="20000"/>
                    <a:lumOff val="80000"/>
                  </a:schemeClr>
                </a:solidFill>
                <a:latin typeface="Arial"/>
                <a:cs typeface="Arial"/>
              </a:rPr>
              <a:t>: 	10%</a:t>
            </a:r>
          </a:p>
          <a:p>
            <a:pPr>
              <a:defRPr/>
            </a:pPr>
            <a:endParaRPr lang="en-US" sz="2400" b="1" dirty="0" smtClean="0">
              <a:solidFill>
                <a:srgbClr val="8EC0F5"/>
              </a:solidFill>
              <a:latin typeface="Arial"/>
              <a:cs typeface="Arial"/>
            </a:endParaRPr>
          </a:p>
          <a:p>
            <a:pPr marL="0" indent="0">
              <a:buFontTx/>
              <a:buNone/>
              <a:defRPr/>
            </a:pPr>
            <a:r>
              <a:rPr lang="en-US" sz="2400" dirty="0" smtClean="0">
                <a:solidFill>
                  <a:srgbClr val="AEC5E7"/>
                </a:solidFill>
                <a:latin typeface="Arial"/>
                <a:cs typeface="Arial"/>
              </a:rPr>
              <a:t>Israeli leaders trusted by Lebanese</a:t>
            </a:r>
          </a:p>
          <a:p>
            <a:pPr>
              <a:defRPr/>
            </a:pPr>
            <a:r>
              <a:rPr lang="en-US" sz="2000" dirty="0" smtClean="0">
                <a:solidFill>
                  <a:schemeClr val="tx1">
                    <a:lumMod val="20000"/>
                    <a:lumOff val="80000"/>
                  </a:schemeClr>
                </a:solidFill>
                <a:latin typeface="Arial"/>
                <a:cs typeface="Arial"/>
              </a:rPr>
              <a:t>None: 	88%</a:t>
            </a:r>
          </a:p>
          <a:p>
            <a:pPr>
              <a:defRPr/>
            </a:pPr>
            <a:r>
              <a:rPr lang="en-US" sz="2000" dirty="0" smtClean="0">
                <a:solidFill>
                  <a:schemeClr val="tx1">
                    <a:lumMod val="20000"/>
                    <a:lumOff val="80000"/>
                  </a:schemeClr>
                </a:solidFill>
                <a:latin typeface="Arial"/>
                <a:cs typeface="Arial"/>
              </a:rPr>
              <a:t>Barak: 	1%</a:t>
            </a:r>
            <a:endParaRPr lang="en-US" sz="2000" dirty="0">
              <a:solidFill>
                <a:schemeClr val="tx1">
                  <a:lumMod val="20000"/>
                  <a:lumOff val="80000"/>
                </a:schemeClr>
              </a:solidFill>
              <a:latin typeface="Arial"/>
              <a:cs typeface="Arial"/>
            </a:endParaRPr>
          </a:p>
        </p:txBody>
      </p:sp>
      <p:sp>
        <p:nvSpPr>
          <p:cNvPr id="39939" name="TextBox 24"/>
          <p:cNvSpPr txBox="1">
            <a:spLocks noChangeArrowheads="1"/>
          </p:cNvSpPr>
          <p:nvPr/>
        </p:nvSpPr>
        <p:spPr bwMode="auto">
          <a:xfrm>
            <a:off x="711200" y="1595438"/>
            <a:ext cx="11603038" cy="1938337"/>
          </a:xfrm>
          <a:prstGeom prst="rect">
            <a:avLst/>
          </a:prstGeom>
          <a:noFill/>
          <a:ln w="9525">
            <a:noFill/>
            <a:miter lim="800000"/>
            <a:headEnd/>
            <a:tailEnd/>
          </a:ln>
        </p:spPr>
        <p:txBody>
          <a:bodyPr>
            <a:spAutoFit/>
          </a:bodyPr>
          <a:lstStyle/>
          <a:p>
            <a:pPr defTabSz="912813" eaLnBrk="0" hangingPunct="0">
              <a:buClr>
                <a:srgbClr val="FFFFFF"/>
              </a:buClr>
            </a:pPr>
            <a:r>
              <a:rPr lang="en-US" sz="2000" dirty="0">
                <a:solidFill>
                  <a:schemeClr val="tx1"/>
                </a:solidFill>
                <a:latin typeface="Arial" charset="0"/>
              </a:rPr>
              <a:t>Is it likely or unlikely that…</a:t>
            </a:r>
          </a:p>
          <a:p>
            <a:pPr defTabSz="912813" eaLnBrk="0" hangingPunct="0">
              <a:buClr>
                <a:srgbClr val="FFFFFF"/>
              </a:buClr>
            </a:pPr>
            <a:r>
              <a:rPr lang="en-US" sz="2000" dirty="0">
                <a:solidFill>
                  <a:schemeClr val="tx1"/>
                </a:solidFill>
                <a:latin typeface="Arial" charset="0"/>
              </a:rPr>
              <a:t>An Israeli government headed by </a:t>
            </a:r>
            <a:r>
              <a:rPr lang="en-US" sz="2000" dirty="0" smtClean="0">
                <a:solidFill>
                  <a:schemeClr val="tx1"/>
                </a:solidFill>
                <a:latin typeface="Arial" charset="0"/>
              </a:rPr>
              <a:t>Benjamin Netanyahu </a:t>
            </a:r>
            <a:r>
              <a:rPr lang="en-US" sz="2000" dirty="0">
                <a:solidFill>
                  <a:schemeClr val="tx1"/>
                </a:solidFill>
                <a:latin typeface="Arial" charset="0"/>
              </a:rPr>
              <a:t>will be capable of making peace? (Palestinians, </a:t>
            </a:r>
            <a:r>
              <a:rPr lang="en-US" sz="2000" dirty="0" smtClean="0">
                <a:solidFill>
                  <a:schemeClr val="tx1"/>
                </a:solidFill>
                <a:latin typeface="Arial" charset="0"/>
              </a:rPr>
              <a:t>Lebanese)</a:t>
            </a:r>
            <a:br>
              <a:rPr lang="en-US" sz="2000" dirty="0" smtClean="0">
                <a:solidFill>
                  <a:schemeClr val="tx1"/>
                </a:solidFill>
                <a:latin typeface="Arial" charset="0"/>
              </a:rPr>
            </a:br>
            <a:r>
              <a:rPr lang="en-US" sz="2000" dirty="0" smtClean="0">
                <a:solidFill>
                  <a:schemeClr val="tx1"/>
                </a:solidFill>
                <a:latin typeface="Arial" charset="0"/>
              </a:rPr>
              <a:t>A </a:t>
            </a:r>
            <a:r>
              <a:rPr lang="en-US" sz="2000" dirty="0">
                <a:solidFill>
                  <a:schemeClr val="tx1"/>
                </a:solidFill>
                <a:latin typeface="Arial" charset="0"/>
              </a:rPr>
              <a:t>Palestinian government headed by </a:t>
            </a:r>
            <a:r>
              <a:rPr lang="en-US" sz="2000" dirty="0" err="1">
                <a:solidFill>
                  <a:schemeClr val="tx1"/>
                </a:solidFill>
                <a:latin typeface="Arial" charset="0"/>
              </a:rPr>
              <a:t>Mahmoud</a:t>
            </a:r>
            <a:r>
              <a:rPr lang="en-US" sz="2000" dirty="0">
                <a:solidFill>
                  <a:schemeClr val="tx1"/>
                </a:solidFill>
                <a:latin typeface="Arial" charset="0"/>
              </a:rPr>
              <a:t> </a:t>
            </a:r>
            <a:r>
              <a:rPr lang="en-US" sz="2000" dirty="0" err="1" smtClean="0">
                <a:solidFill>
                  <a:schemeClr val="tx1"/>
                </a:solidFill>
                <a:latin typeface="Arial" charset="0"/>
              </a:rPr>
              <a:t>Abbas</a:t>
            </a:r>
            <a:r>
              <a:rPr lang="en-US" sz="2000" dirty="0" smtClean="0">
                <a:solidFill>
                  <a:schemeClr val="tx1"/>
                </a:solidFill>
                <a:latin typeface="Arial" charset="0"/>
              </a:rPr>
              <a:t> </a:t>
            </a:r>
            <a:r>
              <a:rPr lang="en-US" sz="2000" dirty="0">
                <a:solidFill>
                  <a:schemeClr val="tx1"/>
                </a:solidFill>
                <a:latin typeface="Arial" charset="0"/>
              </a:rPr>
              <a:t>will be capable of making peace? (Israelis)</a:t>
            </a:r>
          </a:p>
          <a:p>
            <a:pPr defTabSz="912813" eaLnBrk="0" hangingPunct="0">
              <a:buClr>
                <a:srgbClr val="FFFFFF"/>
              </a:buClr>
            </a:pPr>
            <a:endParaRPr lang="en-US" sz="2000" dirty="0">
              <a:solidFill>
                <a:schemeClr val="tx1"/>
              </a:solidFill>
              <a:latin typeface="Arial" charset="0"/>
            </a:endParaRPr>
          </a:p>
          <a:p>
            <a:pPr defTabSz="912813" eaLnBrk="0" hangingPunct="0">
              <a:buClr>
                <a:srgbClr val="FFFFFF"/>
              </a:buClr>
            </a:pPr>
            <a:endParaRPr lang="en-US" sz="2000" dirty="0">
              <a:solidFill>
                <a:schemeClr val="tx1"/>
              </a:solidFill>
              <a:latin typeface="Arial" charset="0"/>
            </a:endParaRPr>
          </a:p>
        </p:txBody>
      </p:sp>
      <p:graphicFrame>
        <p:nvGraphicFramePr>
          <p:cNvPr id="13" name="Object 3"/>
          <p:cNvGraphicFramePr>
            <a:graphicFrameLocks/>
          </p:cNvGraphicFramePr>
          <p:nvPr/>
        </p:nvGraphicFramePr>
        <p:xfrm>
          <a:off x="751114" y="3341688"/>
          <a:ext cx="5451475" cy="5799137"/>
        </p:xfrm>
        <a:graphic>
          <a:graphicData uri="http://schemas.openxmlformats.org/drawingml/2006/chart">
            <c:chart xmlns:c="http://schemas.openxmlformats.org/drawingml/2006/chart" xmlns:r="http://schemas.openxmlformats.org/officeDocument/2006/relationships" r:id="rId3"/>
          </a:graphicData>
        </a:graphic>
      </p:graphicFrame>
      <p:grpSp>
        <p:nvGrpSpPr>
          <p:cNvPr id="39941" name="Group 16"/>
          <p:cNvGrpSpPr>
            <a:grpSpLocks/>
          </p:cNvGrpSpPr>
          <p:nvPr/>
        </p:nvGrpSpPr>
        <p:grpSpPr bwMode="auto">
          <a:xfrm>
            <a:off x="2349500" y="8931275"/>
            <a:ext cx="2705100" cy="585788"/>
            <a:chOff x="7848599" y="8457323"/>
            <a:chExt cx="2705102" cy="584775"/>
          </a:xfrm>
        </p:grpSpPr>
        <p:grpSp>
          <p:nvGrpSpPr>
            <p:cNvPr id="39942" name="Group 17"/>
            <p:cNvGrpSpPr>
              <a:grpSpLocks/>
            </p:cNvGrpSpPr>
            <p:nvPr/>
          </p:nvGrpSpPr>
          <p:grpSpPr bwMode="auto">
            <a:xfrm>
              <a:off x="7848599" y="8457323"/>
              <a:ext cx="2705102" cy="584775"/>
              <a:chOff x="4035969" y="7946260"/>
              <a:chExt cx="3186143" cy="584775"/>
            </a:xfrm>
          </p:grpSpPr>
          <p:sp>
            <p:nvSpPr>
              <p:cNvPr id="39944" name="TextBox 18"/>
              <p:cNvSpPr txBox="1">
                <a:spLocks noChangeArrowheads="1"/>
              </p:cNvSpPr>
              <p:nvPr/>
            </p:nvSpPr>
            <p:spPr bwMode="auto">
              <a:xfrm>
                <a:off x="4035969" y="7946260"/>
                <a:ext cx="3186143" cy="584775"/>
              </a:xfrm>
              <a:prstGeom prst="rect">
                <a:avLst/>
              </a:prstGeom>
              <a:noFill/>
              <a:ln w="9525">
                <a:noFill/>
                <a:miter lim="800000"/>
                <a:headEnd/>
                <a:tailEnd/>
              </a:ln>
            </p:spPr>
            <p:txBody>
              <a:bodyPr>
                <a:spAutoFit/>
              </a:bodyPr>
              <a:lstStyle/>
              <a:p>
                <a:r>
                  <a:rPr lang="en-US" sz="1600">
                    <a:latin typeface="Arial" charset="0"/>
                  </a:rPr>
                  <a:t>   Likely	           Likely</a:t>
                </a:r>
              </a:p>
              <a:p>
                <a:r>
                  <a:rPr lang="en-US" sz="1600">
                    <a:latin typeface="Arial" charset="0"/>
                  </a:rPr>
                  <a:t>   Unlikely           Unlikely   </a:t>
                </a:r>
              </a:p>
            </p:txBody>
          </p:sp>
          <p:sp>
            <p:nvSpPr>
              <p:cNvPr id="39945" name="Rectangle 19"/>
              <p:cNvSpPr>
                <a:spLocks noChangeArrowheads="1"/>
              </p:cNvSpPr>
              <p:nvPr/>
            </p:nvSpPr>
            <p:spPr bwMode="auto">
              <a:xfrm>
                <a:off x="5683265" y="8018083"/>
                <a:ext cx="140205" cy="126124"/>
              </a:xfrm>
              <a:prstGeom prst="rect">
                <a:avLst/>
              </a:prstGeom>
              <a:solidFill>
                <a:srgbClr val="007635"/>
              </a:solidFill>
              <a:ln w="9525" algn="ctr">
                <a:noFill/>
                <a:round/>
                <a:headEnd/>
                <a:tailEnd/>
              </a:ln>
            </p:spPr>
            <p:txBody>
              <a:bodyPr anchor="ctr"/>
              <a:lstStyle/>
              <a:p>
                <a:pPr algn="ctr">
                  <a:lnSpc>
                    <a:spcPct val="95000"/>
                  </a:lnSpc>
                </a:pPr>
                <a:endParaRPr lang="en-US"/>
              </a:p>
            </p:txBody>
          </p:sp>
          <p:sp>
            <p:nvSpPr>
              <p:cNvPr id="39946" name="Rectangle 20"/>
              <p:cNvSpPr>
                <a:spLocks noChangeArrowheads="1"/>
              </p:cNvSpPr>
              <p:nvPr/>
            </p:nvSpPr>
            <p:spPr bwMode="auto">
              <a:xfrm>
                <a:off x="4087459" y="8285658"/>
                <a:ext cx="126124" cy="126124"/>
              </a:xfrm>
              <a:prstGeom prst="rect">
                <a:avLst/>
              </a:prstGeom>
              <a:solidFill>
                <a:srgbClr val="0070C0"/>
              </a:solidFill>
              <a:ln w="9525" algn="ctr">
                <a:noFill/>
                <a:round/>
                <a:headEnd/>
                <a:tailEnd/>
              </a:ln>
            </p:spPr>
            <p:txBody>
              <a:bodyPr anchor="ctr"/>
              <a:lstStyle/>
              <a:p>
                <a:pPr algn="ctr">
                  <a:lnSpc>
                    <a:spcPct val="95000"/>
                  </a:lnSpc>
                </a:pPr>
                <a:endParaRPr lang="en-US"/>
              </a:p>
            </p:txBody>
          </p:sp>
          <p:sp>
            <p:nvSpPr>
              <p:cNvPr id="39947" name="Rectangle 21"/>
              <p:cNvSpPr>
                <a:spLocks noChangeArrowheads="1"/>
              </p:cNvSpPr>
              <p:nvPr/>
            </p:nvSpPr>
            <p:spPr bwMode="auto">
              <a:xfrm>
                <a:off x="4093774" y="8052680"/>
                <a:ext cx="126124" cy="126124"/>
              </a:xfrm>
              <a:prstGeom prst="rect">
                <a:avLst/>
              </a:prstGeom>
              <a:solidFill>
                <a:srgbClr val="FFFFFF"/>
              </a:solidFill>
              <a:ln w="3175" algn="ctr">
                <a:noFill/>
                <a:round/>
                <a:headEnd/>
                <a:tailEnd/>
              </a:ln>
            </p:spPr>
            <p:txBody>
              <a:bodyPr anchor="ctr"/>
              <a:lstStyle/>
              <a:p>
                <a:pPr algn="ctr">
                  <a:lnSpc>
                    <a:spcPct val="95000"/>
                  </a:lnSpc>
                </a:pPr>
                <a:endParaRPr lang="en-US"/>
              </a:p>
            </p:txBody>
          </p:sp>
        </p:grpSp>
        <p:sp>
          <p:nvSpPr>
            <p:cNvPr id="39943" name="Rectangle 17"/>
            <p:cNvSpPr>
              <a:spLocks noChangeArrowheads="1"/>
            </p:cNvSpPr>
            <p:nvPr/>
          </p:nvSpPr>
          <p:spPr bwMode="auto">
            <a:xfrm>
              <a:off x="9247188" y="8814896"/>
              <a:ext cx="112685" cy="126124"/>
            </a:xfrm>
            <a:prstGeom prst="rect">
              <a:avLst/>
            </a:prstGeom>
            <a:solidFill>
              <a:srgbClr val="FF0000"/>
            </a:solidFill>
            <a:ln w="9525" algn="ctr">
              <a:noFill/>
              <a:round/>
              <a:headEnd/>
              <a:tailEnd/>
            </a:ln>
          </p:spPr>
          <p:txBody>
            <a:bodyPr anchor="ctr"/>
            <a:lstStyle/>
            <a:p>
              <a:pPr algn="ctr">
                <a:lnSpc>
                  <a:spcPct val="95000"/>
                </a:lnSpc>
              </a:pPr>
              <a:endParaRPr lang="en-US"/>
            </a:p>
          </p:txBody>
        </p:sp>
      </p:grpSp>
    </p:spTree>
  </p:cSld>
  <p:clrMapOvr>
    <a:masterClrMapping/>
  </p:clrMapOvr>
  <p:transition spd="slow" advTm="21366">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bwMode="auto">
          <a:xfrm>
            <a:off x="712788" y="557213"/>
            <a:ext cx="11595100" cy="1676400"/>
          </a:xfrm>
          <a:noFill/>
          <a:ln>
            <a:miter lim="800000"/>
            <a:headEnd/>
            <a:tailEnd/>
          </a:ln>
        </p:spPr>
        <p:txBody>
          <a:bodyPr vert="horz" wrap="square" lIns="91440" tIns="45720" rIns="91440" bIns="45720" numCol="1" compatLnSpc="1">
            <a:prstTxWarp prst="textNoShape">
              <a:avLst/>
            </a:prstTxWarp>
          </a:bodyPr>
          <a:lstStyle/>
          <a:p>
            <a:r>
              <a:rPr lang="en-US" smtClean="0">
                <a:latin typeface="Arial" charset="0"/>
                <a:cs typeface="Arial" charset="0"/>
              </a:rPr>
              <a:t>Lebanese remain open to truce with Israel and still think Hezbollah’s weapons make war with Israel </a:t>
            </a:r>
            <a:br>
              <a:rPr lang="en-US" smtClean="0">
                <a:latin typeface="Arial" charset="0"/>
                <a:cs typeface="Arial" charset="0"/>
              </a:rPr>
            </a:br>
            <a:r>
              <a:rPr lang="en-US" smtClean="0">
                <a:latin typeface="Arial" charset="0"/>
                <a:cs typeface="Arial" charset="0"/>
              </a:rPr>
              <a:t>more likely.</a:t>
            </a:r>
          </a:p>
        </p:txBody>
      </p:sp>
      <p:sp>
        <p:nvSpPr>
          <p:cNvPr id="41986" name="TextBox 8"/>
          <p:cNvSpPr txBox="1">
            <a:spLocks noChangeArrowheads="1"/>
          </p:cNvSpPr>
          <p:nvPr/>
        </p:nvSpPr>
        <p:spPr bwMode="auto">
          <a:xfrm>
            <a:off x="696913" y="2225675"/>
            <a:ext cx="5634037" cy="1692275"/>
          </a:xfrm>
          <a:prstGeom prst="rect">
            <a:avLst/>
          </a:prstGeom>
          <a:noFill/>
          <a:ln w="9525">
            <a:noFill/>
            <a:miter lim="800000"/>
            <a:headEnd/>
            <a:tailEnd/>
          </a:ln>
        </p:spPr>
        <p:txBody>
          <a:bodyPr>
            <a:spAutoFit/>
          </a:bodyPr>
          <a:lstStyle/>
          <a:p>
            <a:pPr defTabSz="912813" eaLnBrk="0" hangingPunct="0">
              <a:buClr>
                <a:srgbClr val="FFFFFF"/>
              </a:buClr>
            </a:pPr>
            <a:r>
              <a:rPr lang="en-US" sz="2000" dirty="0">
                <a:solidFill>
                  <a:schemeClr val="tx1"/>
                </a:solidFill>
                <a:latin typeface="Arial" charset="0"/>
              </a:rPr>
              <a:t>How favorable would you be to a Lebanon/ Israel agreement which includes : Return of </a:t>
            </a:r>
            <a:r>
              <a:rPr lang="en-US" sz="2000" dirty="0" err="1">
                <a:solidFill>
                  <a:schemeClr val="tx1"/>
                </a:solidFill>
                <a:latin typeface="Arial" charset="0"/>
              </a:rPr>
              <a:t>Shabaa</a:t>
            </a:r>
            <a:r>
              <a:rPr lang="en-US" sz="2000" dirty="0">
                <a:solidFill>
                  <a:schemeClr val="tx1"/>
                </a:solidFill>
                <a:latin typeface="Arial" charset="0"/>
              </a:rPr>
              <a:t> farms; Lebanon / Israel exchange all prisoners; disarmament of all armed groups; provide minefield maps.</a:t>
            </a:r>
          </a:p>
        </p:txBody>
      </p:sp>
      <p:sp>
        <p:nvSpPr>
          <p:cNvPr id="41987" name="TextBox 9"/>
          <p:cNvSpPr txBox="1">
            <a:spLocks noChangeArrowheads="1"/>
          </p:cNvSpPr>
          <p:nvPr/>
        </p:nvSpPr>
        <p:spPr bwMode="auto">
          <a:xfrm>
            <a:off x="6669088" y="2225675"/>
            <a:ext cx="5624512" cy="1323439"/>
          </a:xfrm>
          <a:prstGeom prst="rect">
            <a:avLst/>
          </a:prstGeom>
          <a:noFill/>
          <a:ln w="9525">
            <a:noFill/>
            <a:miter lim="800000"/>
            <a:headEnd/>
            <a:tailEnd/>
          </a:ln>
        </p:spPr>
        <p:txBody>
          <a:bodyPr>
            <a:spAutoFit/>
          </a:bodyPr>
          <a:lstStyle/>
          <a:p>
            <a:pPr defTabSz="912813" eaLnBrk="0" hangingPunct="0">
              <a:buClr>
                <a:srgbClr val="FFFFFF"/>
              </a:buClr>
            </a:pPr>
            <a:r>
              <a:rPr lang="en-US" sz="2000" dirty="0">
                <a:solidFill>
                  <a:schemeClr val="tx1"/>
                </a:solidFill>
                <a:latin typeface="Arial" charset="0"/>
              </a:rPr>
              <a:t>Which idea is closer to your view?  While </a:t>
            </a:r>
            <a:r>
              <a:rPr lang="en-US" sz="2000" dirty="0" smtClean="0">
                <a:solidFill>
                  <a:schemeClr val="tx1"/>
                </a:solidFill>
                <a:latin typeface="Arial" charset="0"/>
              </a:rPr>
              <a:t>Hezbollah has </a:t>
            </a:r>
            <a:r>
              <a:rPr lang="en-US" sz="2000" dirty="0">
                <a:solidFill>
                  <a:schemeClr val="tx1"/>
                </a:solidFill>
                <a:latin typeface="Arial" charset="0"/>
              </a:rPr>
              <a:t>arms Israel is…</a:t>
            </a:r>
          </a:p>
          <a:p>
            <a:pPr defTabSz="912813" eaLnBrk="0" hangingPunct="0">
              <a:buClr>
                <a:srgbClr val="FFFFFF"/>
              </a:buClr>
            </a:pPr>
            <a:r>
              <a:rPr lang="en-US" sz="2000" dirty="0">
                <a:solidFill>
                  <a:schemeClr val="tx1"/>
                </a:solidFill>
                <a:latin typeface="Arial" charset="0"/>
              </a:rPr>
              <a:t>More likely to make war.</a:t>
            </a:r>
          </a:p>
          <a:p>
            <a:pPr defTabSz="912813" eaLnBrk="0" hangingPunct="0">
              <a:buClr>
                <a:srgbClr val="FFFFFF"/>
              </a:buClr>
            </a:pPr>
            <a:r>
              <a:rPr lang="en-US" sz="2000" dirty="0">
                <a:solidFill>
                  <a:schemeClr val="tx1"/>
                </a:solidFill>
                <a:latin typeface="Arial" charset="0"/>
              </a:rPr>
              <a:t>Less likely to make war.</a:t>
            </a:r>
          </a:p>
        </p:txBody>
      </p:sp>
      <p:graphicFrame>
        <p:nvGraphicFramePr>
          <p:cNvPr id="8" name="Object 3"/>
          <p:cNvGraphicFramePr>
            <a:graphicFrameLocks/>
          </p:cNvGraphicFramePr>
          <p:nvPr/>
        </p:nvGraphicFramePr>
        <p:xfrm>
          <a:off x="6719888" y="4124325"/>
          <a:ext cx="5522912" cy="51212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Object 5"/>
          <p:cNvGraphicFramePr>
            <a:graphicFrameLocks/>
          </p:cNvGraphicFramePr>
          <p:nvPr/>
        </p:nvGraphicFramePr>
        <p:xfrm>
          <a:off x="762000" y="4124325"/>
          <a:ext cx="5522913" cy="5121275"/>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ransition spd="slow" advTm="23266">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IMING" val="|1.9|2.4|1.:|1.6|1.6|1.6|1.5|1.8|2.1"/>
</p:tagLst>
</file>

<file path=ppt/tags/tag2.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IMING" val="|2.3|2.4|3.1|3.1|4.7"/>
</p:tagLst>
</file>

<file path=ppt/tags/tag3.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IMING" val="|2.8|3.3|2.:|2.8"/>
</p:tagLst>
</file>

<file path=ppt/tags/tag4.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IMING" val="|5.2|5.2|3.1|2.7|2.5"/>
</p:tagLst>
</file>

<file path=ppt/tags/tag5.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IMING" val="|3.3|2.1|1.6|2.8"/>
</p:tagLst>
</file>

<file path=ppt/tags/tag6.xml><?xml version="1.0" encoding="utf-8"?>
<p:tag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tag name="TIMING" val="|2.7|8.2|8.2"/>
</p:tagLst>
</file>

<file path=ppt/theme/theme1.xml><?xml version="1.0" encoding="utf-8"?>
<a:theme xmlns:a="http://schemas.openxmlformats.org/drawingml/2006/main" name="blue title/bullet">
  <a:themeElements>
    <a:clrScheme name="IPI">
      <a:dk1>
        <a:srgbClr val="005480"/>
      </a:dk1>
      <a:lt1>
        <a:srgbClr val="AEC5E7"/>
      </a:lt1>
      <a:dk2>
        <a:srgbClr val="000000"/>
      </a:dk2>
      <a:lt2>
        <a:srgbClr val="646C73"/>
      </a:lt2>
      <a:accent1>
        <a:srgbClr val="FF0000"/>
      </a:accent1>
      <a:accent2>
        <a:srgbClr val="00B050"/>
      </a:accent2>
      <a:accent3>
        <a:srgbClr val="AAAAAA"/>
      </a:accent3>
      <a:accent4>
        <a:srgbClr val="94A8C5"/>
      </a:accent4>
      <a:accent5>
        <a:srgbClr val="BDAAAB"/>
      </a:accent5>
      <a:accent6>
        <a:srgbClr val="BFBEC7"/>
      </a:accent6>
      <a:hlink>
        <a:srgbClr val="98A1A8"/>
      </a:hlink>
      <a:folHlink>
        <a:srgbClr val="373F47"/>
      </a:folHlink>
    </a:clrScheme>
    <a:fontScheme name="IP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95000"/>
          </a:lnSpc>
          <a:spcBef>
            <a:spcPct val="0"/>
          </a:spcBef>
          <a:spcAft>
            <a:spcPct val="0"/>
          </a:spcAft>
          <a:buClrTx/>
          <a:buSzTx/>
          <a:buFontTx/>
          <a:buNone/>
          <a:tabLst/>
          <a:defRPr kumimoji="0" lang="en-US" sz="3400" b="0" i="0" u="none" strike="noStrike" cap="none" normalizeH="0" baseline="0" smtClean="0">
            <a:ln>
              <a:noFill/>
            </a:ln>
            <a:solidFill>
              <a:srgbClr val="FFFFFF"/>
            </a:solidFill>
            <a:effectLst/>
            <a:latin typeface="Gotham-Medium" pitchFamily="2" charset="0"/>
            <a:sym typeface="Minion Pro Med" pitchFamily="18"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95000"/>
          </a:lnSpc>
          <a:spcBef>
            <a:spcPct val="0"/>
          </a:spcBef>
          <a:spcAft>
            <a:spcPct val="0"/>
          </a:spcAft>
          <a:buClrTx/>
          <a:buSzTx/>
          <a:buFontTx/>
          <a:buNone/>
          <a:tabLst/>
          <a:defRPr kumimoji="0" lang="en-US" sz="3400" b="0" i="0" u="none" strike="noStrike" cap="none" normalizeH="0" baseline="0" smtClean="0">
            <a:ln>
              <a:noFill/>
            </a:ln>
            <a:solidFill>
              <a:srgbClr val="FFFFFF"/>
            </a:solidFill>
            <a:effectLst/>
            <a:latin typeface="Gotham-Medium" pitchFamily="2" charset="0"/>
            <a:sym typeface="Minion Pro Med" pitchFamily="18" charset="0"/>
          </a:defRPr>
        </a:defPPr>
      </a:lstStyle>
    </a:lnDef>
  </a:objectDefaults>
  <a:extraClrSchemeLst>
    <a:extraClrScheme>
      <a:clrScheme name="blue title/bullet 1">
        <a:dk1>
          <a:srgbClr val="005480"/>
        </a:dk1>
        <a:lt1>
          <a:srgbClr val="AEC5E7"/>
        </a:lt1>
        <a:dk2>
          <a:srgbClr val="000000"/>
        </a:dk2>
        <a:lt2>
          <a:srgbClr val="646C73"/>
        </a:lt2>
        <a:accent1>
          <a:srgbClr val="750F18"/>
        </a:accent1>
        <a:accent2>
          <a:srgbClr val="D3D2DC"/>
        </a:accent2>
        <a:accent3>
          <a:srgbClr val="AAAAAA"/>
        </a:accent3>
        <a:accent4>
          <a:srgbClr val="94A8C5"/>
        </a:accent4>
        <a:accent5>
          <a:srgbClr val="BDAAAB"/>
        </a:accent5>
        <a:accent6>
          <a:srgbClr val="BFBEC7"/>
        </a:accent6>
        <a:hlink>
          <a:srgbClr val="98A1A8"/>
        </a:hlink>
        <a:folHlink>
          <a:srgbClr val="373F47"/>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blue title/bullet">
  <a:themeElements>
    <a:clrScheme name="IPI">
      <a:dk1>
        <a:srgbClr val="005480"/>
      </a:dk1>
      <a:lt1>
        <a:srgbClr val="AEC5E7"/>
      </a:lt1>
      <a:dk2>
        <a:srgbClr val="000000"/>
      </a:dk2>
      <a:lt2>
        <a:srgbClr val="646C73"/>
      </a:lt2>
      <a:accent1>
        <a:srgbClr val="FF0000"/>
      </a:accent1>
      <a:accent2>
        <a:srgbClr val="00B050"/>
      </a:accent2>
      <a:accent3>
        <a:srgbClr val="AAAAAA"/>
      </a:accent3>
      <a:accent4>
        <a:srgbClr val="94A8C5"/>
      </a:accent4>
      <a:accent5>
        <a:srgbClr val="BDAAAB"/>
      </a:accent5>
      <a:accent6>
        <a:srgbClr val="BFBEC7"/>
      </a:accent6>
      <a:hlink>
        <a:srgbClr val="98A1A8"/>
      </a:hlink>
      <a:folHlink>
        <a:srgbClr val="373F47"/>
      </a:folHlink>
    </a:clrScheme>
    <a:fontScheme name="IPI">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95000"/>
          </a:lnSpc>
          <a:spcBef>
            <a:spcPct val="0"/>
          </a:spcBef>
          <a:spcAft>
            <a:spcPct val="0"/>
          </a:spcAft>
          <a:buClrTx/>
          <a:buSzTx/>
          <a:buFontTx/>
          <a:buNone/>
          <a:tabLst/>
          <a:defRPr kumimoji="0" lang="en-US" sz="3400" b="0" i="0" u="none" strike="noStrike" cap="none" normalizeH="0" baseline="0" smtClean="0">
            <a:ln>
              <a:noFill/>
            </a:ln>
            <a:solidFill>
              <a:srgbClr val="FFFFFF"/>
            </a:solidFill>
            <a:effectLst/>
            <a:latin typeface="Gotham-Medium" pitchFamily="2" charset="0"/>
            <a:sym typeface="Minion Pro Med" pitchFamily="18" charset="0"/>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95000"/>
          </a:lnSpc>
          <a:spcBef>
            <a:spcPct val="0"/>
          </a:spcBef>
          <a:spcAft>
            <a:spcPct val="0"/>
          </a:spcAft>
          <a:buClrTx/>
          <a:buSzTx/>
          <a:buFontTx/>
          <a:buNone/>
          <a:tabLst/>
          <a:defRPr kumimoji="0" lang="en-US" sz="3400" b="0" i="0" u="none" strike="noStrike" cap="none" normalizeH="0" baseline="0" smtClean="0">
            <a:ln>
              <a:noFill/>
            </a:ln>
            <a:solidFill>
              <a:srgbClr val="FFFFFF"/>
            </a:solidFill>
            <a:effectLst/>
            <a:latin typeface="Gotham-Medium" pitchFamily="2" charset="0"/>
            <a:sym typeface="Minion Pro Med" pitchFamily="18" charset="0"/>
          </a:defRPr>
        </a:defPPr>
      </a:lstStyle>
    </a:lnDef>
  </a:objectDefaults>
  <a:extraClrSchemeLst>
    <a:extraClrScheme>
      <a:clrScheme name="blue title/bullet 1">
        <a:dk1>
          <a:srgbClr val="005480"/>
        </a:dk1>
        <a:lt1>
          <a:srgbClr val="AEC5E7"/>
        </a:lt1>
        <a:dk2>
          <a:srgbClr val="000000"/>
        </a:dk2>
        <a:lt2>
          <a:srgbClr val="646C73"/>
        </a:lt2>
        <a:accent1>
          <a:srgbClr val="750F18"/>
        </a:accent1>
        <a:accent2>
          <a:srgbClr val="D3D2DC"/>
        </a:accent2>
        <a:accent3>
          <a:srgbClr val="AAAAAA"/>
        </a:accent3>
        <a:accent4>
          <a:srgbClr val="94A8C5"/>
        </a:accent4>
        <a:accent5>
          <a:srgbClr val="BDAAAB"/>
        </a:accent5>
        <a:accent6>
          <a:srgbClr val="BFBEC7"/>
        </a:accent6>
        <a:hlink>
          <a:srgbClr val="98A1A8"/>
        </a:hlink>
        <a:folHlink>
          <a:srgbClr val="373F47"/>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19887</TotalTime>
  <Pages>0</Pages>
  <Words>5433</Words>
  <Characters>0</Characters>
  <Application>Microsoft Macintosh PowerPoint</Application>
  <PresentationFormat>Custom</PresentationFormat>
  <Lines>0</Lines>
  <Paragraphs>384</Paragraphs>
  <Slides>18</Slides>
  <Notes>18</Notes>
  <HiddenSlides>0</HiddenSlides>
  <MMClips>0</MMClips>
  <ScaleCrop>false</ScaleCrop>
  <HeadingPairs>
    <vt:vector size="4" baseType="variant">
      <vt:variant>
        <vt:lpstr>Design Template</vt:lpstr>
      </vt:variant>
      <vt:variant>
        <vt:i4>2</vt:i4>
      </vt:variant>
      <vt:variant>
        <vt:lpstr>Slide Titles</vt:lpstr>
      </vt:variant>
      <vt:variant>
        <vt:i4>18</vt:i4>
      </vt:variant>
    </vt:vector>
  </HeadingPairs>
  <TitlesOfParts>
    <vt:vector size="20" baseType="lpstr">
      <vt:lpstr>blue title/bullet</vt:lpstr>
      <vt:lpstr>1_blue title/bullet</vt:lpstr>
      <vt:lpstr>Palestine, Israel and Lebanon: Politics and Peace Prospects</vt:lpstr>
      <vt:lpstr>Summary</vt:lpstr>
      <vt:lpstr>Palestinian mood has improved markedly, particularly in the West Bank, thanks to a better economy and security.  Would you say things in Palestine are headed in the right direction or  wrong direction?   </vt:lpstr>
      <vt:lpstr>Israelis are pessimistic and fearful about long-term security despite a strong economy and calm  at present.  Would you say things in Israel are headed in the right direction or  wrong direction?  </vt:lpstr>
      <vt:lpstr>Lebanese mood darker than in 2008, though economy and security somewhat better.  Would you say things in Lebanon are headed in the right direction  or wrong direction?  </vt:lpstr>
      <vt:lpstr>National leadership is popular in all three governments. Fayyad only Prime Minister with majority job approval.</vt:lpstr>
      <vt:lpstr>Israel’s ruling coalition and Fatah lead in voting intentions,  while Lebanon’s March 14 government could face difficulty  in elections today.</vt:lpstr>
      <vt:lpstr>Doubts about other countries ability to make peace and mistrust towards their leaders. </vt:lpstr>
      <vt:lpstr>Lebanese remain open to truce with Israel and still think Hezbollah’s weapons make war with Israel  more likely.</vt:lpstr>
      <vt:lpstr>Palestinians and Israelis are open to a phased two-state solution, but have opposing views on the Arab Peace Initiative.</vt:lpstr>
      <vt:lpstr>Two-thirds of Palestinians think they will be ready to establish a state in two years, but only one-third of Israelis do.</vt:lpstr>
      <vt:lpstr>Israeli attitudes reflect fear based on past conflicts and ignorance of Arab politics and Arab  Peace Initiative.   </vt:lpstr>
      <vt:lpstr>To Israelis, the best argument for two states is that a state will make the Palestinians take responsibility for their affairs. </vt:lpstr>
      <vt:lpstr>Details of two states produce more reluctance than the principle among Israelis, who find compromise difficult on security, refugees, and Jerusalem.  </vt:lpstr>
      <vt:lpstr>For Israelis, benefits of peace – security, prosperity, and recognition – are reason to compromise with Palestinians. They also trust King Abdullah and President Mubarak. </vt:lpstr>
      <vt:lpstr>Israelis voiced a wish list of measures that would encourage them to accept two states.</vt:lpstr>
      <vt:lpstr>Summary</vt:lpstr>
      <vt:lpstr>Methodology</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Arshi</dc:creator>
  <cp:lastModifiedBy>Jill Stoddard</cp:lastModifiedBy>
  <cp:revision>1372</cp:revision>
  <dcterms:created xsi:type="dcterms:W3CDTF">2010-12-07T16:21:30Z</dcterms:created>
  <dcterms:modified xsi:type="dcterms:W3CDTF">2010-12-07T16:30:43Z</dcterms:modified>
</cp:coreProperties>
</file>